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10" autoAdjust="0"/>
    <p:restoredTop sz="94676" autoAdjust="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6438453668"/>
          <c:y val="0.10989890152619812"/>
          <c:w val="0.81200676186662213"/>
          <c:h val="0.3968671138329978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Падаходны падатак з фізічных асоб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15.6</c:v>
                </c:pt>
                <c:pt idx="1">
                  <c:v>75.2</c:v>
                </c:pt>
                <c:pt idx="2">
                  <c:v>65.8</c:v>
                </c:pt>
                <c:pt idx="3">
                  <c:v>90.4</c:v>
                </c:pt>
                <c:pt idx="4">
                  <c:v>54.1</c:v>
                </c:pt>
                <c:pt idx="5">
                  <c:v>94.3</c:v>
                </c:pt>
                <c:pt idx="6">
                  <c:v>62.8</c:v>
                </c:pt>
                <c:pt idx="7">
                  <c:v>67.3</c:v>
                </c:pt>
                <c:pt idx="8">
                  <c:v>95.7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71-41B4-9C95-AEAD4F3F10A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Падаткі на ўласнасць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F71-41B4-9C95-AEAD4F3F10A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Падатак на дабаўленую вартасць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F71-41B4-9C95-AEAD4F3F10A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Адзіны падатак для вытворцаў сельскагаспадарчай прадукцыі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F71-41B4-9C95-AEAD4F3F10A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Іншыя падатковыя і непадатковыя даходы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F71-41B4-9C95-AEAD4F3F10A7}"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F71-41B4-9C95-AEAD4F3F10A7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9F71-41B4-9C95-AEAD4F3F10A7}"/>
                </c:ext>
              </c:extLst>
            </c:dLbl>
            <c:dLbl>
              <c:idx val="3"/>
              <c:layout>
                <c:manualLayout>
                  <c:x val="5.6494950843009976E-3"/>
                  <c:y val="2.28974433751338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9F71-41B4-9C95-AEAD4F3F10A7}"/>
                </c:ext>
              </c:extLst>
            </c:dLbl>
            <c:dLbl>
              <c:idx val="4"/>
              <c:layout>
                <c:manualLayout>
                  <c:x val="-2.8248587570621798E-3"/>
                  <c:y val="-2.21448508644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F71-41B4-9C95-AEAD4F3F10A7}"/>
                </c:ext>
              </c:extLst>
            </c:dLbl>
            <c:dLbl>
              <c:idx val="5"/>
              <c:layout>
                <c:manualLayout>
                  <c:x val="0"/>
                  <c:y val="7.78380480217753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9F71-41B4-9C95-AEAD4F3F10A7}"/>
                </c:ext>
              </c:extLst>
            </c:dLbl>
            <c:dLbl>
              <c:idx val="6"/>
              <c:layout>
                <c:manualLayout>
                  <c:x val="2.8248587570621647E-3"/>
                  <c:y val="5.3146689997084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6</c:v>
                </c:pt>
                <c:pt idx="1">
                  <c:v>3.6</c:v>
                </c:pt>
                <c:pt idx="2">
                  <c:v>7.9</c:v>
                </c:pt>
                <c:pt idx="3">
                  <c:v>0.3</c:v>
                </c:pt>
                <c:pt idx="4">
                  <c:v>3.1</c:v>
                </c:pt>
                <c:pt idx="5">
                  <c:v>5</c:v>
                </c:pt>
                <c:pt idx="6">
                  <c:v>0.7</c:v>
                </c:pt>
                <c:pt idx="7">
                  <c:v>5.6</c:v>
                </c:pt>
                <c:pt idx="8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9F71-41B4-9C95-AEAD4F3F10A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Датацыя, субвенцыі і іншыя міжбюджэтныя транферты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9F71-41B4-9C95-AEAD4F3F10A7}"/>
                </c:ext>
              </c:extLst>
            </c:dLbl>
            <c:dLbl>
              <c:idx val="4"/>
              <c:layout>
                <c:manualLayout>
                  <c:x val="8.4745762711865361E-3"/>
                  <c:y val="3.45679012345678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F71-41B4-9C95-AEAD4F3F10A7}"/>
                </c:ext>
              </c:extLst>
            </c:dLbl>
            <c:dLbl>
              <c:idx val="6"/>
              <c:layout>
                <c:manualLayout>
                  <c:x val="-8.4745762711865361E-3"/>
                  <c:y val="-7.40740740740743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9F71-41B4-9C95-AEAD4F3F10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Вердамицкі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66.099999999999994</c:v>
                </c:pt>
                <c:pt idx="1">
                  <c:v>21.2</c:v>
                </c:pt>
                <c:pt idx="2">
                  <c:v>26.3</c:v>
                </c:pt>
                <c:pt idx="3">
                  <c:v>9.3000000000000007</c:v>
                </c:pt>
                <c:pt idx="4">
                  <c:v>42.8</c:v>
                </c:pt>
                <c:pt idx="5">
                  <c:v>0.7</c:v>
                </c:pt>
                <c:pt idx="6">
                  <c:v>36.5</c:v>
                </c:pt>
                <c:pt idx="7">
                  <c:v>27.1</c:v>
                </c:pt>
                <c:pt idx="8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9F71-41B4-9C95-AEAD4F3F10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1332480"/>
        <c:axId val="81330944"/>
      </c:barChart>
      <c:valAx>
        <c:axId val="813309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2480"/>
        <c:crosses val="autoZero"/>
        <c:crossBetween val="between"/>
        <c:majorUnit val="20"/>
        <c:minorUnit val="20"/>
      </c:valAx>
      <c:catAx>
        <c:axId val="8133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30944"/>
        <c:crosses val="autoZero"/>
        <c:auto val="1"/>
        <c:lblAlgn val="ctr"/>
        <c:lblOffset val="100"/>
        <c:noMultiLvlLbl val="0"/>
      </c:catAx>
    </c:plotArea>
    <c:legend>
      <c:legendPos val="b"/>
      <c:legendEntry>
        <c:idx val="3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5.8939454602073074E-2"/>
          <c:y val="0.68377038981238469"/>
          <c:w val="0.88744917478535523"/>
          <c:h val="0.30475775349890555"/>
        </c:manualLayout>
      </c:layout>
      <c:overlay val="0"/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3.5264004642745539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bubble3D val="0"/>
            <c:explosion val="0"/>
            <c:extLst>
              <c:ext xmlns:c16="http://schemas.microsoft.com/office/drawing/2014/chart" uri="{C3380CC4-5D6E-409C-BE32-E72D297353CC}">
                <c16:uniqueId val="{00000000-8214-4E25-A0F3-9B87A9690398}"/>
              </c:ext>
            </c:extLst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214-4E25-A0F3-9B87A9690398}"/>
                </c:ext>
              </c:extLst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214-4E25-A0F3-9B87A9690398}"/>
                </c:ext>
              </c:extLst>
            </c:dLbl>
            <c:dLbl>
              <c:idx val="2"/>
              <c:layout>
                <c:manualLayout>
                  <c:x val="8.4745762711864403E-2"/>
                  <c:y val="-2.45315188165119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214-4E25-A0F3-9B87A9690398}"/>
                </c:ext>
              </c:extLst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214-4E25-A0F3-9B87A9690398}"/>
                </c:ext>
              </c:extLst>
            </c:dLbl>
            <c:dLbl>
              <c:idx val="4"/>
              <c:layout>
                <c:manualLayout>
                  <c:x val="-0.10169491525423729"/>
                  <c:y val="8.72231780142647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214-4E25-A0F3-9B87A9690398}"/>
                </c:ext>
              </c:extLst>
            </c:dLbl>
            <c:dLbl>
              <c:idx val="5"/>
              <c:layout>
                <c:manualLayout>
                  <c:x val="-3.1073446327684009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214-4E25-A0F3-9B87A9690398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Падаходны падатак</c:v>
                </c:pt>
                <c:pt idx="1">
                  <c:v>Падаткі на ўласнасць</c:v>
                </c:pt>
                <c:pt idx="2">
                  <c:v>Падатак на дабаўленую вартасць</c:v>
                </c:pt>
                <c:pt idx="3">
                  <c:v>Адзіны падатак для вытворцаў сельскагаспадарчай прадукцыі</c:v>
                </c:pt>
                <c:pt idx="4">
                  <c:v>Іншыя падатковыя і непадатковыя даходы</c:v>
                </c:pt>
                <c:pt idx="5">
                  <c:v>Датацыя, субвенцыі і іншыя міжбюджэтныя транферты</c:v>
                </c:pt>
              </c:strCache>
            </c:strRef>
          </c:cat>
          <c:val>
            <c:numRef>
              <c:f>Лист1!$B$2:$B$7</c:f>
              <c:numCache>
                <c:formatCode>#\ ##0.0</c:formatCode>
                <c:ptCount val="6"/>
                <c:pt idx="0">
                  <c:v>2271.5</c:v>
                </c:pt>
                <c:pt idx="1">
                  <c:v>623.9</c:v>
                </c:pt>
                <c:pt idx="2">
                  <c:v>806.8</c:v>
                </c:pt>
                <c:pt idx="3">
                  <c:v>203.1</c:v>
                </c:pt>
                <c:pt idx="4">
                  <c:v>810.1</c:v>
                </c:pt>
                <c:pt idx="5">
                  <c:v>8727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214-4E25-A0F3-9B87A96903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overlay val="0"/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9774456159082208E-2"/>
          <c:y val="6.8837448634842123E-4"/>
          <c:w val="0.75021486720940256"/>
          <c:h val="0.7494792908657933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5E-4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012-4AC7-B6E1-2813ED4843FB}"/>
                </c:ext>
              </c:extLst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2012-4AC7-B6E1-2813ED4843FB}"/>
                </c:ext>
              </c:extLst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2012-4AC7-B6E1-2813ED4843FB}"/>
                </c:ext>
              </c:extLst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2012-4AC7-B6E1-2813ED4843FB}"/>
                </c:ext>
              </c:extLst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2012-4AC7-B6E1-2813ED4843FB}"/>
                </c:ext>
              </c:extLst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356,4</a:t>
                    </a:r>
                  </a:p>
                  <a:p>
                    <a:r>
                      <a:rPr lang="en-US" dirty="0" smtClean="0"/>
                      <a:t> 5,4%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2012-4AC7-B6E1-2813ED4843FB}"/>
                </c:ext>
              </c:extLst>
            </c:dLbl>
            <c:dLbl>
              <c:idx val="6"/>
              <c:layout>
                <c:manualLayout>
                  <c:x val="5.7519462609546913E-2"/>
                  <c:y val="-3.0931462123793996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2012-4AC7-B6E1-2813ED4843F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Агульнадзяржаўная дзейнасць</c:v>
                </c:pt>
                <c:pt idx="1">
                  <c:v>Жыллёва-камунальныя паслугі і жыллёвае будаўніцтва</c:v>
                </c:pt>
                <c:pt idx="2">
                  <c:v>Ахова здароўя</c:v>
                </c:pt>
                <c:pt idx="3">
                  <c:v>Фізічная культура, спорт, культура і СМІ</c:v>
                </c:pt>
                <c:pt idx="4">
                  <c:v>Адукацыя</c:v>
                </c:pt>
                <c:pt idx="5">
                  <c:v>Сацыяльная палітыка</c:v>
                </c:pt>
                <c:pt idx="6">
                  <c:v>Нацыянальная эканоміка і 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1209.8</c:v>
                </c:pt>
                <c:pt idx="1">
                  <c:v>1738.7</c:v>
                </c:pt>
                <c:pt idx="2">
                  <c:v>3047.7</c:v>
                </c:pt>
                <c:pt idx="3">
                  <c:v>997.6</c:v>
                </c:pt>
                <c:pt idx="4">
                  <c:v>5431.3</c:v>
                </c:pt>
                <c:pt idx="5">
                  <c:v>728.2</c:v>
                </c:pt>
                <c:pt idx="6">
                  <c:v>611.70000000000005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2012-4AC7-B6E1-2813ED4843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357082017342691"/>
          <c:w val="1"/>
          <c:h val="0.25642912765084913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Агульнадзяржаўная дзейнасць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7.3</c:v>
                </c:pt>
                <c:pt idx="1">
                  <c:v>79.599999999999994</c:v>
                </c:pt>
                <c:pt idx="2">
                  <c:v>79.3</c:v>
                </c:pt>
                <c:pt idx="3">
                  <c:v>87.9</c:v>
                </c:pt>
                <c:pt idx="4">
                  <c:v>80.2</c:v>
                </c:pt>
                <c:pt idx="5">
                  <c:v>78.2</c:v>
                </c:pt>
                <c:pt idx="6">
                  <c:v>74.099999999999994</c:v>
                </c:pt>
                <c:pt idx="7">
                  <c:v>81.599999999999994</c:v>
                </c:pt>
                <c:pt idx="8">
                  <c:v>78.2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0-4DD5-BD1E-DFB68200109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Жыллёва-камунальныя паслугі і жыллёвае будаўніцтва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12.5</c:v>
                </c:pt>
                <c:pt idx="1">
                  <c:v>20.399999999999999</c:v>
                </c:pt>
                <c:pt idx="2">
                  <c:v>20.7</c:v>
                </c:pt>
                <c:pt idx="3">
                  <c:v>12.1</c:v>
                </c:pt>
                <c:pt idx="4">
                  <c:v>19.8</c:v>
                </c:pt>
                <c:pt idx="5">
                  <c:v>21.6</c:v>
                </c:pt>
                <c:pt idx="6">
                  <c:v>25.9</c:v>
                </c:pt>
                <c:pt idx="7">
                  <c:v>18.399999999999999</c:v>
                </c:pt>
                <c:pt idx="8">
                  <c:v>21.8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0-4DD5-BD1E-DFB682001097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Ахова здароўя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0-4DD5-BD1E-DFB682001097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Фізічная культура, спорт, культура і СМІ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0-4DD5-BD1E-DFB682001097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Адукацыя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770-4DD5-BD1E-DFB682001097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70-4DD5-BD1E-DFB682001097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70-4DD5-BD1E-DFB682001097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0-4DD5-BD1E-DFB682001097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70-4DD5-BD1E-DFB682001097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0-4DD5-BD1E-DFB682001097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770-4DD5-BD1E-DFB682001097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Сацыяльная палітыка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770-4DD5-BD1E-DFB682001097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Нацыянальная эканоміка і 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3770-4DD5-BD1E-DFB6820010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770-4DD5-BD1E-DFB68200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3422080"/>
        <c:axId val="133420544"/>
      </c:barChart>
      <c:valAx>
        <c:axId val="13342054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2080"/>
        <c:crosses val="autoZero"/>
        <c:crossBetween val="between"/>
        <c:majorUnit val="20"/>
        <c:minorUnit val="20"/>
      </c:valAx>
      <c:catAx>
        <c:axId val="1334220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342054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75143632562185159"/>
          <c:w val="0.96140551181102352"/>
          <c:h val="0.24578343103068459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49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950220205525191"/>
          <c:y val="1.0366455058169709E-3"/>
          <c:w val="0.7376482494772969"/>
          <c:h val="0.7374780263193857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02E-3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D03E-450F-8708-599434BF7612}"/>
                </c:ext>
              </c:extLst>
            </c:dLbl>
            <c:dLbl>
              <c:idx val="1"/>
              <c:layout>
                <c:manualLayout>
                  <c:x val="-4.2372881355932306E-2"/>
                  <c:y val="-5.42634662016729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D03E-450F-8708-599434BF7612}"/>
                </c:ext>
              </c:extLst>
            </c:dLbl>
            <c:dLbl>
              <c:idx val="2"/>
              <c:layout>
                <c:manualLayout>
                  <c:x val="0"/>
                  <c:y val="-1.583347410293439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D03E-450F-8708-599434BF7612}"/>
                </c:ext>
              </c:extLst>
            </c:dLbl>
            <c:dLbl>
              <c:idx val="3"/>
              <c:layout>
                <c:manualLayout>
                  <c:x val="1.8245918412740779E-3"/>
                  <c:y val="-3.1238863308176445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D03E-450F-8708-599434BF7612}"/>
                </c:ext>
              </c:extLst>
            </c:dLbl>
            <c:dLbl>
              <c:idx val="4"/>
              <c:layout>
                <c:manualLayout>
                  <c:x val="0"/>
                  <c:y val="-1.496204669917990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D03E-450F-8708-599434BF7612}"/>
                </c:ext>
              </c:extLst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D03E-450F-8708-599434BF7612}"/>
                </c:ext>
              </c:extLst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03E-450F-8708-599434BF7612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Заробак</c:v>
                </c:pt>
                <c:pt idx="1">
                  <c:v>Набыццё прадметаў забеспячэння і расходных матэрыялаў</c:v>
                </c:pt>
                <c:pt idx="2">
                  <c:v>Аплата камунальных паслуг</c:v>
                </c:pt>
                <c:pt idx="3">
                  <c:v>Іншыя бягучыя выдаткі на закупкі тавараў і аплату паслуг</c:v>
                </c:pt>
                <c:pt idx="4">
                  <c:v>Субсідыі гаспадарчым арганізацыям</c:v>
                </c:pt>
                <c:pt idx="5">
                  <c:v>Бягучыя і капітальныя бюджэтныя трансферты насельніцтву</c:v>
                </c:pt>
                <c:pt idx="6">
                  <c:v>Іншыя выдаткі</c:v>
                </c:pt>
              </c:strCache>
            </c:strRef>
          </c:cat>
          <c:val>
            <c:numRef>
              <c:f>Лист1!$B$2:$B$8</c:f>
              <c:numCache>
                <c:formatCode>#\ ##0.0</c:formatCode>
                <c:ptCount val="7"/>
                <c:pt idx="0">
                  <c:v>8289.2999999999993</c:v>
                </c:pt>
                <c:pt idx="1">
                  <c:v>12.4</c:v>
                </c:pt>
                <c:pt idx="2">
                  <c:v>1662.8</c:v>
                </c:pt>
                <c:pt idx="3">
                  <c:v>122.6</c:v>
                </c:pt>
                <c:pt idx="4">
                  <c:v>1467.1</c:v>
                </c:pt>
                <c:pt idx="5">
                  <c:v>472.3</c:v>
                </c:pt>
                <c:pt idx="6">
                  <c:v>1738.5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E-450F-8708-599434BF761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overlay val="0"/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Заробак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9.4154544241294678E-4"/>
                  <c:y val="-1.6440073018554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60.2</c:v>
                </c:pt>
                <c:pt idx="1">
                  <c:v>60.8</c:v>
                </c:pt>
                <c:pt idx="2">
                  <c:v>55</c:v>
                </c:pt>
                <c:pt idx="3">
                  <c:v>72.400000000000006</c:v>
                </c:pt>
                <c:pt idx="4">
                  <c:v>50.5</c:v>
                </c:pt>
                <c:pt idx="5">
                  <c:v>66.3</c:v>
                </c:pt>
                <c:pt idx="6">
                  <c:v>56.2</c:v>
                </c:pt>
                <c:pt idx="7">
                  <c:v>62.1</c:v>
                </c:pt>
                <c:pt idx="8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15-4134-AA36-7ECA24ED1FE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Набыццё прадметаў забеспячэння і расходных матэрыялаў</c:v>
                </c:pt>
              </c:strCache>
            </c:strRef>
          </c:tx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15-4134-AA36-7ECA24ED1FE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Аплата камунальных паслуг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6497175141242938E-3"/>
                  <c:y val="8.304498269896324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12.1</c:v>
                </c:pt>
                <c:pt idx="1">
                  <c:v>9.5</c:v>
                </c:pt>
                <c:pt idx="2">
                  <c:v>17.100000000000001</c:v>
                </c:pt>
                <c:pt idx="3">
                  <c:v>6</c:v>
                </c:pt>
                <c:pt idx="4">
                  <c:v>7.8</c:v>
                </c:pt>
                <c:pt idx="5">
                  <c:v>6.5</c:v>
                </c:pt>
                <c:pt idx="6">
                  <c:v>11.5</c:v>
                </c:pt>
                <c:pt idx="7">
                  <c:v>11.7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915-4134-AA36-7ECA24ED1FE6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Іншыя бягучыя выдаткі на закупкі тавараў і аплату паслуг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0.8</c:v>
                </c:pt>
                <c:pt idx="1">
                  <c:v>1.3</c:v>
                </c:pt>
                <c:pt idx="2">
                  <c:v>1.1000000000000001</c:v>
                </c:pt>
                <c:pt idx="3">
                  <c:v>2.8</c:v>
                </c:pt>
                <c:pt idx="4">
                  <c:v>1.5</c:v>
                </c:pt>
                <c:pt idx="5">
                  <c:v>1</c:v>
                </c:pt>
                <c:pt idx="6">
                  <c:v>1.2</c:v>
                </c:pt>
                <c:pt idx="7">
                  <c:v>1.1000000000000001</c:v>
                </c:pt>
                <c:pt idx="8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915-4134-AA36-7ECA24ED1FE6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Субсідыі гаспадарчым арганізацыям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A915-4134-AA36-7ECA24ED1FE6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15-4134-AA36-7ECA24ED1FE6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15-4134-AA36-7ECA24ED1FE6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915-4134-AA36-7ECA24ED1FE6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915-4134-AA36-7ECA24ED1FE6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915-4134-AA36-7ECA24ED1FE6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915-4134-AA36-7ECA24ED1FE6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Бягучыя і капітальныя бюджэтныя трансферты насельніцтва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A915-4134-AA36-7ECA24ED1FE6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Іншыя выдаткі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A915-4134-AA36-7ECA24ED1FE6}"/>
                </c:ext>
              </c:extLst>
            </c:dLbl>
            <c:dLbl>
              <c:idx val="1"/>
              <c:layout>
                <c:manualLayout>
                  <c:x val="0"/>
                  <c:y val="-2.21453287197237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A915-4134-AA36-7ECA24ED1F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Лист1!$A$2:$A$10</c:f>
              <c:strCache>
                <c:ptCount val="9"/>
                <c:pt idx="0">
                  <c:v>Раённы бюджэт</c:v>
                </c:pt>
                <c:pt idx="1">
                  <c:v>Сельскія бюджэты</c:v>
                </c:pt>
                <c:pt idx="2">
                  <c:v>Вердаміцкі</c:v>
                </c:pt>
                <c:pt idx="3">
                  <c:v>Дабравольскі</c:v>
                </c:pt>
                <c:pt idx="4">
                  <c:v>Нязбодзіцкі</c:v>
                </c:pt>
                <c:pt idx="5">
                  <c:v>Навадворскі</c:v>
                </c:pt>
                <c:pt idx="6">
                  <c:v>Свіслацкі</c:v>
                </c:pt>
                <c:pt idx="7">
                  <c:v>Ханявіцкі</c:v>
                </c:pt>
                <c:pt idx="8">
                  <c:v>Паразоўскі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12.4</c:v>
                </c:pt>
                <c:pt idx="1">
                  <c:v>28.4</c:v>
                </c:pt>
                <c:pt idx="2">
                  <c:v>26.8</c:v>
                </c:pt>
                <c:pt idx="3">
                  <c:v>18.8</c:v>
                </c:pt>
                <c:pt idx="4">
                  <c:v>40.1</c:v>
                </c:pt>
                <c:pt idx="5">
                  <c:v>26.2</c:v>
                </c:pt>
                <c:pt idx="6">
                  <c:v>31.1</c:v>
                </c:pt>
                <c:pt idx="7">
                  <c:v>25.1</c:v>
                </c:pt>
                <c:pt idx="8">
                  <c:v>26.9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915-4134-AA36-7ECA24ED1F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34018560"/>
        <c:axId val="134017024"/>
      </c:barChart>
      <c:valAx>
        <c:axId val="134017024"/>
        <c:scaling>
          <c:orientation val="minMax"/>
          <c:max val="100"/>
          <c:min val="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8560"/>
        <c:crosses val="autoZero"/>
        <c:crossBetween val="between"/>
        <c:majorUnit val="20"/>
        <c:minorUnit val="20"/>
      </c:valAx>
      <c:catAx>
        <c:axId val="1340185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017024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1.3741688538932817E-2"/>
          <c:y val="0.6905366863744109"/>
          <c:w val="0.96015814760443163"/>
          <c:h val="0.30946331362558932"/>
        </c:manualLayout>
      </c:layout>
      <c:overlay val="0"/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даўгавых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абавязацельстваў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доўгатэрміновы (звыш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33333333333663E-3"/>
                  <c:y val="-1.25000000000000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80F-4578-B265-3BCD6BDBE8E9}"/>
                </c:ext>
              </c:extLst>
            </c:dLbl>
            <c:dLbl>
              <c:idx val="1"/>
              <c:layout>
                <c:manualLayout>
                  <c:x val="-2.0833333333333663E-3"/>
                  <c:y val="6.24975393700789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01.07.17 г.</c:v>
                </c:pt>
                <c:pt idx="1">
                  <c:v>01.07.18 г.</c:v>
                </c:pt>
              </c:strCache>
            </c:strRef>
          </c:cat>
          <c:val>
            <c:numRef>
              <c:f>Лист1!$B$2:$B$4</c:f>
              <c:numCache>
                <c:formatCode>#\ ##0.0</c:formatCode>
                <c:ptCount val="3"/>
                <c:pt idx="0">
                  <c:v>1276.8</c:v>
                </c:pt>
                <c:pt idx="1">
                  <c:v>615.1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80F-4578-B265-3BCD6BDBE8E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кароткатэрміновы (да 1 года),
у нацвалюце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80F-4578-B265-3BCD6BDBE8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2"/>
                <c:pt idx="0">
                  <c:v>01.07.17 г.</c:v>
                </c:pt>
                <c:pt idx="1">
                  <c:v>01.07.18 г.</c:v>
                </c:pt>
              </c:strCache>
            </c:strRef>
          </c:cat>
          <c:val>
            <c:numRef>
              <c:f>Лист1!$C$2:$C$4</c:f>
              <c:numCache>
                <c:formatCode>#\ ##0.0</c:formatCode>
                <c:ptCount val="3"/>
                <c:pt idx="0">
                  <c:v>11</c:v>
                </c:pt>
                <c:pt idx="1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80F-4578-B265-3BCD6BDBE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829952"/>
        <c:axId val="134831488"/>
      </c:barChart>
      <c:catAx>
        <c:axId val="134829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31488"/>
        <c:crosses val="autoZero"/>
        <c:auto val="1"/>
        <c:lblAlgn val="ctr"/>
        <c:lblOffset val="100"/>
        <c:noMultiLvlLbl val="0"/>
      </c:catAx>
      <c:valAx>
        <c:axId val="134831488"/>
        <c:scaling>
          <c:orientation val="minMax"/>
        </c:scaling>
        <c:delete val="0"/>
        <c:axPos val="l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8299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920308398950165"/>
          <c:y val="0.33255290354331107"/>
          <c:w val="0.34413024934383202"/>
          <c:h val="0.4454099409448854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0.01601</cdr:y>
    </cdr:from>
    <cdr:to>
      <cdr:x>0.16048</cdr:x>
      <cdr:y>0.0742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4853" y="82347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0.77407</cdr:x>
      <cdr:y>0</cdr:y>
    </cdr:from>
    <cdr:to>
      <cdr:x>0.98914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80064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0.35377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0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71"/>
          <a:ext cx="1075935" cy="2769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0.35377</cdr:x>
      <cdr:y>0.72765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793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0.95288</cdr:x>
      <cdr:y>0.09727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36126" cy="4462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0.35377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5"/>
          <a:ext cx="1590500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err="1">
              <a:latin typeface="Times New Roman" pitchFamily="18" charset="0"/>
              <a:cs typeface="Times New Roman" pitchFamily="18" charset="0"/>
            </a:rPr>
            <a:t>Кансалідаваны</a:t>
          </a:r>
          <a:r>
            <a:rPr lang="ru-RU" dirty="0"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err="1">
              <a:latin typeface="Times New Roman" pitchFamily="18" charset="0"/>
              <a:cs typeface="Times New Roman" pitchFamily="18" charset="0"/>
            </a:rPr>
            <a:t>бюджэт</a:t>
          </a:r>
          <a:endParaRPr lang="ru-RU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0.98436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864404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тыс. 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94" tIns="45697" rIns="91394" bIns="45697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43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866974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БЮЛЕТЭНЬ</a:t>
                      </a:r>
                    </a:p>
                    <a:p>
                      <a:pPr algn="ctr" fontAlgn="ctr"/>
                      <a:r>
                        <a:rPr lang="be-BY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</a:t>
                      </a:r>
                      <a:r>
                        <a:rPr lang="be-BY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выкананні бюджету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                    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 1 </a:t>
                      </a:r>
                      <a:r>
                        <a:rPr lang="ru-RU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2018 года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4820090"/>
              </p:ext>
            </p:extLst>
          </p:nvPr>
        </p:nvGraphicFramePr>
        <p:xfrm>
          <a:off x="1475656" y="55552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47230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кансалідаванага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бюджэту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Свіслацкага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раёна</a:t>
                      </a: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71085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Раённы бюджэт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сельскіх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/>
              </a:rPr>
              <a:t>бюджэтаў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:</a:t>
            </a: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Вердаміцкі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Дабравольскі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Нязбодзіцкі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Навадворскі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Свіслацкі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Ханявіцкі</a:t>
            </a:r>
            <a:endParaRPr lang="ru-RU" b="1" dirty="0" smtClean="0">
              <a:solidFill>
                <a:srgbClr val="000000"/>
              </a:solidFill>
              <a:latin typeface="Times New Roman"/>
            </a:endParaRPr>
          </a:p>
          <a:p>
            <a:pPr algn="ctr"/>
            <a:r>
              <a:rPr lang="ru-RU" b="1" dirty="0" err="1" smtClean="0">
                <a:solidFill>
                  <a:srgbClr val="000000"/>
                </a:solidFill>
                <a:latin typeface="Times New Roman"/>
              </a:rPr>
              <a:t>Паразоўскі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83124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Базавы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Першасны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be-BY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ўзровень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77129"/>
              </p:ext>
            </p:extLst>
          </p:nvPr>
        </p:nvGraphicFramePr>
        <p:xfrm>
          <a:off x="107505" y="555526"/>
          <a:ext cx="8856984" cy="4061896"/>
        </p:xfrm>
        <a:graphic>
          <a:graphicData uri="http://schemas.openxmlformats.org/drawingml/2006/table">
            <a:tbl>
              <a:tblPr/>
              <a:tblGrid>
                <a:gridCol w="1571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3627">
                  <a:extLst>
                    <a:ext uri="{9D8B030D-6E8A-4147-A177-3AD203B41FA5}">
                      <a16:colId xmlns:a16="http://schemas.microsoft.com/office/drawing/2014/main" val="475653390"/>
                    </a:ext>
                  </a:extLst>
                </a:gridCol>
                <a:gridCol w="366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98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939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41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999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4283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123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1617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10506"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ВЫКАНАННЕ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БЮДЖЭТУ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Найменне</a:t>
                      </a:r>
                      <a:r>
                        <a:rPr lang="be-BY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be-B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ВЫДАТКІ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ДЭФІЦЫТ (-);</a:t>
                      </a:r>
                    </a:p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ПРАФІЦЫТ (+)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Удакладнены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гадавы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Выканана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26725,1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13443,20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26855,1</a:t>
                      </a: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13765,00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51,25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-16</a:t>
                      </a:r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-321,8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26164,4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13160,20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50,3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en-US" sz="16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26324,40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13478,80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51,20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-16</a:t>
                      </a:r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-318,6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560,70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283,00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560,70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286,20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51,00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-3,2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82,30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44,10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82,30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44,40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53,9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58,20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31,30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58,20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31,50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54,1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97,50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45,30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46,5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97,50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45,90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47,1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79,20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40,00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79,20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50,9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79,40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50,8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79,40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40,90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51,5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73,70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37,30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50,6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73,70</a:t>
                      </a:r>
                      <a:endParaRPr lang="ru-RU" sz="15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37,40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44,70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dirty="0" smtClean="0">
                          <a:latin typeface="Times New Roman" pitchFamily="18" charset="0"/>
                          <a:cs typeface="Times New Roman" pitchFamily="18" charset="0"/>
                        </a:rPr>
                        <a:t>49,4</a:t>
                      </a:r>
                      <a:endParaRPr lang="ru-RU" sz="15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90,40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45,80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5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5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-1,1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757084"/>
              </p:ext>
            </p:extLst>
          </p:nvPr>
        </p:nvGraphicFramePr>
        <p:xfrm>
          <a:off x="179512" y="483518"/>
          <a:ext cx="8856985" cy="4406138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2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95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5915">
                  <a:extLst>
                    <a:ext uri="{9D8B030D-6E8A-4147-A177-3AD203B41FA5}">
                      <a16:colId xmlns:a16="http://schemas.microsoft.com/office/drawing/2014/main" val="277275635"/>
                    </a:ext>
                  </a:extLst>
                </a:gridCol>
                <a:gridCol w="74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68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8170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3363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8073">
                  <a:extLst>
                    <a:ext uri="{9D8B030D-6E8A-4147-A177-3AD203B41FA5}">
                      <a16:colId xmlns:a16="http://schemas.microsoft.com/office/drawing/2014/main" val="2025109828"/>
                    </a:ext>
                  </a:extLst>
                </a:gridCol>
              </a:tblGrid>
              <a:tr h="294216"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паступленняў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216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8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lang="en-US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</a:t>
                      </a:r>
                      <a:endParaRPr lang="be-BY" sz="135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непадатковыя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даходы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Бязвыплатныя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паступленні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датацыя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субвенцыі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даходаў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1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5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2017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</a:p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 20</a:t>
                      </a:r>
                      <a:r>
                        <a:rPr kumimoji="0" lang="en-US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</a:t>
                      </a:r>
                      <a:r>
                        <a:rPr lang="ru-RU" sz="13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</a:t>
                      </a:r>
                      <a:r>
                        <a:rPr lang="ru-RU" sz="13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 2018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</a:t>
                      </a: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 fontAlgn="ctr"/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2017 года</a:t>
                      </a:r>
                      <a:endParaRPr lang="ru-RU" sz="13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3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4 715,4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3 987,7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8 727,8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8 358,4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13 443,20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12 346,10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4 492,4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3 795,0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8 667,8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8 339,4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103,9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13 160,2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12 134,4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108,4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223,0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192,7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315,8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283,0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133,7</a:t>
                      </a:r>
                      <a:endParaRPr lang="ru-RU" sz="15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132,60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725,0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1 212,5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668,2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34,9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824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297,0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836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145,2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6,5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15,3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44,7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36,6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122,1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даходаў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59319687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2598709"/>
              </p:ext>
            </p:extLst>
          </p:nvPr>
        </p:nvGraphicFramePr>
        <p:xfrm>
          <a:off x="0" y="454773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160230"/>
              </p:ext>
            </p:extLst>
          </p:nvPr>
        </p:nvGraphicFramePr>
        <p:xfrm>
          <a:off x="142844" y="27176"/>
          <a:ext cx="8786876" cy="4818753"/>
        </p:xfrm>
        <a:graphic>
          <a:graphicData uri="http://schemas.openxmlformats.org/drawingml/2006/table">
            <a:tbl>
              <a:tblPr/>
              <a:tblGrid>
                <a:gridCol w="155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330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3054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Дынаміка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r>
                        <a:rPr lang="ru-RU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мясцовых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бюджэтаў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411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77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Від</a:t>
                      </a:r>
                      <a:endParaRPr lang="be-BY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rtl="0" fontAlgn="ctr"/>
                      <a:r>
                        <a:rPr lang="be-BY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бюждэту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Першачарговыя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(заработная плата,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лекавыя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сродкі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прадукты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харчавання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камунальныя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паслугі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выдаткі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транспарт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сувязь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рамонт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будынкаў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вулічнае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асвятленне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набыццё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абсталявання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і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іншыя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Усяго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выдаткаў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  <a:r>
                        <a:rPr lang="be-BY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be-BY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algn="ctr" fontAlgn="ctr"/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 </a:t>
                      </a:r>
                      <a:r>
                        <a:rPr lang="ru-RU" sz="12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паугоддзе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I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паугоддзе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2018 года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тэмп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росту,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9 561,10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12 383,10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2 606,80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1 381,90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12 167,90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13 765,00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Раённы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9 417,50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12 181,90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2 537,40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1 296,80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11 954,90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13 478,80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112,7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66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Сельскія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бюджэты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143,60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140,1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69,40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85,10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213,00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286,20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/>
                      <a:r>
                        <a:rPr lang="ru-RU" sz="1400" b="0" dirty="0" err="1" smtClean="0">
                          <a:solidFill>
                            <a:srgbClr val="000000"/>
                          </a:solidFill>
                          <a:latin typeface="Times New Roman"/>
                        </a:rPr>
                        <a:t>Вердаміцкі</a:t>
                      </a:r>
                      <a:endParaRPr lang="ru-RU" sz="1400" b="0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148,1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44,40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150,5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Дабравольскі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133,3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Нязбодзіцкі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142,6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7,60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19,10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251,3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173,9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Навадворскі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136,3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Свіслацкі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101,5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40,90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Ханявіцкі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108,9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37,50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368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Паразоўскі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23,40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141,0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36,70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45,80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мясцовых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па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                                </a:t>
            </a:r>
            <a:r>
              <a:rPr lang="ru-RU" sz="1800" b="1" dirty="0" err="1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функцыянальнай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класіфікацыі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ea typeface="+mn-ea"/>
                <a:cs typeface="Times New Roman" pitchFamily="18" charset="0"/>
              </a:rPr>
              <a:t>выдатка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ў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бюджэту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33844669"/>
              </p:ext>
            </p:extLst>
          </p:nvPr>
        </p:nvGraphicFramePr>
        <p:xfrm>
          <a:off x="6740" y="641554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84112579"/>
              </p:ext>
            </p:extLst>
          </p:nvPr>
        </p:nvGraphicFramePr>
        <p:xfrm>
          <a:off x="464820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1800" b="1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мясцовых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бюджэтаў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па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эканамічнай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класіфікацыі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выдаткаў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бюджэту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13570580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9483927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490663"/>
              </p:ext>
            </p:extLst>
          </p:nvPr>
        </p:nvGraphicFramePr>
        <p:xfrm>
          <a:off x="179513" y="195485"/>
          <a:ext cx="8712966" cy="4898796"/>
        </p:xfrm>
        <a:graphic>
          <a:graphicData uri="http://schemas.openxmlformats.org/drawingml/2006/table">
            <a:tbl>
              <a:tblPr/>
              <a:tblGrid>
                <a:gridCol w="357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994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1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70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Даўгавыя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абавязацельствы органаў мясцовага кіравання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і самакіравання Свіслацкага раёна на 01.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r>
                        <a:rPr lang="ru-RU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</a:t>
                      </a:r>
                      <a:r>
                        <a:rPr lang="en-US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  <a:r>
                        <a:rPr lang="be-BY" sz="2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13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25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Віды абязацельстваў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 органаў мясцовага кіравання і самакіравання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Каштоўныя бумагі, размешчаныя мясцовымі выканаўчымі і распарадчымі органамі на ўнутраным фінансавым рынку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Абавязацельствы, якія падлягаюць выкананню па выдадзеным гарантыям мясцовых выканаўчых і распарадчых органаў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Бюджэтныя крэдыты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06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Іншыя даўгавыя абавязацельствы, раней аднесеныя ў адпаведнасці з заканадаўствам на доўг органаў мясцовага кіравання і самакіравання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24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be-BY" sz="14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Доўг, гарантаваны мясцовымі выканаўчымі і распарадчымі органамі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-586,7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429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УСЯГО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1287,8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-586,7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5756</TotalTime>
  <Words>842</Words>
  <Application>Microsoft Office PowerPoint</Application>
  <PresentationFormat>Экран (16:9)</PresentationFormat>
  <Paragraphs>485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даходаў мясцовых бюджэтаў.</vt:lpstr>
      <vt:lpstr>Презентация PowerPoint</vt:lpstr>
      <vt:lpstr>Структура выдаткаў мясцовых бюджэтаў па                                    функцыянальнай класіфікацыі выдаткаў бюджэту.</vt:lpstr>
      <vt:lpstr>Структура выдаткаў мясцовых бюджэтаў па                                      эканамічнай класіфікацыі выдаткаў бюджэту.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Budget2</cp:lastModifiedBy>
  <cp:revision>454</cp:revision>
  <cp:lastPrinted>2016-04-12T06:59:46Z</cp:lastPrinted>
  <dcterms:created xsi:type="dcterms:W3CDTF">2013-10-16T05:53:51Z</dcterms:created>
  <dcterms:modified xsi:type="dcterms:W3CDTF">2018-09-06T06:37:27Z</dcterms:modified>
</cp:coreProperties>
</file>