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9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84" r:id="rId8"/>
    <p:sldId id="280" r:id="rId9"/>
    <p:sldId id="286" r:id="rId10"/>
    <p:sldId id="281" r:id="rId11"/>
    <p:sldId id="272" r:id="rId12"/>
    <p:sldId id="264" r:id="rId13"/>
    <p:sldId id="287" r:id="rId14"/>
    <p:sldId id="288" r:id="rId15"/>
    <p:sldId id="282" r:id="rId16"/>
    <p:sldId id="271" r:id="rId1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>
      <p:cViewPr varScale="1">
        <p:scale>
          <a:sx n="53" d="100"/>
          <a:sy n="53" d="100"/>
        </p:scale>
        <p:origin x="134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08944907760724E-2"/>
          <c:y val="5.5255519119415814E-2"/>
          <c:w val="0.77457468295872411"/>
          <c:h val="0.6417990012842410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88C-4E29-86D7-EF12651C10D5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88C-4E29-86D7-EF12651C10D5}"/>
              </c:ext>
            </c:extLst>
          </c:dPt>
          <c:dLbls>
            <c:dLbl>
              <c:idx val="0"/>
              <c:layout>
                <c:manualLayout>
                  <c:x val="-0.24731814862101098"/>
                  <c:y val="8.7693031475090208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4,6%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8C-4E29-86D7-EF12651C10D5}"/>
                </c:ext>
              </c:extLst>
            </c:dLbl>
            <c:dLbl>
              <c:idx val="1"/>
              <c:layout>
                <c:manualLayout>
                  <c:x val="-7.9227308076880339E-3"/>
                  <c:y val="6.2891764039101503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8C-4E29-86D7-EF12651C10D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6,1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8C-4E29-86D7-EF12651C10D5}"/>
                </c:ext>
              </c:extLst>
            </c:dLbl>
            <c:dLbl>
              <c:idx val="3"/>
              <c:layout>
                <c:manualLayout>
                  <c:x val="-0.11827465436445281"/>
                  <c:y val="3.2731596270133577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8C-4E29-86D7-EF12651C10D5}"/>
                </c:ext>
              </c:extLst>
            </c:dLbl>
            <c:dLbl>
              <c:idx val="4"/>
              <c:layout>
                <c:manualLayout>
                  <c:x val="0.20048228148261532"/>
                  <c:y val="-0.1057801146088438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baseline="0" dirty="0" smtClean="0"/>
                      <a:t>9,3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8C-4E29-86D7-EF12651C10D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2400" baseline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8C-4E29-86D7-EF12651C10D5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24.6</c:v>
                </c:pt>
                <c:pt idx="1">
                  <c:v>0.9</c:v>
                </c:pt>
                <c:pt idx="2">
                  <c:v>6.1</c:v>
                </c:pt>
                <c:pt idx="3">
                  <c:v>0.3</c:v>
                </c:pt>
                <c:pt idx="4">
                  <c:v>39.299999999999997</c:v>
                </c:pt>
                <c:pt idx="5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8C-4E29-86D7-EF12651C10D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088C-4E29-86D7-EF12651C10D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088C-4E29-86D7-EF12651C10D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088C-4E29-86D7-EF12651C10D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088C-4E29-86D7-EF12651C10D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088C-4E29-86D7-EF12651C1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 rtl="0"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8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5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2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3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9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2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2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7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5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20" r:id="rId1"/>
    <p:sldLayoutId id="2147484721" r:id="rId2"/>
    <p:sldLayoutId id="2147484722" r:id="rId3"/>
    <p:sldLayoutId id="2147484723" r:id="rId4"/>
    <p:sldLayoutId id="2147484724" r:id="rId5"/>
    <p:sldLayoutId id="2147484725" r:id="rId6"/>
    <p:sldLayoutId id="2147484726" r:id="rId7"/>
    <p:sldLayoutId id="2147484727" r:id="rId8"/>
    <p:sldLayoutId id="2147484728" r:id="rId9"/>
    <p:sldLayoutId id="2147484729" r:id="rId10"/>
    <p:sldLayoutId id="2147484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5" y="1434466"/>
            <a:ext cx="768224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2019	год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15059"/>
              </p:ext>
            </p:extLst>
          </p:nvPr>
        </p:nvGraphicFramePr>
        <p:xfrm>
          <a:off x="251520" y="1268760"/>
          <a:ext cx="8784975" cy="5307823"/>
        </p:xfrm>
        <a:graphic>
          <a:graphicData uri="http://schemas.openxmlformats.org/drawingml/2006/table">
            <a:tbl>
              <a:tblPr/>
              <a:tblGrid>
                <a:gridCol w="512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 тысячи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рублей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(%)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по услугам ЖКХ, оказываемых населению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2 135,6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77,6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6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 с выполнением функций по предоставлению безналичных жилищных субсидий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12,7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7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по месту жительства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3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284,8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5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211,6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7,7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Текущий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1,7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Увековечение памяти погибших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171"/>
                  </a:ext>
                </a:extLst>
              </a:tr>
              <a:tr h="473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2 753,2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3801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ЖИЛИЩНО-КОММУНАЛЬНОГО ХОЗЯЙСТВА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2019 год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8153400" cy="1008112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7354426"/>
              </p:ext>
            </p:extLst>
          </p:nvPr>
        </p:nvGraphicFramePr>
        <p:xfrm>
          <a:off x="179511" y="1484785"/>
          <a:ext cx="4176465" cy="515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Наименова-ние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расходов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</a:t>
                      </a:r>
                      <a:r>
                        <a:rPr lang="ru-RU" sz="16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(%) к объему районного бюджета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11 082,1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39,</a:t>
                      </a: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Здравоохра-нение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6 936,5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24,</a:t>
                      </a: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1 725,6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6,</a:t>
                      </a: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1 472,2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5,</a:t>
                      </a: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249,3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9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82,0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21 547,7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Objec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8675207"/>
              </p:ext>
            </p:extLst>
          </p:nvPr>
        </p:nvGraphicFramePr>
        <p:xfrm>
          <a:off x="4499992" y="1124744"/>
          <a:ext cx="4392488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11560" y="18864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РАЙОННОГО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201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13586"/>
              </p:ext>
            </p:extLst>
          </p:nvPr>
        </p:nvGraphicFramePr>
        <p:xfrm>
          <a:off x="287016" y="1484784"/>
          <a:ext cx="8856984" cy="4680519"/>
        </p:xfrm>
        <a:graphic>
          <a:graphicData uri="http://schemas.openxmlformats.org/drawingml/2006/table">
            <a:tbl>
              <a:tblPr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учреждений социальной защиты</a:t>
                      </a:r>
                      <a:endParaRPr lang="ru-RU" sz="2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1 125,9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Помощь в обеспечении жильем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87,8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Адресная помощь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164,8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Льготное питание детей до 2 лет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42,2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7,1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44,4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9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2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1 472,2</a:t>
                      </a:r>
                      <a:endParaRPr lang="ru-RU" sz="28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162831"/>
            <a:ext cx="874846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СОЦИАЛЬНОЙ ПОЛИТИКЕ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24810"/>
              </p:ext>
            </p:extLst>
          </p:nvPr>
        </p:nvGraphicFramePr>
        <p:xfrm>
          <a:off x="683568" y="1268760"/>
          <a:ext cx="7920880" cy="5408125"/>
        </p:xfrm>
        <a:graphic>
          <a:graphicData uri="http://schemas.openxmlformats.org/drawingml/2006/table">
            <a:tbl>
              <a:tblPr/>
              <a:tblGrid>
                <a:gridCol w="5623825">
                  <a:extLst>
                    <a:ext uri="{9D8B030D-6E8A-4147-A177-3AD203B41FA5}">
                      <a16:colId xmlns:a16="http://schemas.microsoft.com/office/drawing/2014/main" val="1897070095"/>
                    </a:ext>
                  </a:extLst>
                </a:gridCol>
                <a:gridCol w="2297055">
                  <a:extLst>
                    <a:ext uri="{9D8B030D-6E8A-4147-A177-3AD203B41FA5}">
                      <a16:colId xmlns:a16="http://schemas.microsoft.com/office/drawing/2014/main" val="1835980035"/>
                    </a:ext>
                  </a:extLst>
                </a:gridCol>
              </a:tblGrid>
              <a:tr h="1292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сельсоветов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3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отчислений (%)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58004"/>
                  </a:ext>
                </a:extLst>
              </a:tr>
              <a:tr h="5796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Добровольский сельсовет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731028"/>
                  </a:ext>
                </a:extLst>
              </a:tr>
              <a:tr h="6126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Незбодичский</a:t>
                      </a: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сельсовет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1,10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75464"/>
                  </a:ext>
                </a:extLst>
              </a:tr>
              <a:tr h="64628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Новодворский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906992"/>
                  </a:ext>
                </a:extLst>
              </a:tr>
              <a:tr h="64628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Хоневичский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64444"/>
                  </a:ext>
                </a:extLst>
              </a:tr>
              <a:tr h="64628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Вердомичский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9979"/>
                  </a:ext>
                </a:extLst>
              </a:tr>
              <a:tr h="5655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Порозовский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82880"/>
                  </a:ext>
                </a:extLst>
              </a:tr>
              <a:tr h="418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Свислочский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2551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18864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 отчислений подоходного налога в бюджеты сельсоветов на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год 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33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008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ДОХОДЫ СЕЛЬСКИХ СОВЕТОВ на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год 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45333"/>
              </p:ext>
            </p:extLst>
          </p:nvPr>
        </p:nvGraphicFramePr>
        <p:xfrm>
          <a:off x="395536" y="1226185"/>
          <a:ext cx="8496944" cy="5417682"/>
        </p:xfrm>
        <a:graphic>
          <a:graphicData uri="http://schemas.openxmlformats.org/drawingml/2006/table">
            <a:tbl>
              <a:tblPr/>
              <a:tblGrid>
                <a:gridCol w="6032831">
                  <a:extLst>
                    <a:ext uri="{9D8B030D-6E8A-4147-A177-3AD203B41FA5}">
                      <a16:colId xmlns:a16="http://schemas.microsoft.com/office/drawing/2014/main" val="2234945739"/>
                    </a:ext>
                  </a:extLst>
                </a:gridCol>
                <a:gridCol w="2464113">
                  <a:extLst>
                    <a:ext uri="{9D8B030D-6E8A-4147-A177-3AD203B41FA5}">
                      <a16:colId xmlns:a16="http://schemas.microsoft.com/office/drawing/2014/main" val="755917030"/>
                    </a:ext>
                  </a:extLst>
                </a:gridCol>
              </a:tblGrid>
              <a:tr h="618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67447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681,3</a:t>
                      </a:r>
                      <a:endParaRPr lang="ru-RU" sz="23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981068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Собственные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доходы: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462,4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101648"/>
                  </a:ext>
                </a:extLst>
              </a:tr>
              <a:tr h="2566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Подоходный налога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378,8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49491"/>
                  </a:ext>
                </a:extLst>
              </a:tr>
              <a:tr h="2661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Налог на недвижимость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29,5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299519"/>
                  </a:ext>
                </a:extLst>
              </a:tr>
              <a:tr h="2037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21,4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799736"/>
                  </a:ext>
                </a:extLst>
              </a:tr>
              <a:tr h="21323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Сбор с заготовителей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17,3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074344"/>
                  </a:ext>
                </a:extLst>
              </a:tr>
              <a:tr h="2227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Госпошлина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51489"/>
                  </a:ext>
                </a:extLst>
              </a:tr>
              <a:tr h="3042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Аренда земли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2,7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047806"/>
                  </a:ext>
                </a:extLst>
              </a:tr>
              <a:tr h="16978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Аренда помещений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38994"/>
                  </a:ext>
                </a:extLst>
              </a:tr>
              <a:tr h="2513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Компенсации затрат государства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3,3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845334"/>
                  </a:ext>
                </a:extLst>
              </a:tr>
              <a:tr h="4048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500" b="1" kern="1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Безвозмездные поступления из районного бюджета</a:t>
                      </a:r>
                      <a:endParaRPr lang="ru-RU" sz="2500" b="1" kern="1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218,9</a:t>
                      </a:r>
                      <a:endParaRPr lang="ru-RU" sz="23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76819"/>
                  </a:ext>
                </a:extLst>
              </a:tr>
              <a:tr h="418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Дотация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218,9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31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671040"/>
              </p:ext>
            </p:extLst>
          </p:nvPr>
        </p:nvGraphicFramePr>
        <p:xfrm>
          <a:off x="215516" y="1052736"/>
          <a:ext cx="8712968" cy="5448950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04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расходов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 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рублей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сельсоветов</a:t>
                      </a:r>
                      <a:endParaRPr lang="ru-RU" sz="23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0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</a:t>
                      </a: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78,3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</a:t>
                      </a:r>
                      <a:r>
                        <a:rPr lang="ru-RU" sz="2300" b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исполкома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en-US" sz="2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9,0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1,3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Поощрение старост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0,7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7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Снос 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ветхих и пустующих домов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16,7</a:t>
                      </a:r>
                      <a:endParaRPr lang="ru-RU" sz="23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Пункт правопорядок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Уличное освещение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100,9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14,8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Снос </a:t>
                      </a:r>
                      <a:r>
                        <a:rPr lang="ru-RU" sz="2300" b="1" dirty="0" smtClean="0">
                          <a:latin typeface="Times New Roman"/>
                          <a:ea typeface="Calibri"/>
                          <a:cs typeface="Times New Roman"/>
                        </a:rPr>
                        <a:t>деревьев, благоустройство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1,3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80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Расходы, связанные с формированием земельных</a:t>
                      </a:r>
                      <a:r>
                        <a:rPr lang="ru-RU" sz="23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участков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6,6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8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681,3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  <a:endParaRPr lang="ru-RU" sz="23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БЮДЖЕТЫ СЕЛЬСКИХ СОВЕТОВ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2019 год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245015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33940"/>
              </p:ext>
            </p:extLst>
          </p:nvPr>
        </p:nvGraphicFramePr>
        <p:xfrm>
          <a:off x="535752" y="1844824"/>
          <a:ext cx="8072495" cy="4711470"/>
        </p:xfrm>
        <a:graphic>
          <a:graphicData uri="http://schemas.openxmlformats.org/drawingml/2006/table">
            <a:tbl>
              <a:tblPr/>
              <a:tblGrid>
                <a:gridCol w="2248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21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Ожидаемое исполнение за </a:t>
                      </a: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r>
                        <a:rPr lang="en-US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Проект </a:t>
                      </a: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en-US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к </a:t>
                      </a:r>
                      <a:endParaRPr lang="ru-RU" sz="2400" kern="9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ожидаемому исполнению за 2018</a:t>
                      </a:r>
                      <a:r>
                        <a:rPr lang="en-US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kern="9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27 720,3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28 856,8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104,1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27 093,5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28 175,5</a:t>
                      </a:r>
                      <a:endParaRPr lang="ru-RU" sz="2400" b="1" i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104,0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8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626,8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681,3</a:t>
                      </a:r>
                      <a:endParaRPr lang="ru-RU" sz="24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108,7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 КОНСОЛИДИРОВАННОГО БЮДЖЕТА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201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305014"/>
              </p:ext>
            </p:extLst>
          </p:nvPr>
        </p:nvGraphicFramePr>
        <p:xfrm>
          <a:off x="428596" y="1333662"/>
          <a:ext cx="8391876" cy="4852972"/>
        </p:xfrm>
        <a:graphic>
          <a:graphicData uri="http://schemas.openxmlformats.org/drawingml/2006/table">
            <a:tbl>
              <a:tblPr/>
              <a:tblGrid>
                <a:gridCol w="51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9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объеме доходов  (%)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Собственные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10 015,7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34,7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дотация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субвенции по развитию сельского хозяйства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18 841,1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18 326,9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514,2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65,3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28 856,8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5326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ДОХОДОВ  БЮДЖЕТА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СВИСЛОЧСКОГО РАЙОНА НА 2019 ГОД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рублей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56044"/>
              </p:ext>
            </p:extLst>
          </p:nvPr>
        </p:nvGraphicFramePr>
        <p:xfrm>
          <a:off x="395537" y="1440706"/>
          <a:ext cx="8496944" cy="5257800"/>
        </p:xfrm>
        <a:graphic>
          <a:graphicData uri="http://schemas.openxmlformats.org/drawingml/2006/table">
            <a:tbl>
              <a:tblPr/>
              <a:tblGrid>
                <a:gridCol w="542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6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/>
                          <a:ea typeface="Calibri"/>
                          <a:cs typeface="Times New Roman"/>
                        </a:rPr>
                        <a:t>Доходы</a:t>
                      </a:r>
                      <a:endParaRPr lang="ru-RU" sz="2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Проект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Удельный вес в объеме собственных доходов (%)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доходы,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9 011,4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90,0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подоходный налог с физических лиц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(100</a:t>
                      </a: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5 050,3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50,4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 на прибыль (80%)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налоги </a:t>
                      </a: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собственность  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1 264,0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12,6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 на добавленную стоимость (0,</a:t>
                      </a:r>
                      <a:r>
                        <a:rPr lang="en-US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37%)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1 709,3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другие налоги от выручки от реализации товаров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882,8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8,8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 –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1 004,3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10 015,7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2175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БЮДЖЕТА РАЙОНА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СОБСТВЕННЫМ ДОХОДАМ НА 2019 год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тысячи рублей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29765"/>
              </p:ext>
            </p:extLst>
          </p:nvPr>
        </p:nvGraphicFramePr>
        <p:xfrm>
          <a:off x="467544" y="1556792"/>
          <a:ext cx="8424935" cy="5001339"/>
        </p:xfrm>
        <a:graphic>
          <a:graphicData uri="http://schemas.openxmlformats.org/drawingml/2006/table">
            <a:tbl>
              <a:tblPr/>
              <a:tblGrid>
                <a:gridCol w="468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0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(тысячи рублей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Удельный вес (%)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28 856,8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100,0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первоочередных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расходов: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25 520,4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88,4 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с начислениями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715,4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69,4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Лекарственные средства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   476,0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1,8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Продукты питания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    674,4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2,6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 3 122,4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12,2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 2 564,5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10,0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Трансферты 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населению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    967,8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3,8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Непервоочередные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3 336,4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11,6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505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ПЕРВООЧЕРЕДНЫХ РАСХОДОВ, ЗАПЛАНИРОВАННЫХ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ФОРМИРОВАНИИ БЮДЖЕТА НА 201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23452"/>
              </p:ext>
            </p:extLst>
          </p:nvPr>
        </p:nvGraphicFramePr>
        <p:xfrm>
          <a:off x="642910" y="1652772"/>
          <a:ext cx="8072495" cy="4694336"/>
        </p:xfrm>
        <a:graphic>
          <a:graphicData uri="http://schemas.openxmlformats.org/drawingml/2006/table">
            <a:tbl>
              <a:tblPr/>
              <a:tblGrid>
                <a:gridCol w="2248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8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Ожидаемое исполнение за </a:t>
                      </a:r>
                      <a:r>
                        <a:rPr lang="ru-RU" sz="2400" b="1" kern="9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r>
                        <a:rPr lang="en-US" sz="2400" b="1" kern="9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 </a:t>
                      </a:r>
                      <a:r>
                        <a:rPr lang="ru-RU" sz="2400" b="1" kern="9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года</a:t>
                      </a: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(%) к объему бюджета района</a:t>
                      </a:r>
                      <a:endParaRPr lang="ru-RU" sz="2400" b="1" baseline="0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2800" b="1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093,5</a:t>
                      </a:r>
                      <a:endParaRPr lang="ru-RU" sz="28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175,5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b="1" i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626,8</a:t>
                      </a:r>
                      <a:endParaRPr lang="ru-RU" sz="2800" i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681,3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sz="28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720,3</a:t>
                      </a:r>
                      <a:endParaRPr lang="ru-RU" sz="28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856,8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266182"/>
            <a:ext cx="87119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КОНСОЛИДИРОВАННОГО БЮДЖЕТА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  на 2019 год     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68219"/>
              </p:ext>
            </p:extLst>
          </p:nvPr>
        </p:nvGraphicFramePr>
        <p:xfrm>
          <a:off x="143508" y="1124744"/>
          <a:ext cx="8856984" cy="5591726"/>
        </p:xfrm>
        <a:graphic>
          <a:graphicData uri="http://schemas.openxmlformats.org/drawingml/2006/table">
            <a:tbl>
              <a:tblPr/>
              <a:tblGrid>
                <a:gridCol w="664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2 133,1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трансферты сельским бюджетам</a:t>
                      </a:r>
                      <a:endParaRPr lang="ru-RU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218,9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8072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архивы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Резервные фонды 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Иные общегосударственные вопросы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 том числе: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3875" algn="l"/>
                          <a:tab pos="638175" algn="l"/>
                        </a:tabLs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мероприятия райисполкома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содержание централизованной бухгалтерии,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обслуживающей </a:t>
                      </a:r>
                      <a:r>
                        <a:rPr lang="ru-RU" sz="20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сельисполкомы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возмещение расходов услуг адвокатов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поддержка и развитие инфраструктуры границы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прочие</a:t>
                      </a:r>
                      <a:endParaRPr lang="ru-RU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24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485,8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08038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ОБЩЕГОСУДАРСТВЕННАЯ ДЕЯТЕЛЬНОСТЬ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201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595787"/>
              </p:ext>
            </p:extLst>
          </p:nvPr>
        </p:nvGraphicFramePr>
        <p:xfrm>
          <a:off x="179512" y="1628800"/>
          <a:ext cx="8568952" cy="4764687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районного бюджета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Сельское хозяйство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1004,3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928,3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Топливо и энергетика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339,9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377,3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88,9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84,7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Туризм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Промышленность, строительство и архитектура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1465,2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1438,3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614635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НАЦИОНАЛЬНОЙ ЭКОНОМИКИ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2019 ГОД	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445010"/>
              </p:ext>
            </p:extLst>
          </p:nvPr>
        </p:nvGraphicFramePr>
        <p:xfrm>
          <a:off x="107504" y="1628800"/>
          <a:ext cx="8928993" cy="5121659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:a16="http://schemas.microsoft.com/office/drawing/2014/main" val="4238088719"/>
                    </a:ext>
                  </a:extLst>
                </a:gridCol>
                <a:gridCol w="1741883">
                  <a:extLst>
                    <a:ext uri="{9D8B030D-6E8A-4147-A177-3AD203B41FA5}">
                      <a16:colId xmlns:a16="http://schemas.microsoft.com/office/drawing/2014/main" val="1655041226"/>
                    </a:ext>
                  </a:extLst>
                </a:gridCol>
                <a:gridCol w="1930526">
                  <a:extLst>
                    <a:ext uri="{9D8B030D-6E8A-4147-A177-3AD203B41FA5}">
                      <a16:colId xmlns:a16="http://schemas.microsoft.com/office/drawing/2014/main" val="2108894568"/>
                    </a:ext>
                  </a:extLst>
                </a:gridCol>
              </a:tblGrid>
              <a:tr h="1576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Ожидаемое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 года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63099"/>
                  </a:ext>
                </a:extLst>
              </a:tr>
              <a:tr h="338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Рекультивация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мини-полигонов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04551"/>
                  </a:ext>
                </a:extLst>
              </a:tr>
              <a:tr h="976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Регулирование распространения численности инвазивных видов дикорастущих растений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95938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Разработка проектов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водоохранных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зон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прибрежных полос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65113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Мероприятия, направленные на борьбу с инвазивными видами дикорастущих растений на территории заказников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01783"/>
                  </a:ext>
                </a:extLst>
              </a:tr>
              <a:tr h="405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135,0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31,9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6785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83768" y="332656"/>
            <a:ext cx="4572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</a:t>
            </a:r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ОХРАНЕ ОКРУЖАЮЩЕЙ СРЕДЫ</a:t>
            </a:r>
            <a:endParaRPr lang="en-US" sz="23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ГОД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590212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886</Words>
  <Application>Microsoft Office PowerPoint</Application>
  <PresentationFormat>Экран (4:3)</PresentationFormat>
  <Paragraphs>392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Фальковская Татьяна</dc:creator>
  <cp:lastModifiedBy>Веремчук Светлана</cp:lastModifiedBy>
  <cp:revision>386</cp:revision>
  <cp:lastPrinted>2018-12-27T13:43:47Z</cp:lastPrinted>
  <dcterms:created xsi:type="dcterms:W3CDTF">2015-12-23T06:58:36Z</dcterms:created>
  <dcterms:modified xsi:type="dcterms:W3CDTF">2019-03-27T12:58:30Z</dcterms:modified>
</cp:coreProperties>
</file>