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8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10" autoAdjust="0"/>
    <p:restoredTop sz="94676" autoAdjust="0"/>
  </p:normalViewPr>
  <p:slideViewPr>
    <p:cSldViewPr>
      <p:cViewPr varScale="1">
        <p:scale>
          <a:sx n="95" d="100"/>
          <a:sy n="95" d="100"/>
        </p:scale>
        <p:origin x="102" y="3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8"/>
          <c:y val="0.10989890152619812"/>
          <c:w val="0.81200676186662213"/>
          <c:h val="0.3968671138329978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Падаходны падатак з фізічных асоб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15.5</c:v>
                </c:pt>
                <c:pt idx="1">
                  <c:v>76.3</c:v>
                </c:pt>
                <c:pt idx="2">
                  <c:v>60.5</c:v>
                </c:pt>
                <c:pt idx="3">
                  <c:v>91.7</c:v>
                </c:pt>
                <c:pt idx="4">
                  <c:v>58.3</c:v>
                </c:pt>
                <c:pt idx="5">
                  <c:v>88.6</c:v>
                </c:pt>
                <c:pt idx="6">
                  <c:v>58.9</c:v>
                </c:pt>
                <c:pt idx="7">
                  <c:v>82.8</c:v>
                </c:pt>
                <c:pt idx="8">
                  <c:v>93.4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71-41B4-9C95-AEAD4F3F10A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Падаткі на ўласнасць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 formatCode="0.0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71-41B4-9C95-AEAD4F3F10A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Падатак на дабаўленую вартасць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71-41B4-9C95-AEAD4F3F10A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Адзіны падатак для вытворцаў сельскагаспадарчай прадукцыі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71-41B4-9C95-AEAD4F3F10A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Іншыя падатковыя і непадатковыя даходы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F71-41B4-9C95-AEAD4F3F10A7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F71-41B4-9C95-AEAD4F3F10A7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F71-41B4-9C95-AEAD4F3F10A7}"/>
                </c:ext>
              </c:extLst>
            </c:dLbl>
            <c:dLbl>
              <c:idx val="3"/>
              <c:layout>
                <c:manualLayout>
                  <c:x val="5.6494950843009976E-3"/>
                  <c:y val="2.2897443375133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F71-41B4-9C95-AEAD4F3F10A7}"/>
                </c:ext>
              </c:extLst>
            </c:dLbl>
            <c:dLbl>
              <c:idx val="4"/>
              <c:layout>
                <c:manualLayout>
                  <c:x val="-2.8248587570621798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9F71-41B4-9C95-AEAD4F3F10A7}"/>
                </c:ext>
              </c:extLst>
            </c:dLbl>
            <c:dLbl>
              <c:idx val="5"/>
              <c:layout>
                <c:manualLayout>
                  <c:x val="0"/>
                  <c:y val="7.78380480217753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9F71-41B4-9C95-AEAD4F3F10A7}"/>
                </c:ext>
              </c:extLst>
            </c:dLbl>
            <c:dLbl>
              <c:idx val="6"/>
              <c:layout>
                <c:manualLayout>
                  <c:x val="2.8248587570621647E-3"/>
                  <c:y val="5.31466899970840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7.9</c:v>
                </c:pt>
                <c:pt idx="1">
                  <c:v>4.4000000000000004</c:v>
                </c:pt>
                <c:pt idx="2">
                  <c:v>9.5</c:v>
                </c:pt>
                <c:pt idx="4">
                  <c:v>2.8</c:v>
                </c:pt>
                <c:pt idx="5">
                  <c:v>10.9</c:v>
                </c:pt>
                <c:pt idx="6">
                  <c:v>0.5</c:v>
                </c:pt>
                <c:pt idx="7">
                  <c:v>5.7</c:v>
                </c:pt>
                <c:pt idx="8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F71-41B4-9C95-AEAD4F3F10A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Датацыя, субвенцыі і іншыя міжбюджэтныя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9F71-41B4-9C95-AEAD4F3F10A7}"/>
                </c:ext>
              </c:extLst>
            </c:dLbl>
            <c:dLbl>
              <c:idx val="4"/>
              <c:layout>
                <c:manualLayout>
                  <c:x val="8.4745762711865361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9F71-41B4-9C95-AEAD4F3F10A7}"/>
                </c:ext>
              </c:extLst>
            </c:dLbl>
            <c:dLbl>
              <c:idx val="6"/>
              <c:layout>
                <c:manualLayout>
                  <c:x val="-8.4745762711865361E-3"/>
                  <c:y val="-7.40740740740743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63.3</c:v>
                </c:pt>
                <c:pt idx="1">
                  <c:v>19.3</c:v>
                </c:pt>
                <c:pt idx="2">
                  <c:v>30</c:v>
                </c:pt>
                <c:pt idx="3">
                  <c:v>8.3000000000000007</c:v>
                </c:pt>
                <c:pt idx="4">
                  <c:v>38.9</c:v>
                </c:pt>
                <c:pt idx="5">
                  <c:v>0.5</c:v>
                </c:pt>
                <c:pt idx="6">
                  <c:v>40.6</c:v>
                </c:pt>
                <c:pt idx="7">
                  <c:v>11.5</c:v>
                </c:pt>
                <c:pt idx="8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9F71-41B4-9C95-AEAD4F3F1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81332480"/>
        <c:axId val="81330944"/>
      </c:barChart>
      <c:valAx>
        <c:axId val="813309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2480"/>
        <c:crosses val="autoZero"/>
        <c:crossBetween val="between"/>
        <c:majorUnit val="20"/>
        <c:minorUnit val="20"/>
      </c:valAx>
      <c:catAx>
        <c:axId val="81332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0944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3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5.8939454602073074E-2"/>
          <c:y val="0.68377038981238469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3.5264004642745539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8214-4E25-A0F3-9B87A9690398}"/>
              </c:ext>
            </c:extLst>
          </c:dPt>
          <c:dLbls>
            <c:dLbl>
              <c:idx val="0"/>
              <c:layout>
                <c:manualLayout>
                  <c:x val="2.8248587570621472E-2"/>
                  <c:y val="1.362862156472888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214-4E25-A0F3-9B87A9690398}"/>
                </c:ext>
              </c:extLst>
            </c:dLbl>
            <c:dLbl>
              <c:idx val="1"/>
              <c:layout>
                <c:manualLayout>
                  <c:x val="0"/>
                  <c:y val="-3.543441606829508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214-4E25-A0F3-9B87A9690398}"/>
                </c:ext>
              </c:extLst>
            </c:dLbl>
            <c:dLbl>
              <c:idx val="2"/>
              <c:layout>
                <c:manualLayout>
                  <c:x val="8.4745762711864403E-2"/>
                  <c:y val="-2.453151881651196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214-4E25-A0F3-9B87A9690398}"/>
                </c:ext>
              </c:extLst>
            </c:dLbl>
            <c:dLbl>
              <c:idx val="3"/>
              <c:layout>
                <c:manualLayout>
                  <c:x val="-2.8248587570621612E-3"/>
                  <c:y val="2.18057945035664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214-4E25-A0F3-9B87A9690398}"/>
                </c:ext>
              </c:extLst>
            </c:dLbl>
            <c:dLbl>
              <c:idx val="4"/>
              <c:layout>
                <c:manualLayout>
                  <c:x val="-0.10169491525423729"/>
                  <c:y val="8.722317801426476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214-4E25-A0F3-9B87A9690398}"/>
                </c:ext>
              </c:extLst>
            </c:dLbl>
            <c:dLbl>
              <c:idx val="5"/>
              <c:layout>
                <c:manualLayout>
                  <c:x val="-3.1073446327684009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214-4E25-A0F3-9B87A969039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Падаходны падатак</c:v>
                </c:pt>
                <c:pt idx="1">
                  <c:v>Падаткі на ўласнасць</c:v>
                </c:pt>
                <c:pt idx="2">
                  <c:v>Падатак на дабаўленую вартасць</c:v>
                </c:pt>
                <c:pt idx="3">
                  <c:v>Адзіны падатак для вытворцаў сельскагаспадарчай прадукцыі</c:v>
                </c:pt>
                <c:pt idx="4">
                  <c:v>Іншыя падатковыя і непадатковыя даходы</c:v>
                </c:pt>
                <c:pt idx="5">
                  <c:v>Датацыя, субвенцыі і іншыя міжбюджэтныя транферты</c:v>
                </c:pt>
              </c:strCache>
            </c:strRef>
          </c:cat>
          <c:val>
            <c:numRef>
              <c:f>Лист1!$B$2:$B$7</c:f>
              <c:numCache>
                <c:formatCode>#\ ##0.0</c:formatCode>
                <c:ptCount val="6"/>
                <c:pt idx="0">
                  <c:v>1060.0999999999999</c:v>
                </c:pt>
                <c:pt idx="1">
                  <c:v>332.2</c:v>
                </c:pt>
                <c:pt idx="2">
                  <c:v>395.2</c:v>
                </c:pt>
                <c:pt idx="3">
                  <c:v>97.5</c:v>
                </c:pt>
                <c:pt idx="4">
                  <c:v>350.9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214-4E25-A0F3-9B87A96903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774456159082208E-2"/>
          <c:y val="6.8837448634842123E-4"/>
          <c:w val="0.75021486720940256"/>
          <c:h val="0.7494792908657933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45E-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012-4AC7-B6E1-2813ED4843FB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012-4AC7-B6E1-2813ED4843FB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012-4AC7-B6E1-2813ED4843FB}"/>
                </c:ext>
              </c:extLst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012-4AC7-B6E1-2813ED4843FB}"/>
                </c:ext>
              </c:extLst>
            </c:dLbl>
            <c:dLbl>
              <c:idx val="4"/>
              <c:layout>
                <c:manualLayout>
                  <c:x val="0"/>
                  <c:y val="0.16354086196707721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012-4AC7-B6E1-2813ED4843FB}"/>
                </c:ext>
              </c:extLst>
            </c:dLbl>
            <c:dLbl>
              <c:idx val="5"/>
              <c:layout>
                <c:manualLayout>
                  <c:x val="-2.5172605542951202E-2"/>
                  <c:y val="-8.8835513481091768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356,4</a:t>
                    </a:r>
                  </a:p>
                  <a:p>
                    <a:r>
                      <a:rPr lang="en-US" dirty="0" smtClean="0"/>
                      <a:t> 5,4%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012-4AC7-B6E1-2813ED4843FB}"/>
                </c:ext>
              </c:extLst>
            </c:dLbl>
            <c:dLbl>
              <c:idx val="6"/>
              <c:layout>
                <c:manualLayout>
                  <c:x val="5.7519462609546913E-2"/>
                  <c:y val="-3.0931462123793996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012-4AC7-B6E1-2813ED4843F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Агульнадзяржаўная дзейнасць</c:v>
                </c:pt>
                <c:pt idx="1">
                  <c:v>Жыллёва-камунальныя паслугі і жыллёвае будаўніцтва</c:v>
                </c:pt>
                <c:pt idx="2">
                  <c:v>Ахова здароўя</c:v>
                </c:pt>
                <c:pt idx="3">
                  <c:v>Фізічная культура, спорт, культура і СМІ</c:v>
                </c:pt>
                <c:pt idx="4">
                  <c:v>Адукацыя</c:v>
                </c:pt>
                <c:pt idx="5">
                  <c:v>Сацыяльная палітыка</c:v>
                </c:pt>
                <c:pt idx="6">
                  <c:v>Нацыянальная эканоміка і іншыя выдаткі</c:v>
                </c:pt>
              </c:strCache>
            </c:strRef>
          </c:cat>
          <c:val>
            <c:numRef>
              <c:f>Лист1!$B$2:$B$8</c:f>
              <c:numCache>
                <c:formatCode>#\ ##0.0</c:formatCode>
                <c:ptCount val="7"/>
                <c:pt idx="0">
                  <c:v>577</c:v>
                </c:pt>
                <c:pt idx="1">
                  <c:v>711.6</c:v>
                </c:pt>
                <c:pt idx="2">
                  <c:v>1491.2</c:v>
                </c:pt>
                <c:pt idx="3">
                  <c:v>516.70000000000005</c:v>
                </c:pt>
                <c:pt idx="4">
                  <c:v>2566.6999999999998</c:v>
                </c:pt>
                <c:pt idx="5">
                  <c:v>356.4</c:v>
                </c:pt>
                <c:pt idx="6">
                  <c:v>266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012-4AC7-B6E1-2813ED4843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691"/>
          <c:w val="1"/>
          <c:h val="0.25642912765084913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Агульнадзяржаўная дзейнасць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7.4</c:v>
                </c:pt>
                <c:pt idx="1">
                  <c:v>75.8</c:v>
                </c:pt>
                <c:pt idx="2">
                  <c:v>79.2</c:v>
                </c:pt>
                <c:pt idx="3">
                  <c:v>82</c:v>
                </c:pt>
                <c:pt idx="4">
                  <c:v>74.3</c:v>
                </c:pt>
                <c:pt idx="5">
                  <c:v>69.900000000000006</c:v>
                </c:pt>
                <c:pt idx="6">
                  <c:v>71.7</c:v>
                </c:pt>
                <c:pt idx="7">
                  <c:v>79.900000000000006</c:v>
                </c:pt>
                <c:pt idx="8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70-4DD5-BD1E-DFB6820010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Жыллёва-камунальныя паслугі і жыллёвае будаўніцтва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10.7</c:v>
                </c:pt>
                <c:pt idx="1">
                  <c:v>24.2</c:v>
                </c:pt>
                <c:pt idx="2">
                  <c:v>20.8</c:v>
                </c:pt>
                <c:pt idx="3">
                  <c:v>18</c:v>
                </c:pt>
                <c:pt idx="4">
                  <c:v>25.7</c:v>
                </c:pt>
                <c:pt idx="5">
                  <c:v>30.1</c:v>
                </c:pt>
                <c:pt idx="6">
                  <c:v>28.3</c:v>
                </c:pt>
                <c:pt idx="7">
                  <c:v>20.100000000000001</c:v>
                </c:pt>
                <c:pt idx="8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70-4DD5-BD1E-DFB68200109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Ахова здароўя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23.5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70-4DD5-BD1E-DFB68200109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Фізічная культура, спорт, культура і СМІ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70-4DD5-BD1E-DFB68200109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Адукацыя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770-4DD5-BD1E-DFB682001097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770-4DD5-BD1E-DFB682001097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70-4DD5-BD1E-DFB682001097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0-4DD5-BD1E-DFB682001097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770-4DD5-BD1E-DFB682001097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0-4DD5-BD1E-DFB682001097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40.5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770-4DD5-BD1E-DFB68200109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Сацыяльная палітыка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770-4DD5-BD1E-DFB68200109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Нацыянальная эканоміка і 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770-4DD5-BD1E-DFB682001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3422080"/>
        <c:axId val="133420544"/>
      </c:barChart>
      <c:valAx>
        <c:axId val="1334205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2080"/>
        <c:crosses val="autoZero"/>
        <c:crossBetween val="between"/>
        <c:majorUnit val="20"/>
        <c:minorUnit val="20"/>
      </c:valAx>
      <c:catAx>
        <c:axId val="1334220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054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817E-2"/>
          <c:y val="0.75143632562185159"/>
          <c:w val="0.96140551181102352"/>
          <c:h val="0.2457834310306845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950220205525191"/>
          <c:y val="1.0366455058169709E-3"/>
          <c:w val="0.7376482494772969"/>
          <c:h val="0.737478026319385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6.497175141242939E-2"/>
                  <c:y val="-4.9371441026619702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03E-450F-8708-599434BF7612}"/>
                </c:ext>
              </c:extLst>
            </c:dLbl>
            <c:dLbl>
              <c:idx val="1"/>
              <c:layout>
                <c:manualLayout>
                  <c:x val="-4.2372881355932306E-2"/>
                  <c:y val="-5.426346620167290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03E-450F-8708-599434BF7612}"/>
                </c:ext>
              </c:extLst>
            </c:dLbl>
            <c:dLbl>
              <c:idx val="2"/>
              <c:layout>
                <c:manualLayout>
                  <c:x val="0"/>
                  <c:y val="-1.58334741029343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03E-450F-8708-599434BF7612}"/>
                </c:ext>
              </c:extLst>
            </c:dLbl>
            <c:dLbl>
              <c:idx val="3"/>
              <c:layout>
                <c:manualLayout>
                  <c:x val="1.8245918412740779E-3"/>
                  <c:y val="-3.1238863308176445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03E-450F-8708-599434BF7612}"/>
                </c:ext>
              </c:extLst>
            </c:dLbl>
            <c:dLbl>
              <c:idx val="4"/>
              <c:layout>
                <c:manualLayout>
                  <c:x val="0"/>
                  <c:y val="-1.496204669917990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03E-450F-8708-599434BF7612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03E-450F-8708-599434BF7612}"/>
                </c:ext>
              </c:extLst>
            </c:dLbl>
            <c:dLbl>
              <c:idx val="6"/>
              <c:layout>
                <c:manualLayout>
                  <c:x val="0"/>
                  <c:y val="-7.783516333814702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03E-450F-8708-599434BF761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Заробак</c:v>
                </c:pt>
                <c:pt idx="1">
                  <c:v>Набыццё прадметаў забеспячэння і расходных матэрыялаў</c:v>
                </c:pt>
                <c:pt idx="2">
                  <c:v>Аплата камунальных паслуг</c:v>
                </c:pt>
                <c:pt idx="3">
                  <c:v>Іншыя бягучыя выдаткі на закупкі тавараў і аплату паслуг</c:v>
                </c:pt>
                <c:pt idx="4">
                  <c:v>Субсідыі гаспадарчым арганізацыям</c:v>
                </c:pt>
                <c:pt idx="5">
                  <c:v>Бягучыя і капітальныя бюджэтныя трансферты насельніцтву</c:v>
                </c:pt>
                <c:pt idx="6">
                  <c:v>Іншыя выдаткі</c:v>
                </c:pt>
              </c:strCache>
            </c:strRef>
          </c:cat>
          <c:val>
            <c:numRef>
              <c:f>Лист1!$B$2:$B$8</c:f>
              <c:numCache>
                <c:formatCode>#\ ##0.0</c:formatCode>
                <c:ptCount val="7"/>
                <c:pt idx="0">
                  <c:v>3766</c:v>
                </c:pt>
                <c:pt idx="1">
                  <c:v>2</c:v>
                </c:pt>
                <c:pt idx="2">
                  <c:v>1017.2</c:v>
                </c:pt>
                <c:pt idx="3">
                  <c:v>43.4</c:v>
                </c:pt>
                <c:pt idx="4">
                  <c:v>634.70000000000005</c:v>
                </c:pt>
                <c:pt idx="5">
                  <c:v>233.6</c:v>
                </c:pt>
                <c:pt idx="6">
                  <c:v>788.7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03E-450F-8708-599434BF761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Заробак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678E-4"/>
                  <c:y val="-1.6440073018554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58.1</c:v>
                </c:pt>
                <c:pt idx="1">
                  <c:v>56.6</c:v>
                </c:pt>
                <c:pt idx="2">
                  <c:v>53</c:v>
                </c:pt>
                <c:pt idx="3">
                  <c:v>65.400000000000006</c:v>
                </c:pt>
                <c:pt idx="4">
                  <c:v>55.5</c:v>
                </c:pt>
                <c:pt idx="5">
                  <c:v>54.8</c:v>
                </c:pt>
                <c:pt idx="6">
                  <c:v>53.5</c:v>
                </c:pt>
                <c:pt idx="7">
                  <c:v>59.8</c:v>
                </c:pt>
                <c:pt idx="8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15-4134-AA36-7ECA24ED1FE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Набыццё прадметаў забеспячэння і расходных матэрыялаў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15-4134-AA36-7ECA24ED1FE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Аплата камунальных паслуг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32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15.7</c:v>
                </c:pt>
                <c:pt idx="1">
                  <c:v>12.8</c:v>
                </c:pt>
                <c:pt idx="2">
                  <c:v>22.5</c:v>
                </c:pt>
                <c:pt idx="3">
                  <c:v>9</c:v>
                </c:pt>
                <c:pt idx="4">
                  <c:v>9.6</c:v>
                </c:pt>
                <c:pt idx="5">
                  <c:v>10.199999999999999</c:v>
                </c:pt>
                <c:pt idx="6">
                  <c:v>13.7</c:v>
                </c:pt>
                <c:pt idx="7">
                  <c:v>14</c:v>
                </c:pt>
                <c:pt idx="8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915-4134-AA36-7ECA24ED1FE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Іншыя бягучыя выдаткі на закупкі тавараў і аплату паслуг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0.7</c:v>
                </c:pt>
                <c:pt idx="1">
                  <c:v>1</c:v>
                </c:pt>
                <c:pt idx="2">
                  <c:v>0.8</c:v>
                </c:pt>
                <c:pt idx="3">
                  <c:v>1.5</c:v>
                </c:pt>
                <c:pt idx="4">
                  <c:v>0.9</c:v>
                </c:pt>
                <c:pt idx="5">
                  <c:v>1.1000000000000001</c:v>
                </c:pt>
                <c:pt idx="6">
                  <c:v>0.9</c:v>
                </c:pt>
                <c:pt idx="7">
                  <c:v>0.9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915-4134-AA36-7ECA24ED1FE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Субсідыі гаспадарчым арганізацыям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915-4134-AA36-7ECA24ED1FE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915-4134-AA36-7ECA24ED1FE6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915-4134-AA36-7ECA24ED1FE6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915-4134-AA36-7ECA24ED1FE6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915-4134-AA36-7ECA24ED1FE6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915-4134-AA36-7ECA24ED1FE6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915-4134-AA36-7ECA24ED1FE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Бягучыя і капітальныя бюджэтныя трансферты насельніцтва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915-4134-AA36-7ECA24ED1FE6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A915-4134-AA36-7ECA24ED1FE6}"/>
                </c:ext>
              </c:extLst>
            </c:dLbl>
            <c:dLbl>
              <c:idx val="1"/>
              <c:layout>
                <c:manualLayout>
                  <c:x val="0"/>
                  <c:y val="-2.2145328719723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11.8</c:v>
                </c:pt>
                <c:pt idx="1">
                  <c:v>29.6</c:v>
                </c:pt>
                <c:pt idx="2">
                  <c:v>23.7</c:v>
                </c:pt>
                <c:pt idx="3">
                  <c:v>24.1</c:v>
                </c:pt>
                <c:pt idx="4">
                  <c:v>33.9</c:v>
                </c:pt>
                <c:pt idx="5">
                  <c:v>33.9</c:v>
                </c:pt>
                <c:pt idx="6">
                  <c:v>31.9</c:v>
                </c:pt>
                <c:pt idx="7">
                  <c:v>25.3</c:v>
                </c:pt>
                <c:pt idx="8">
                  <c:v>30.5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915-4134-AA36-7ECA24ED1F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4018560"/>
        <c:axId val="134017024"/>
      </c:barChart>
      <c:valAx>
        <c:axId val="13401702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8560"/>
        <c:crosses val="autoZero"/>
        <c:crossBetween val="between"/>
        <c:majorUnit val="20"/>
        <c:minorUnit val="20"/>
      </c:valAx>
      <c:catAx>
        <c:axId val="1340185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702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817E-2"/>
          <c:y val="0.6905366863744109"/>
          <c:w val="0.96015814760443163"/>
          <c:h val="0.30946331362558932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даўгавых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абавязацельстваў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доўгатэрміновы (звыш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63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0F-4578-B265-3BCD6BDBE8E9}"/>
                </c:ext>
              </c:extLst>
            </c:dLbl>
            <c:dLbl>
              <c:idx val="1"/>
              <c:layout>
                <c:manualLayout>
                  <c:x val="-2.0833333333333663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01.04.17 г.</c:v>
                </c:pt>
                <c:pt idx="1">
                  <c:v>01.04.18 г.</c:v>
                </c:pt>
              </c:strCache>
            </c:strRef>
          </c:cat>
          <c:val>
            <c:numRef>
              <c:f>Лист1!$B$2:$B$4</c:f>
              <c:numCache>
                <c:formatCode>#\ ##0.0</c:formatCode>
                <c:ptCount val="3"/>
                <c:pt idx="0">
                  <c:v>1340.6</c:v>
                </c:pt>
                <c:pt idx="1">
                  <c:v>765.1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0F-4578-B265-3BCD6BDBE8E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кароткатэрміновы (да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01.04.17 г.</c:v>
                </c:pt>
                <c:pt idx="1">
                  <c:v>01.04.18 г.</c:v>
                </c:pt>
              </c:strCache>
            </c:strRef>
          </c:cat>
          <c:val>
            <c:numRef>
              <c:f>Лист1!$C$2:$C$4</c:f>
              <c:numCache>
                <c:formatCode>#\ ##0.0</c:formatCode>
                <c:ptCount val="3"/>
                <c:pt idx="0">
                  <c:v>60.3</c:v>
                </c:pt>
                <c:pt idx="1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80F-4578-B265-3BCD6BDBE8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829952"/>
        <c:axId val="134831488"/>
      </c:barChart>
      <c:catAx>
        <c:axId val="134829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31488"/>
        <c:crosses val="autoZero"/>
        <c:auto val="1"/>
        <c:lblAlgn val="ctr"/>
        <c:lblOffset val="100"/>
        <c:noMultiLvlLbl val="0"/>
      </c:catAx>
      <c:valAx>
        <c:axId val="134831488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29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920308398950165"/>
          <c:y val="0.33255290354331107"/>
          <c:w val="0.34413024934383202"/>
          <c:h val="0.4454099409448854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0.01601</cdr:y>
    </cdr:from>
    <cdr:to>
      <cdr:x>0.16048</cdr:x>
      <cdr:y>0.0742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32048" y="7200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0.35377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0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0.35377</cdr:x>
      <cdr:y>0.72765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793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0.74466</cdr:x>
      <cdr:y>0</cdr:y>
    </cdr:from>
    <cdr:to>
      <cdr:x>0.95288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47842" y="0"/>
          <a:ext cx="936126" cy="446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0.35377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5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22.05.2018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22.05.2018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22.05.2018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22.05.2018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22.05.2018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22.05.2018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22.05.2018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22.05.2018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22.05.2018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22.05.2018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22.05.2018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22.05.2018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22.05.2018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22.05.2018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104388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be-BY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БЮЛЕТЭНЬ</a:t>
                      </a:r>
                    </a:p>
                    <a:p>
                      <a:pPr algn="ctr" fontAlgn="ctr"/>
                      <a:r>
                        <a:rPr lang="be-BY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</a:t>
                      </a:r>
                      <a:r>
                        <a:rPr lang="be-BY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выкананні бюджету </a:t>
                      </a:r>
                      <a:r>
                        <a:rPr lang="ru-RU" sz="28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8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r>
                        <a:rPr lang="ru-RU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</a:t>
                      </a:r>
                      <a:r>
                        <a:rPr lang="ru-RU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 1 квартал 2018 года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102297571"/>
              </p:ext>
            </p:extLst>
          </p:nvPr>
        </p:nvGraphicFramePr>
        <p:xfrm>
          <a:off x="1475656" y="55552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347230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кансалідаванага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бюджэту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endParaRPr lang="ru-RU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71085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Раённы бюджэт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сельскіх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бюджэтаў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:</a:t>
            </a: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Вердаміцкі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Дабравольскі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Нязбодзіцкі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Навадворскі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Свіслацкі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Ханявіцкі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Паразоўскі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83124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Базавы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Першасны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268429"/>
              </p:ext>
            </p:extLst>
          </p:nvPr>
        </p:nvGraphicFramePr>
        <p:xfrm>
          <a:off x="107505" y="555526"/>
          <a:ext cx="8856984" cy="4045568"/>
        </p:xfrm>
        <a:graphic>
          <a:graphicData uri="http://schemas.openxmlformats.org/drawingml/2006/table">
            <a:tbl>
              <a:tblPr/>
              <a:tblGrid>
                <a:gridCol w="1571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8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4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1677">
                  <a:extLst>
                    <a:ext uri="{9D8B030D-6E8A-4147-A177-3AD203B41FA5}">
                      <a16:colId xmlns:a16="http://schemas.microsoft.com/office/drawing/2014/main" val="475653390"/>
                    </a:ext>
                  </a:extLst>
                </a:gridCol>
                <a:gridCol w="194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14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39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1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41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99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428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23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1617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ВЫКАНАННЕ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БЮДЖЭТУ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Найменне</a:t>
                      </a:r>
                      <a:r>
                        <a:rPr lang="be-BY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ВЫДАТКІ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ДЭФІЦЫТ (-);</a:t>
                      </a:r>
                    </a:p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ПРАФІЦЫТ (+)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4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26715,1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6167,1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23,1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26715,1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6485,6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24,3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-318,5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26140,4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6025,4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26140,4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6342,8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24,3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-317,4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574,7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141,7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574,7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142,8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24,8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-1,1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96,3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24,2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25,1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96,3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23,6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24,5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+0,6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58,2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13,2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22,7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58,2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13,3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22,9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97,5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21,1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21,6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97,5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21,8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22,4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79,2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18,4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23,2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79,2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18,6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23,5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79,4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22,4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28,2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79,4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22,6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28,5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73,7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22,7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30,8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73,7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22,9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31,1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90,4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19,7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21,8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90,4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31,1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-0,3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881188"/>
              </p:ext>
            </p:extLst>
          </p:nvPr>
        </p:nvGraphicFramePr>
        <p:xfrm>
          <a:off x="107504" y="267494"/>
          <a:ext cx="8856985" cy="4406138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1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2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95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9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5915">
                  <a:extLst>
                    <a:ext uri="{9D8B030D-6E8A-4147-A177-3AD203B41FA5}">
                      <a16:colId xmlns:a16="http://schemas.microsoft.com/office/drawing/2014/main" val="277275635"/>
                    </a:ext>
                  </a:extLst>
                </a:gridCol>
                <a:gridCol w="5681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95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748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99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6754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1416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8170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94216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паступленняў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Найменне</a:t>
                      </a:r>
                    </a:p>
                    <a:p>
                      <a:pPr algn="ctr" rtl="0" fontAlgn="ctr"/>
                      <a:r>
                        <a:rPr lang="be-BY" sz="13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Падатковыя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непадатковыя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даходы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Бязвыплатныя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паступленні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датацыя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субвенцыі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3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квартал 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квартал 2017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 2018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квартал </a:t>
                      </a: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en-US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 2018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квартал 2017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2236,0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1953,6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114,5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3931,1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3582,3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109,7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6167,1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5535,9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111,4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98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2123,7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1853,8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114,6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3901,7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3573,0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109,2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6025,4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5426,8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112,3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112,5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29,4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316,1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141,7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109,1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129,9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314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304,2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550,0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1025,0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827,3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82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даходаў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25117887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84713864"/>
              </p:ext>
            </p:extLst>
          </p:nvPr>
        </p:nvGraphicFramePr>
        <p:xfrm>
          <a:off x="0" y="454773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867699"/>
              </p:ext>
            </p:extLst>
          </p:nvPr>
        </p:nvGraphicFramePr>
        <p:xfrm>
          <a:off x="142844" y="27176"/>
          <a:ext cx="8786876" cy="4818753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Найменне</a:t>
                      </a:r>
                    </a:p>
                    <a:p>
                      <a:pPr algn="ctr" rtl="0" fontAlgn="ctr"/>
                      <a:r>
                        <a:rPr lang="be-BY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Першачарговыя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(заработная плата,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лекавыя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сродкі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прадукты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харчавання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камунальныя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паслугі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транспарт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сувязь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рамонт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будынкаў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вулічнае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асвятленне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набыццё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квартал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квартал</a:t>
                      </a:r>
                    </a:p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2018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квартал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квартал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2018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квартал 2017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квартал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2018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4649,4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5302,0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907,7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1468,8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161,8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5557,1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6485,6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4574,4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5202,3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872,4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1140,5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130,7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5446,8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6342,8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66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142,8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149,6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148,7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149,4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185,7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148,9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125,8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па 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</a:t>
            </a:r>
            <a:r>
              <a:rPr lang="ru-RU" sz="1800" b="1" dirty="0" err="1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функцыянальнай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класіфікацыі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бюджэту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82264633"/>
              </p:ext>
            </p:extLst>
          </p:nvPr>
        </p:nvGraphicFramePr>
        <p:xfrm>
          <a:off x="6740" y="641554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61937593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мясцовых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бюджэтаў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па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эканамічнай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класіфікацыі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бюджэту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92997534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26420706"/>
              </p:ext>
            </p:extLst>
          </p:nvPr>
        </p:nvGraphicFramePr>
        <p:xfrm>
          <a:off x="464820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201905"/>
              </p:ext>
            </p:extLst>
          </p:nvPr>
        </p:nvGraphicFramePr>
        <p:xfrm>
          <a:off x="179513" y="195485"/>
          <a:ext cx="8712966" cy="4870666"/>
        </p:xfrm>
        <a:graphic>
          <a:graphicData uri="http://schemas.openxmlformats.org/drawingml/2006/table">
            <a:tbl>
              <a:tblPr/>
              <a:tblGrid>
                <a:gridCol w="357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9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813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701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Даўгавыя</a:t>
                      </a:r>
                      <a:r>
                        <a:rPr lang="be-BY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абавязацельствы органаў мясцовага кіравання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 самакіравання Свіслацкага раёна на 01.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r>
                        <a:rPr lang="be-BY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.201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  <a:r>
                        <a:rPr lang="be-BY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13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525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7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Віды абязацельстваў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4.201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4.201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 органаў мясцовага кіравання і самакіравання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Каштоўныя бумагі, размешчаныя мясцовымі выканаўчымі і распарадчымі органамі на ўнутраным фінансавым рынку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Абязацельствы, якія падлягаюць выкананню па выдадзеным гарантыям мясцовых выканаўчых і распарадчых органаў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Бюджэтныя крэдыты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0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Іншыя даўгавыя абязацельствы, раней аднесеныя ў адпаведнасці з заканадаўствам на доўг органаў мясцовага кіравання і самакіравання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24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Доўг, гарантаваны мясцовымі выканаўчымі і распарадчымі органамі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851,1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1400,9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549,8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РАЗАМ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851,1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1400,9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549,8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5575</TotalTime>
  <Words>794</Words>
  <Application>Microsoft Office PowerPoint</Application>
  <PresentationFormat>Экран (16:9)</PresentationFormat>
  <Paragraphs>479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даходаў мясцовых бюджэтаў.</vt:lpstr>
      <vt:lpstr>Презентация PowerPoint</vt:lpstr>
      <vt:lpstr>Структура выдаткаў мясцовых бюджэтаў па                                    функцыянальнай класіфікацыі выдаткаў бюджэту.</vt:lpstr>
      <vt:lpstr>Структура выдаткаў мясцовых бюджэтаў па                                      эканамічнай класіфікацыі выдаткаў бюджэту.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Budget2</cp:lastModifiedBy>
  <cp:revision>422</cp:revision>
  <cp:lastPrinted>2016-04-12T06:59:46Z</cp:lastPrinted>
  <dcterms:created xsi:type="dcterms:W3CDTF">2013-10-16T05:53:51Z</dcterms:created>
  <dcterms:modified xsi:type="dcterms:W3CDTF">2018-05-22T09:58:18Z</dcterms:modified>
</cp:coreProperties>
</file>