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drawings/drawing3.xml" ContentType="application/vnd.openxmlformats-officedocument.drawingml.chartshapes+xml"/>
  <Override PartName="/ppt/charts/chart4.xml" ContentType="application/vnd.openxmlformats-officedocument.drawingml.chart+xml"/>
  <Override PartName="/ppt/drawings/drawing4.xml" ContentType="application/vnd.openxmlformats-officedocument.drawingml.chartshapes+xml"/>
  <Override PartName="/ppt/charts/chart5.xml" ContentType="application/vnd.openxmlformats-officedocument.drawingml.chart+xml"/>
  <Override PartName="/ppt/drawings/drawing5.xml" ContentType="application/vnd.openxmlformats-officedocument.drawingml.chartshapes+xml"/>
  <Override PartName="/ppt/charts/chart6.xml" ContentType="application/vnd.openxmlformats-officedocument.drawingml.chart+xml"/>
  <Override PartName="/ppt/drawings/drawing6.xml" ContentType="application/vnd.openxmlformats-officedocument.drawingml.chartshapes+xml"/>
  <Override PartName="/ppt/charts/chart7.xml" ContentType="application/vnd.openxmlformats-officedocument.drawingml.chart+xml"/>
  <Override PartName="/ppt/drawings/drawing7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44" r:id="rId1"/>
  </p:sldMasterIdLst>
  <p:notesMasterIdLst>
    <p:notesMasterId r:id="rId12"/>
  </p:notesMasterIdLst>
  <p:handoutMasterIdLst>
    <p:handoutMasterId r:id="rId13"/>
  </p:handoutMasterIdLst>
  <p:sldIdLst>
    <p:sldId id="258" r:id="rId2"/>
    <p:sldId id="284" r:id="rId3"/>
    <p:sldId id="289" r:id="rId4"/>
    <p:sldId id="285" r:id="rId5"/>
    <p:sldId id="295" r:id="rId6"/>
    <p:sldId id="296" r:id="rId7"/>
    <p:sldId id="293" r:id="rId8"/>
    <p:sldId id="292" r:id="rId9"/>
    <p:sldId id="282" r:id="rId10"/>
    <p:sldId id="291" r:id="rId11"/>
  </p:sldIdLst>
  <p:sldSz cx="9144000" cy="5143500" type="screen16x9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FFFF66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110" autoAdjust="0"/>
    <p:restoredTop sz="94676" autoAdjust="0"/>
  </p:normalViewPr>
  <p:slideViewPr>
    <p:cSldViewPr>
      <p:cViewPr varScale="1">
        <p:scale>
          <a:sx n="95" d="100"/>
          <a:sy n="95" d="100"/>
        </p:scale>
        <p:origin x="102" y="39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Excel1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_____Microsoft_Excel2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_____Microsoft_Excel3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package" Target="../embeddings/_____Microsoft_Excel4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package" Target="../embeddings/_____Microsoft_Excel5.xlsx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7.xml"/><Relationship Id="rId1" Type="http://schemas.openxmlformats.org/officeDocument/2006/relationships/package" Target="../embeddings/_____Microsoft_Excel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636438453668"/>
          <c:y val="0.10989890152619812"/>
          <c:w val="0.81200676186662213"/>
          <c:h val="0.39686711383299789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Падаходны падатак з фізічных асоб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Раённы бюджэт</c:v>
                </c:pt>
                <c:pt idx="1">
                  <c:v>Сельскія бюджэты</c:v>
                </c:pt>
                <c:pt idx="2">
                  <c:v>Вердамицкі</c:v>
                </c:pt>
                <c:pt idx="3">
                  <c:v>Дабравольскі</c:v>
                </c:pt>
                <c:pt idx="4">
                  <c:v>Нязбодзіцкі</c:v>
                </c:pt>
                <c:pt idx="5">
                  <c:v>Навадворскі</c:v>
                </c:pt>
                <c:pt idx="6">
                  <c:v>Свіслацкі</c:v>
                </c:pt>
                <c:pt idx="7">
                  <c:v>Ханявіцкі</c:v>
                </c:pt>
                <c:pt idx="8">
                  <c:v>Паразоўскі</c:v>
                </c:pt>
              </c:strCache>
            </c:strRef>
          </c:cat>
          <c:val>
            <c:numRef>
              <c:f>Лист1!$B$2:$B$10</c:f>
              <c:numCache>
                <c:formatCode>0.0</c:formatCode>
                <c:ptCount val="9"/>
                <c:pt idx="0">
                  <c:v>15.5</c:v>
                </c:pt>
                <c:pt idx="1">
                  <c:v>76.3</c:v>
                </c:pt>
                <c:pt idx="2">
                  <c:v>60.5</c:v>
                </c:pt>
                <c:pt idx="3">
                  <c:v>91.7</c:v>
                </c:pt>
                <c:pt idx="4">
                  <c:v>58.3</c:v>
                </c:pt>
                <c:pt idx="5">
                  <c:v>88.6</c:v>
                </c:pt>
                <c:pt idx="6">
                  <c:v>58.9</c:v>
                </c:pt>
                <c:pt idx="7">
                  <c:v>82.8</c:v>
                </c:pt>
                <c:pt idx="8">
                  <c:v>93.4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F71-41B4-9C95-AEAD4F3F10A7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Падаткі на ўласнасць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Раённы бюджэт</c:v>
                </c:pt>
                <c:pt idx="1">
                  <c:v>Сельскія бюджэты</c:v>
                </c:pt>
                <c:pt idx="2">
                  <c:v>Вердамицкі</c:v>
                </c:pt>
                <c:pt idx="3">
                  <c:v>Дабравольскі</c:v>
                </c:pt>
                <c:pt idx="4">
                  <c:v>Нязбодзіцкі</c:v>
                </c:pt>
                <c:pt idx="5">
                  <c:v>Навадворскі</c:v>
                </c:pt>
                <c:pt idx="6">
                  <c:v>Свіслацкі</c:v>
                </c:pt>
                <c:pt idx="7">
                  <c:v>Ханявіцкі</c:v>
                </c:pt>
                <c:pt idx="8">
                  <c:v>Паразоўскі</c:v>
                </c:pt>
              </c:strCache>
            </c:strRef>
          </c:cat>
          <c:val>
            <c:numRef>
              <c:f>Лист1!$C$2:$C$10</c:f>
              <c:numCache>
                <c:formatCode>General</c:formatCode>
                <c:ptCount val="9"/>
                <c:pt idx="0" formatCode="0.0">
                  <c:v>5.4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F71-41B4-9C95-AEAD4F3F10A7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Падатак на дабаўленую вартасць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Раённы бюджэт</c:v>
                </c:pt>
                <c:pt idx="1">
                  <c:v>Сельскія бюджэты</c:v>
                </c:pt>
                <c:pt idx="2">
                  <c:v>Вердамицкі</c:v>
                </c:pt>
                <c:pt idx="3">
                  <c:v>Дабравольскі</c:v>
                </c:pt>
                <c:pt idx="4">
                  <c:v>Нязбодзіцкі</c:v>
                </c:pt>
                <c:pt idx="5">
                  <c:v>Навадворскі</c:v>
                </c:pt>
                <c:pt idx="6">
                  <c:v>Свіслацкі</c:v>
                </c:pt>
                <c:pt idx="7">
                  <c:v>Ханявіцкі</c:v>
                </c:pt>
                <c:pt idx="8">
                  <c:v>Паразоўскі</c:v>
                </c:pt>
              </c:strCache>
            </c:strRef>
          </c:cat>
          <c:val>
            <c:numRef>
              <c:f>Лист1!$D$2:$D$10</c:f>
              <c:numCache>
                <c:formatCode>General</c:formatCode>
                <c:ptCount val="9"/>
                <c:pt idx="0" formatCode="0.0">
                  <c:v>6.4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F71-41B4-9C95-AEAD4F3F10A7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Адзіны падатак для вытворцаў сельскагаспадарчай прадукцыі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Раённы бюджэт</c:v>
                </c:pt>
                <c:pt idx="1">
                  <c:v>Сельскія бюджэты</c:v>
                </c:pt>
                <c:pt idx="2">
                  <c:v>Вердамицкі</c:v>
                </c:pt>
                <c:pt idx="3">
                  <c:v>Дабравольскі</c:v>
                </c:pt>
                <c:pt idx="4">
                  <c:v>Нязбодзіцкі</c:v>
                </c:pt>
                <c:pt idx="5">
                  <c:v>Навадворскі</c:v>
                </c:pt>
                <c:pt idx="6">
                  <c:v>Свіслацкі</c:v>
                </c:pt>
                <c:pt idx="7">
                  <c:v>Ханявіцкі</c:v>
                </c:pt>
                <c:pt idx="8">
                  <c:v>Паразоўскі</c:v>
                </c:pt>
              </c:strCache>
            </c:strRef>
          </c:cat>
          <c:val>
            <c:numRef>
              <c:f>Лист1!$E$2:$E$10</c:f>
              <c:numCache>
                <c:formatCode>General</c:formatCode>
                <c:ptCount val="9"/>
                <c:pt idx="0" formatCode="0.0">
                  <c:v>1.5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9F71-41B4-9C95-AEAD4F3F10A7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Іншыя падатковыя і непадатковыя даходы</c:v>
                </c:pt>
              </c:strCache>
            </c:strRef>
          </c:tx>
          <c:invertIfNegative val="0"/>
          <c:dLbls>
            <c:dLbl>
              <c:idx val="0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9F71-41B4-9C95-AEAD4F3F10A7}"/>
                </c:ext>
              </c:extLst>
            </c:dLbl>
            <c:dLbl>
              <c:idx val="1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9F71-41B4-9C95-AEAD4F3F10A7}"/>
                </c:ext>
              </c:extLst>
            </c:dLbl>
            <c:dLbl>
              <c:idx val="2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9F71-41B4-9C95-AEAD4F3F10A7}"/>
                </c:ext>
              </c:extLst>
            </c:dLbl>
            <c:dLbl>
              <c:idx val="3"/>
              <c:layout>
                <c:manualLayout>
                  <c:x val="5.6494950843009976E-3"/>
                  <c:y val="2.289744337513382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9F71-41B4-9C95-AEAD4F3F10A7}"/>
                </c:ext>
              </c:extLst>
            </c:dLbl>
            <c:dLbl>
              <c:idx val="4"/>
              <c:layout>
                <c:manualLayout>
                  <c:x val="-2.8248587570621798E-3"/>
                  <c:y val="-2.2144850864455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9F71-41B4-9C95-AEAD4F3F10A7}"/>
                </c:ext>
              </c:extLst>
            </c:dLbl>
            <c:dLbl>
              <c:idx val="5"/>
              <c:layout>
                <c:manualLayout>
                  <c:x val="0"/>
                  <c:y val="7.783804802177537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9F71-41B4-9C95-AEAD4F3F10A7}"/>
                </c:ext>
              </c:extLst>
            </c:dLbl>
            <c:dLbl>
              <c:idx val="6"/>
              <c:layout>
                <c:manualLayout>
                  <c:x val="2.8248587570621647E-3"/>
                  <c:y val="5.314668999708404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A-9F71-41B4-9C95-AEAD4F3F10A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Раённы бюджэт</c:v>
                </c:pt>
                <c:pt idx="1">
                  <c:v>Сельскія бюджэты</c:v>
                </c:pt>
                <c:pt idx="2">
                  <c:v>Вердамицкі</c:v>
                </c:pt>
                <c:pt idx="3">
                  <c:v>Дабравольскі</c:v>
                </c:pt>
                <c:pt idx="4">
                  <c:v>Нязбодзіцкі</c:v>
                </c:pt>
                <c:pt idx="5">
                  <c:v>Навадворскі</c:v>
                </c:pt>
                <c:pt idx="6">
                  <c:v>Свіслацкі</c:v>
                </c:pt>
                <c:pt idx="7">
                  <c:v>Ханявіцкі</c:v>
                </c:pt>
                <c:pt idx="8">
                  <c:v>Паразоўскі</c:v>
                </c:pt>
              </c:strCache>
            </c:strRef>
          </c:cat>
          <c:val>
            <c:numRef>
              <c:f>Лист1!$F$2:$F$10</c:f>
              <c:numCache>
                <c:formatCode>0.0</c:formatCode>
                <c:ptCount val="9"/>
                <c:pt idx="0">
                  <c:v>7.9</c:v>
                </c:pt>
                <c:pt idx="1">
                  <c:v>4.4000000000000004</c:v>
                </c:pt>
                <c:pt idx="2">
                  <c:v>9.5</c:v>
                </c:pt>
                <c:pt idx="4">
                  <c:v>2.8</c:v>
                </c:pt>
                <c:pt idx="5">
                  <c:v>10.9</c:v>
                </c:pt>
                <c:pt idx="6">
                  <c:v>0.5</c:v>
                </c:pt>
                <c:pt idx="7">
                  <c:v>5.7</c:v>
                </c:pt>
                <c:pt idx="8">
                  <c:v>1.5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9F71-41B4-9C95-AEAD4F3F10A7}"/>
            </c:ext>
          </c:extLst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Датацыя, субвенцыі і іншыя міжбюджэтныя транферты</c:v>
                </c:pt>
              </c:strCache>
            </c:strRef>
          </c:tx>
          <c:invertIfNegative val="0"/>
          <c:dLbls>
            <c:dLbl>
              <c:idx val="1"/>
              <c:layout>
                <c:manualLayout>
                  <c:x val="0"/>
                  <c:y val="-8.304319074170866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C-9F71-41B4-9C95-AEAD4F3F10A7}"/>
                </c:ext>
              </c:extLst>
            </c:dLbl>
            <c:dLbl>
              <c:idx val="4"/>
              <c:layout>
                <c:manualLayout>
                  <c:x val="8.4745762711865361E-3"/>
                  <c:y val="3.45679012345678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D-9F71-41B4-9C95-AEAD4F3F10A7}"/>
                </c:ext>
              </c:extLst>
            </c:dLbl>
            <c:dLbl>
              <c:idx val="6"/>
              <c:layout>
                <c:manualLayout>
                  <c:x val="-8.4745762711865361E-3"/>
                  <c:y val="-7.407407407407433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E-9F71-41B4-9C95-AEAD4F3F10A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Раённы бюджэт</c:v>
                </c:pt>
                <c:pt idx="1">
                  <c:v>Сельскія бюджэты</c:v>
                </c:pt>
                <c:pt idx="2">
                  <c:v>Вердамицкі</c:v>
                </c:pt>
                <c:pt idx="3">
                  <c:v>Дабравольскі</c:v>
                </c:pt>
                <c:pt idx="4">
                  <c:v>Нязбодзіцкі</c:v>
                </c:pt>
                <c:pt idx="5">
                  <c:v>Навадворскі</c:v>
                </c:pt>
                <c:pt idx="6">
                  <c:v>Свіслацкі</c:v>
                </c:pt>
                <c:pt idx="7">
                  <c:v>Ханявіцкі</c:v>
                </c:pt>
                <c:pt idx="8">
                  <c:v>Паразоўскі</c:v>
                </c:pt>
              </c:strCache>
            </c:strRef>
          </c:cat>
          <c:val>
            <c:numRef>
              <c:f>Лист1!$G$2:$G$10</c:f>
              <c:numCache>
                <c:formatCode>0.0</c:formatCode>
                <c:ptCount val="9"/>
                <c:pt idx="0">
                  <c:v>63.3</c:v>
                </c:pt>
                <c:pt idx="1">
                  <c:v>19.3</c:v>
                </c:pt>
                <c:pt idx="2">
                  <c:v>30</c:v>
                </c:pt>
                <c:pt idx="3">
                  <c:v>8.3000000000000007</c:v>
                </c:pt>
                <c:pt idx="4">
                  <c:v>38.9</c:v>
                </c:pt>
                <c:pt idx="5">
                  <c:v>0.5</c:v>
                </c:pt>
                <c:pt idx="6">
                  <c:v>40.6</c:v>
                </c:pt>
                <c:pt idx="7">
                  <c:v>11.5</c:v>
                </c:pt>
                <c:pt idx="8">
                  <c:v>5.0999999999999996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9F71-41B4-9C95-AEAD4F3F10A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100"/>
        <c:axId val="81332480"/>
        <c:axId val="81330944"/>
      </c:barChart>
      <c:valAx>
        <c:axId val="81330944"/>
        <c:scaling>
          <c:orientation val="minMax"/>
          <c:max val="100"/>
          <c:min val="0"/>
        </c:scaling>
        <c:delete val="0"/>
        <c:axPos val="l"/>
        <c:majorGridlines/>
        <c:numFmt formatCode="#,##0.0" sourceLinked="0"/>
        <c:majorTickMark val="none"/>
        <c:min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sz="11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81332480"/>
        <c:crosses val="autoZero"/>
        <c:crossBetween val="between"/>
        <c:majorUnit val="20"/>
        <c:minorUnit val="20"/>
      </c:valAx>
      <c:catAx>
        <c:axId val="8133248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9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81330944"/>
        <c:crosses val="autoZero"/>
        <c:auto val="1"/>
        <c:lblAlgn val="ctr"/>
        <c:lblOffset val="100"/>
        <c:noMultiLvlLbl val="0"/>
      </c:catAx>
    </c:plotArea>
    <c:legend>
      <c:legendPos val="b"/>
      <c:legendEntry>
        <c:idx val="3"/>
        <c:txPr>
          <a:bodyPr/>
          <a:lstStyle/>
          <a:p>
            <a:pPr>
              <a:lnSpc>
                <a:spcPts val="1100"/>
              </a:lnSpc>
              <a:spcBef>
                <a:spcPts val="0"/>
              </a:spcBef>
              <a:defRPr sz="1050" kern="1200" cap="none" spc="0" baseline="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</c:legendEntry>
      <c:layout>
        <c:manualLayout>
          <c:xMode val="edge"/>
          <c:yMode val="edge"/>
          <c:x val="5.8939454602073074E-2"/>
          <c:y val="0.68377038981238469"/>
          <c:w val="0.88744917478535523"/>
          <c:h val="0.30475775349890555"/>
        </c:manualLayout>
      </c:layout>
      <c:overlay val="0"/>
      <c:txPr>
        <a:bodyPr/>
        <a:lstStyle/>
        <a:p>
          <a:pPr>
            <a:lnSpc>
              <a:spcPct val="100000"/>
            </a:lnSpc>
            <a:defRPr sz="1050" kern="1200" cap="none" spc="0" baseline="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3.5264004642745539E-2"/>
          <c:w val="0.76836158192089998"/>
          <c:h val="0.74139701312125061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Pt>
            <c:idx val="5"/>
            <c:bubble3D val="0"/>
            <c:explosion val="0"/>
            <c:extLst>
              <c:ext xmlns:c16="http://schemas.microsoft.com/office/drawing/2014/chart" uri="{C3380CC4-5D6E-409C-BE32-E72D297353CC}">
                <c16:uniqueId val="{00000000-8214-4E25-A0F3-9B87A9690398}"/>
              </c:ext>
            </c:extLst>
          </c:dPt>
          <c:dLbls>
            <c:dLbl>
              <c:idx val="0"/>
              <c:layout>
                <c:manualLayout>
                  <c:x val="2.8248587570621472E-2"/>
                  <c:y val="1.3628621564728887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8214-4E25-A0F3-9B87A9690398}"/>
                </c:ext>
              </c:extLst>
            </c:dLbl>
            <c:dLbl>
              <c:idx val="1"/>
              <c:layout>
                <c:manualLayout>
                  <c:x val="0"/>
                  <c:y val="-3.5434416068295081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8214-4E25-A0F3-9B87A9690398}"/>
                </c:ext>
              </c:extLst>
            </c:dLbl>
            <c:dLbl>
              <c:idx val="2"/>
              <c:layout>
                <c:manualLayout>
                  <c:x val="8.4745762711864403E-2"/>
                  <c:y val="-2.4531518816511964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8214-4E25-A0F3-9B87A9690398}"/>
                </c:ext>
              </c:extLst>
            </c:dLbl>
            <c:dLbl>
              <c:idx val="3"/>
              <c:layout>
                <c:manualLayout>
                  <c:x val="-2.8248587570621612E-3"/>
                  <c:y val="2.1805794503566452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8214-4E25-A0F3-9B87A9690398}"/>
                </c:ext>
              </c:extLst>
            </c:dLbl>
            <c:dLbl>
              <c:idx val="4"/>
              <c:layout>
                <c:manualLayout>
                  <c:x val="-0.10169491525423729"/>
                  <c:y val="8.7223178014264768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8214-4E25-A0F3-9B87A9690398}"/>
                </c:ext>
              </c:extLst>
            </c:dLbl>
            <c:dLbl>
              <c:idx val="5"/>
              <c:layout>
                <c:manualLayout>
                  <c:x val="-3.1073446327684009E-2"/>
                  <c:y val="-8.177172938837322E-3"/>
                </c:manualLayout>
              </c:layout>
              <c:numFmt formatCode="0.0%" sourceLinked="0"/>
              <c:spPr>
                <a:scene3d>
                  <a:camera prst="orthographicFront"/>
                  <a:lightRig rig="threePt" dir="t"/>
                </a:scene3d>
                <a:sp3d>
                  <a:bevelT w="6350"/>
                </a:sp3d>
              </c:spPr>
              <c:txPr>
                <a:bodyPr rot="0"/>
                <a:lstStyle/>
                <a:p>
                  <a:pPr>
                    <a:defRPr sz="1400"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8214-4E25-A0F3-9B87A9690398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Лист1!$A$2:$A$7</c:f>
              <c:strCache>
                <c:ptCount val="6"/>
                <c:pt idx="0">
                  <c:v>Падаходны падатак</c:v>
                </c:pt>
                <c:pt idx="1">
                  <c:v>Падаткі на ўласнасць</c:v>
                </c:pt>
                <c:pt idx="2">
                  <c:v>Падатак на дабаўленую вартасць</c:v>
                </c:pt>
                <c:pt idx="3">
                  <c:v>Адзіны падатак для вытворцаў сельскагаспадарчай прадукцыі</c:v>
                </c:pt>
                <c:pt idx="4">
                  <c:v>Іншыя падатковыя і непадатковыя даходы</c:v>
                </c:pt>
                <c:pt idx="5">
                  <c:v>Датацыя, субвенцыі і іншыя міжбюджэтныя транферты</c:v>
                </c:pt>
              </c:strCache>
            </c:strRef>
          </c:cat>
          <c:val>
            <c:numRef>
              <c:f>Лист1!$B$2:$B$7</c:f>
              <c:numCache>
                <c:formatCode>#\ ##0.0</c:formatCode>
                <c:ptCount val="6"/>
                <c:pt idx="0">
                  <c:v>1060.0999999999999</c:v>
                </c:pt>
                <c:pt idx="1">
                  <c:v>332.2</c:v>
                </c:pt>
                <c:pt idx="2">
                  <c:v>395.2</c:v>
                </c:pt>
                <c:pt idx="3">
                  <c:v>97.5</c:v>
                </c:pt>
                <c:pt idx="4">
                  <c:v>350.9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8214-4E25-A0F3-9B87A969039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"/>
          <c:y val="0.7581632223813306"/>
          <c:w val="1"/>
          <c:h val="0.24183677761866987"/>
        </c:manualLayout>
      </c:layout>
      <c:overlay val="0"/>
      <c:txPr>
        <a:bodyPr/>
        <a:lstStyle/>
        <a:p>
          <a:pPr>
            <a:defRPr sz="1100" baseline="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zero"/>
    <c:showDLblsOverMax val="0"/>
  </c:chart>
  <c:spPr>
    <a:scene3d>
      <a:camera prst="orthographicFront"/>
      <a:lightRig rig="threePt" dir="t"/>
    </a:scene3d>
  </c:spPr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9774456159082208E-2"/>
          <c:y val="6.8837448634842123E-4"/>
          <c:w val="0.75021486720940256"/>
          <c:h val="0.74947929086579335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16"/>
          <c:dLbls>
            <c:dLbl>
              <c:idx val="0"/>
              <c:layout>
                <c:manualLayout>
                  <c:x val="2.3271052982784052E-2"/>
                  <c:y val="6.998879869242145E-4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2012-4AC7-B6E1-2813ED4843FB}"/>
                </c:ext>
              </c:extLst>
            </c:dLbl>
            <c:dLbl>
              <c:idx val="1"/>
              <c:layout>
                <c:manualLayout>
                  <c:x val="1.4155878820232221E-2"/>
                  <c:y val="-5.2238966247065997E-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2012-4AC7-B6E1-2813ED4843FB}"/>
                </c:ext>
              </c:extLst>
            </c:dLbl>
            <c:dLbl>
              <c:idx val="2"/>
              <c:layout>
                <c:manualLayout>
                  <c:x val="3.4019478435376685E-2"/>
                  <c:y val="-5.8084375104706194E-3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2012-4AC7-B6E1-2813ED4843FB}"/>
                </c:ext>
              </c:extLst>
            </c:dLbl>
            <c:dLbl>
              <c:idx val="3"/>
              <c:layout>
                <c:manualLayout>
                  <c:x val="4.4960852351083234E-2"/>
                  <c:y val="3.6790505436032871E-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2012-4AC7-B6E1-2813ED4843FB}"/>
                </c:ext>
              </c:extLst>
            </c:dLbl>
            <c:dLbl>
              <c:idx val="4"/>
              <c:layout>
                <c:manualLayout>
                  <c:x val="0"/>
                  <c:y val="0.16354086196707721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2012-4AC7-B6E1-2813ED4843FB}"/>
                </c:ext>
              </c:extLst>
            </c:dLbl>
            <c:dLbl>
              <c:idx val="5"/>
              <c:layout>
                <c:manualLayout>
                  <c:x val="-2.5172605542951202E-2"/>
                  <c:y val="-8.8835513481091768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356,4</a:t>
                    </a:r>
                  </a:p>
                  <a:p>
                    <a:r>
                      <a:rPr lang="en-US" dirty="0" smtClean="0"/>
                      <a:t> 5,4%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2012-4AC7-B6E1-2813ED4843FB}"/>
                </c:ext>
              </c:extLst>
            </c:dLbl>
            <c:dLbl>
              <c:idx val="6"/>
              <c:layout>
                <c:manualLayout>
                  <c:x val="5.7519462609546913E-2"/>
                  <c:y val="-3.0931462123793996E-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2012-4AC7-B6E1-2813ED4843FB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Лист1!$A$2:$A$8</c:f>
              <c:strCache>
                <c:ptCount val="7"/>
                <c:pt idx="0">
                  <c:v>Агульнадзяржаўная дзейнасць</c:v>
                </c:pt>
                <c:pt idx="1">
                  <c:v>Жыллёва-камунальныя паслугі і жыллёвае будаўніцтва</c:v>
                </c:pt>
                <c:pt idx="2">
                  <c:v>Ахова здароўя</c:v>
                </c:pt>
                <c:pt idx="3">
                  <c:v>Фізічная культура, спорт, культура і СМІ</c:v>
                </c:pt>
                <c:pt idx="4">
                  <c:v>Адукацыя</c:v>
                </c:pt>
                <c:pt idx="5">
                  <c:v>Сацыяльная палітыка</c:v>
                </c:pt>
                <c:pt idx="6">
                  <c:v>Нацыянальная эканоміка і іншыя выдаткі</c:v>
                </c:pt>
              </c:strCache>
            </c:strRef>
          </c:cat>
          <c:val>
            <c:numRef>
              <c:f>Лист1!$B$2:$B$8</c:f>
              <c:numCache>
                <c:formatCode>#\ ##0.0</c:formatCode>
                <c:ptCount val="7"/>
                <c:pt idx="0">
                  <c:v>577</c:v>
                </c:pt>
                <c:pt idx="1">
                  <c:v>711.6</c:v>
                </c:pt>
                <c:pt idx="2">
                  <c:v>1491.2</c:v>
                </c:pt>
                <c:pt idx="3">
                  <c:v>516.70000000000005</c:v>
                </c:pt>
                <c:pt idx="4">
                  <c:v>2566.6999999999998</c:v>
                </c:pt>
                <c:pt idx="5">
                  <c:v>356.4</c:v>
                </c:pt>
                <c:pt idx="6">
                  <c:v>266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2012-4AC7-B6E1-2813ED4843F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"/>
          <c:y val="0.74357082017342691"/>
          <c:w val="1"/>
          <c:h val="0.25642912765084913"/>
        </c:manualLayout>
      </c:layout>
      <c:overlay val="0"/>
      <c:txPr>
        <a:bodyPr/>
        <a:lstStyle/>
        <a:p>
          <a:pPr>
            <a:defRPr sz="115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048862642169729"/>
          <c:y val="4.5156658628328794E-2"/>
          <c:w val="0.82895581802274765"/>
          <c:h val="0.48448270148647177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Агульнадзяржаўная дзейнасць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Раённы бюджэт</c:v>
                </c:pt>
                <c:pt idx="1">
                  <c:v>Сельскія бюджэты</c:v>
                </c:pt>
                <c:pt idx="2">
                  <c:v>Вердаміцкі</c:v>
                </c:pt>
                <c:pt idx="3">
                  <c:v>Дабравольскі</c:v>
                </c:pt>
                <c:pt idx="4">
                  <c:v>Нязбодзіцкі</c:v>
                </c:pt>
                <c:pt idx="5">
                  <c:v>Навадворскі</c:v>
                </c:pt>
                <c:pt idx="6">
                  <c:v>Свіслацкі</c:v>
                </c:pt>
                <c:pt idx="7">
                  <c:v>Ханявіцкі</c:v>
                </c:pt>
                <c:pt idx="8">
                  <c:v>Паразоўскі</c:v>
                </c:pt>
              </c:strCache>
            </c:strRef>
          </c:cat>
          <c:val>
            <c:numRef>
              <c:f>Лист1!$B$2:$B$10</c:f>
              <c:numCache>
                <c:formatCode>0.0</c:formatCode>
                <c:ptCount val="9"/>
                <c:pt idx="0">
                  <c:v>7.4</c:v>
                </c:pt>
                <c:pt idx="1">
                  <c:v>75.8</c:v>
                </c:pt>
                <c:pt idx="2">
                  <c:v>79.2</c:v>
                </c:pt>
                <c:pt idx="3">
                  <c:v>82</c:v>
                </c:pt>
                <c:pt idx="4">
                  <c:v>74.3</c:v>
                </c:pt>
                <c:pt idx="5">
                  <c:v>69.900000000000006</c:v>
                </c:pt>
                <c:pt idx="6">
                  <c:v>71.7</c:v>
                </c:pt>
                <c:pt idx="7">
                  <c:v>79.900000000000006</c:v>
                </c:pt>
                <c:pt idx="8">
                  <c:v>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770-4DD5-BD1E-DFB682001097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Жыллёва-камунальныя паслугі і жыллёвае будаўніцтва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Раённы бюджэт</c:v>
                </c:pt>
                <c:pt idx="1">
                  <c:v>Сельскія бюджэты</c:v>
                </c:pt>
                <c:pt idx="2">
                  <c:v>Вердаміцкі</c:v>
                </c:pt>
                <c:pt idx="3">
                  <c:v>Дабравольскі</c:v>
                </c:pt>
                <c:pt idx="4">
                  <c:v>Нязбодзіцкі</c:v>
                </c:pt>
                <c:pt idx="5">
                  <c:v>Навадворскі</c:v>
                </c:pt>
                <c:pt idx="6">
                  <c:v>Свіслацкі</c:v>
                </c:pt>
                <c:pt idx="7">
                  <c:v>Ханявіцкі</c:v>
                </c:pt>
                <c:pt idx="8">
                  <c:v>Паразоўскі</c:v>
                </c:pt>
              </c:strCache>
            </c:strRef>
          </c:cat>
          <c:val>
            <c:numRef>
              <c:f>Лист1!$C$2:$C$10</c:f>
              <c:numCache>
                <c:formatCode>0.0</c:formatCode>
                <c:ptCount val="9"/>
                <c:pt idx="0">
                  <c:v>10.7</c:v>
                </c:pt>
                <c:pt idx="1">
                  <c:v>24.2</c:v>
                </c:pt>
                <c:pt idx="2">
                  <c:v>20.8</c:v>
                </c:pt>
                <c:pt idx="3">
                  <c:v>18</c:v>
                </c:pt>
                <c:pt idx="4">
                  <c:v>25.7</c:v>
                </c:pt>
                <c:pt idx="5">
                  <c:v>30.1</c:v>
                </c:pt>
                <c:pt idx="6">
                  <c:v>28.3</c:v>
                </c:pt>
                <c:pt idx="7">
                  <c:v>20.100000000000001</c:v>
                </c:pt>
                <c:pt idx="8">
                  <c:v>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770-4DD5-BD1E-DFB682001097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Ахова здароўя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Раённы бюджэт</c:v>
                </c:pt>
                <c:pt idx="1">
                  <c:v>Сельскія бюджэты</c:v>
                </c:pt>
                <c:pt idx="2">
                  <c:v>Вердаміцкі</c:v>
                </c:pt>
                <c:pt idx="3">
                  <c:v>Дабравольскі</c:v>
                </c:pt>
                <c:pt idx="4">
                  <c:v>Нязбодзіцкі</c:v>
                </c:pt>
                <c:pt idx="5">
                  <c:v>Навадворскі</c:v>
                </c:pt>
                <c:pt idx="6">
                  <c:v>Свіслацкі</c:v>
                </c:pt>
                <c:pt idx="7">
                  <c:v>Ханявіцкі</c:v>
                </c:pt>
                <c:pt idx="8">
                  <c:v>Паразоўскі</c:v>
                </c:pt>
              </c:strCache>
            </c:strRef>
          </c:cat>
          <c:val>
            <c:numRef>
              <c:f>Лист1!$D$2:$D$10</c:f>
              <c:numCache>
                <c:formatCode>0.0</c:formatCode>
                <c:ptCount val="9"/>
                <c:pt idx="0">
                  <c:v>23.5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770-4DD5-BD1E-DFB682001097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Фізічная культура, спорт, культура і СМІ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Раённы бюджэт</c:v>
                </c:pt>
                <c:pt idx="1">
                  <c:v>Сельскія бюджэты</c:v>
                </c:pt>
                <c:pt idx="2">
                  <c:v>Вердаміцкі</c:v>
                </c:pt>
                <c:pt idx="3">
                  <c:v>Дабравольскі</c:v>
                </c:pt>
                <c:pt idx="4">
                  <c:v>Нязбодзіцкі</c:v>
                </c:pt>
                <c:pt idx="5">
                  <c:v>Навадворскі</c:v>
                </c:pt>
                <c:pt idx="6">
                  <c:v>Свіслацкі</c:v>
                </c:pt>
                <c:pt idx="7">
                  <c:v>Ханявіцкі</c:v>
                </c:pt>
                <c:pt idx="8">
                  <c:v>Паразоўскі</c:v>
                </c:pt>
              </c:strCache>
            </c:strRef>
          </c:cat>
          <c:val>
            <c:numRef>
              <c:f>Лист1!$E$2:$E$10</c:f>
              <c:numCache>
                <c:formatCode>0.0</c:formatCode>
                <c:ptCount val="9"/>
                <c:pt idx="0">
                  <c:v>8.1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770-4DD5-BD1E-DFB682001097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Адукацыя</c:v>
                </c:pt>
              </c:strCache>
            </c:strRef>
          </c:tx>
          <c:invertIfNegative val="0"/>
          <c:dLbls>
            <c:dLbl>
              <c:idx val="0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3770-4DD5-BD1E-DFB682001097}"/>
                </c:ext>
              </c:extLst>
            </c:dLbl>
            <c:dLbl>
              <c:idx val="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3770-4DD5-BD1E-DFB682001097}"/>
                </c:ext>
              </c:extLst>
            </c:dLbl>
            <c:dLbl>
              <c:idx val="2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3770-4DD5-BD1E-DFB682001097}"/>
                </c:ext>
              </c:extLst>
            </c:dLbl>
            <c:dLbl>
              <c:idx val="3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3770-4DD5-BD1E-DFB682001097}"/>
                </c:ext>
              </c:extLst>
            </c:dLbl>
            <c:dLbl>
              <c:idx val="4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3770-4DD5-BD1E-DFB682001097}"/>
                </c:ext>
              </c:extLst>
            </c:dLbl>
            <c:dLbl>
              <c:idx val="5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3770-4DD5-BD1E-DFB682001097}"/>
                </c:ext>
              </c:extLst>
            </c:dLbl>
            <c:dLbl>
              <c:idx val="6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3770-4DD5-BD1E-DFB68200109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Раённы бюджэт</c:v>
                </c:pt>
                <c:pt idx="1">
                  <c:v>Сельскія бюджэты</c:v>
                </c:pt>
                <c:pt idx="2">
                  <c:v>Вердаміцкі</c:v>
                </c:pt>
                <c:pt idx="3">
                  <c:v>Дабравольскі</c:v>
                </c:pt>
                <c:pt idx="4">
                  <c:v>Нязбодзіцкі</c:v>
                </c:pt>
                <c:pt idx="5">
                  <c:v>Навадворскі</c:v>
                </c:pt>
                <c:pt idx="6">
                  <c:v>Свіслацкі</c:v>
                </c:pt>
                <c:pt idx="7">
                  <c:v>Ханявіцкі</c:v>
                </c:pt>
                <c:pt idx="8">
                  <c:v>Паразоўскі</c:v>
                </c:pt>
              </c:strCache>
            </c:strRef>
          </c:cat>
          <c:val>
            <c:numRef>
              <c:f>Лист1!$F$2:$F$10</c:f>
              <c:numCache>
                <c:formatCode>0.0</c:formatCode>
                <c:ptCount val="9"/>
                <c:pt idx="0">
                  <c:v>40.5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3770-4DD5-BD1E-DFB682001097}"/>
            </c:ext>
          </c:extLst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Сацыяльная палітыка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8248587570621612E-3"/>
                  <c:y val="2.811951102163059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C-3770-4DD5-BD1E-DFB68200109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Раённы бюджэт</c:v>
                </c:pt>
                <c:pt idx="1">
                  <c:v>Сельскія бюджэты</c:v>
                </c:pt>
                <c:pt idx="2">
                  <c:v>Вердаміцкі</c:v>
                </c:pt>
                <c:pt idx="3">
                  <c:v>Дабравольскі</c:v>
                </c:pt>
                <c:pt idx="4">
                  <c:v>Нязбодзіцкі</c:v>
                </c:pt>
                <c:pt idx="5">
                  <c:v>Навадворскі</c:v>
                </c:pt>
                <c:pt idx="6">
                  <c:v>Свіслацкі</c:v>
                </c:pt>
                <c:pt idx="7">
                  <c:v>Ханявіцкі</c:v>
                </c:pt>
                <c:pt idx="8">
                  <c:v>Паразоўскі</c:v>
                </c:pt>
              </c:strCache>
            </c:strRef>
          </c:cat>
          <c:val>
            <c:numRef>
              <c:f>Лист1!$G$2:$G$10</c:f>
              <c:numCache>
                <c:formatCode>0.0</c:formatCode>
                <c:ptCount val="9"/>
                <c:pt idx="0">
                  <c:v>5.6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3770-4DD5-BD1E-DFB682001097}"/>
            </c:ext>
          </c:extLst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Нацыянальная эканоміка і іншыя выдаткі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8248587570621612E-3"/>
                  <c:y val="-8.435853306489172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E-3770-4DD5-BD1E-DFB68200109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Раённы бюджэт</c:v>
                </c:pt>
                <c:pt idx="1">
                  <c:v>Сельскія бюджэты</c:v>
                </c:pt>
                <c:pt idx="2">
                  <c:v>Вердаміцкі</c:v>
                </c:pt>
                <c:pt idx="3">
                  <c:v>Дабравольскі</c:v>
                </c:pt>
                <c:pt idx="4">
                  <c:v>Нязбодзіцкі</c:v>
                </c:pt>
                <c:pt idx="5">
                  <c:v>Навадворскі</c:v>
                </c:pt>
                <c:pt idx="6">
                  <c:v>Свіслацкі</c:v>
                </c:pt>
                <c:pt idx="7">
                  <c:v>Ханявіцкі</c:v>
                </c:pt>
                <c:pt idx="8">
                  <c:v>Паразоўскі</c:v>
                </c:pt>
              </c:strCache>
            </c:strRef>
          </c:cat>
          <c:val>
            <c:numRef>
              <c:f>Лист1!$H$2:$H$10</c:f>
              <c:numCache>
                <c:formatCode>0.0</c:formatCode>
                <c:ptCount val="9"/>
                <c:pt idx="0">
                  <c:v>4.2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3770-4DD5-BD1E-DFB68200109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100"/>
        <c:axId val="133422080"/>
        <c:axId val="133420544"/>
      </c:barChart>
      <c:valAx>
        <c:axId val="133420544"/>
        <c:scaling>
          <c:orientation val="minMax"/>
          <c:max val="100"/>
          <c:min val="0"/>
        </c:scaling>
        <c:delete val="0"/>
        <c:axPos val="l"/>
        <c:majorGridlines/>
        <c:numFmt formatCode="#,##0.0" sourceLinked="0"/>
        <c:majorTickMark val="none"/>
        <c:min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sz="14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33422080"/>
        <c:crosses val="autoZero"/>
        <c:crossBetween val="between"/>
        <c:majorUnit val="20"/>
        <c:minorUnit val="20"/>
      </c:valAx>
      <c:catAx>
        <c:axId val="13342208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05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33420544"/>
        <c:crosses val="autoZero"/>
        <c:auto val="1"/>
        <c:lblAlgn val="ctr"/>
        <c:lblOffset val="100"/>
        <c:noMultiLvlLbl val="0"/>
      </c:catAx>
    </c:plotArea>
    <c:legend>
      <c:legendPos val="b"/>
      <c:layout>
        <c:manualLayout>
          <c:xMode val="edge"/>
          <c:yMode val="edge"/>
          <c:x val="1.3741688538932817E-2"/>
          <c:y val="0.75143632562185159"/>
          <c:w val="0.96140551181102352"/>
          <c:h val="0.24578343103068459"/>
        </c:manualLayout>
      </c:layout>
      <c:overlay val="0"/>
      <c:txPr>
        <a:bodyPr/>
        <a:lstStyle/>
        <a:p>
          <a:pPr>
            <a:lnSpc>
              <a:spcPct val="100000"/>
            </a:lnSpc>
            <a:defRPr sz="115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249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4950220205525191"/>
          <c:y val="1.0366455058169709E-3"/>
          <c:w val="0.7376482494772969"/>
          <c:h val="0.73747802631938575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15"/>
          <c:dLbls>
            <c:dLbl>
              <c:idx val="0"/>
              <c:layout>
                <c:manualLayout>
                  <c:x val="6.497175141242939E-2"/>
                  <c:y val="-4.9371441026619702E-3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D03E-450F-8708-599434BF7612}"/>
                </c:ext>
              </c:extLst>
            </c:dLbl>
            <c:dLbl>
              <c:idx val="1"/>
              <c:layout>
                <c:manualLayout>
                  <c:x val="-4.2372881355932306E-2"/>
                  <c:y val="-5.4263466201672904E-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D03E-450F-8708-599434BF7612}"/>
                </c:ext>
              </c:extLst>
            </c:dLbl>
            <c:dLbl>
              <c:idx val="2"/>
              <c:layout>
                <c:manualLayout>
                  <c:x val="0"/>
                  <c:y val="-1.583347410293439E-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D03E-450F-8708-599434BF7612}"/>
                </c:ext>
              </c:extLst>
            </c:dLbl>
            <c:dLbl>
              <c:idx val="3"/>
              <c:layout>
                <c:manualLayout>
                  <c:x val="1.8245918412740779E-3"/>
                  <c:y val="-3.1238863308176445E-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D03E-450F-8708-599434BF7612}"/>
                </c:ext>
              </c:extLst>
            </c:dLbl>
            <c:dLbl>
              <c:idx val="4"/>
              <c:layout>
                <c:manualLayout>
                  <c:x val="0"/>
                  <c:y val="-1.4962046699179903E-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D03E-450F-8708-599434BF7612}"/>
                </c:ext>
              </c:extLst>
            </c:dLbl>
            <c:dLbl>
              <c:idx val="5"/>
              <c:layout>
                <c:manualLayout>
                  <c:x val="-8.5824899526155768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D03E-450F-8708-599434BF7612}"/>
                </c:ext>
              </c:extLst>
            </c:dLbl>
            <c:dLbl>
              <c:idx val="6"/>
              <c:layout>
                <c:manualLayout>
                  <c:x val="0"/>
                  <c:y val="-7.7835163338147023E-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D03E-450F-8708-599434BF7612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Лист1!$A$2:$A$8</c:f>
              <c:strCache>
                <c:ptCount val="7"/>
                <c:pt idx="0">
                  <c:v>Заробак</c:v>
                </c:pt>
                <c:pt idx="1">
                  <c:v>Набыццё прадметаў забеспячэння і расходных матэрыялаў</c:v>
                </c:pt>
                <c:pt idx="2">
                  <c:v>Аплата камунальных паслуг</c:v>
                </c:pt>
                <c:pt idx="3">
                  <c:v>Іншыя бягучыя выдаткі на закупкі тавараў і аплату паслуг</c:v>
                </c:pt>
                <c:pt idx="4">
                  <c:v>Субсідыі гаспадарчым арганізацыям</c:v>
                </c:pt>
                <c:pt idx="5">
                  <c:v>Бягучыя і капітальныя бюджэтныя трансферты насельніцтву</c:v>
                </c:pt>
                <c:pt idx="6">
                  <c:v>Іншыя выдаткі</c:v>
                </c:pt>
              </c:strCache>
            </c:strRef>
          </c:cat>
          <c:val>
            <c:numRef>
              <c:f>Лист1!$B$2:$B$8</c:f>
              <c:numCache>
                <c:formatCode>#\ ##0.0</c:formatCode>
                <c:ptCount val="7"/>
                <c:pt idx="0">
                  <c:v>3766</c:v>
                </c:pt>
                <c:pt idx="1">
                  <c:v>2</c:v>
                </c:pt>
                <c:pt idx="2">
                  <c:v>1017.2</c:v>
                </c:pt>
                <c:pt idx="3">
                  <c:v>43.4</c:v>
                </c:pt>
                <c:pt idx="4">
                  <c:v>634.70000000000005</c:v>
                </c:pt>
                <c:pt idx="5">
                  <c:v>233.6</c:v>
                </c:pt>
                <c:pt idx="6">
                  <c:v>788.7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D03E-450F-8708-599434BF7612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"/>
          <c:y val="0.7461681947155786"/>
          <c:w val="1"/>
          <c:h val="0.25383189385063892"/>
        </c:manualLayout>
      </c:layout>
      <c:overlay val="0"/>
      <c:txPr>
        <a:bodyPr/>
        <a:lstStyle/>
        <a:p>
          <a:pPr>
            <a:defRPr sz="115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048862642169729"/>
          <c:y val="4.5156658628328794E-2"/>
          <c:w val="0.82895581802274765"/>
          <c:h val="0.48448270148647177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Заробак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9.4154544241294678E-4"/>
                  <c:y val="-1.64400730185545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A915-4134-AA36-7ECA24ED1FE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Раённы бюджэт</c:v>
                </c:pt>
                <c:pt idx="1">
                  <c:v>Сельскія бюджэты</c:v>
                </c:pt>
                <c:pt idx="2">
                  <c:v>Вердаміцкі</c:v>
                </c:pt>
                <c:pt idx="3">
                  <c:v>Дабравольскі</c:v>
                </c:pt>
                <c:pt idx="4">
                  <c:v>Нязбодзіцкі</c:v>
                </c:pt>
                <c:pt idx="5">
                  <c:v>Навадворскі</c:v>
                </c:pt>
                <c:pt idx="6">
                  <c:v>Свіслацкі</c:v>
                </c:pt>
                <c:pt idx="7">
                  <c:v>Ханявіцкі</c:v>
                </c:pt>
                <c:pt idx="8">
                  <c:v>Паразоўскі</c:v>
                </c:pt>
              </c:strCache>
            </c:strRef>
          </c:cat>
          <c:val>
            <c:numRef>
              <c:f>Лист1!$B$2:$B$10</c:f>
              <c:numCache>
                <c:formatCode>0.0</c:formatCode>
                <c:ptCount val="9"/>
                <c:pt idx="0">
                  <c:v>58.1</c:v>
                </c:pt>
                <c:pt idx="1">
                  <c:v>56.6</c:v>
                </c:pt>
                <c:pt idx="2">
                  <c:v>53</c:v>
                </c:pt>
                <c:pt idx="3">
                  <c:v>65.400000000000006</c:v>
                </c:pt>
                <c:pt idx="4">
                  <c:v>55.5</c:v>
                </c:pt>
                <c:pt idx="5">
                  <c:v>54.8</c:v>
                </c:pt>
                <c:pt idx="6">
                  <c:v>53.5</c:v>
                </c:pt>
                <c:pt idx="7">
                  <c:v>59.8</c:v>
                </c:pt>
                <c:pt idx="8">
                  <c:v>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915-4134-AA36-7ECA24ED1FE6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Набыццё прадметаў забеспячэння і расходных матэрыялаў</c:v>
                </c:pt>
              </c:strCache>
            </c:strRef>
          </c:tx>
          <c:invertIfNegative val="0"/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A915-4134-AA36-7ECA24ED1FE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Раённы бюджэт</c:v>
                </c:pt>
                <c:pt idx="1">
                  <c:v>Сельскія бюджэты</c:v>
                </c:pt>
                <c:pt idx="2">
                  <c:v>Вердаміцкі</c:v>
                </c:pt>
                <c:pt idx="3">
                  <c:v>Дабравольскі</c:v>
                </c:pt>
                <c:pt idx="4">
                  <c:v>Нязбодзіцкі</c:v>
                </c:pt>
                <c:pt idx="5">
                  <c:v>Навадворскі</c:v>
                </c:pt>
                <c:pt idx="6">
                  <c:v>Свіслацкі</c:v>
                </c:pt>
                <c:pt idx="7">
                  <c:v>Ханявіцкі</c:v>
                </c:pt>
                <c:pt idx="8">
                  <c:v>Паразоўскі</c:v>
                </c:pt>
              </c:strCache>
            </c:strRef>
          </c:cat>
          <c:val>
            <c:numRef>
              <c:f>Лист1!$C$2:$C$10</c:f>
              <c:numCache>
                <c:formatCode>0.0</c:formatCode>
                <c:ptCount val="9"/>
                <c:pt idx="0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A915-4134-AA36-7ECA24ED1FE6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Аплата камунальных паслуг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5.6497175141242938E-3"/>
                  <c:y val="8.304498269896324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A915-4134-AA36-7ECA24ED1FE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Раённы бюджэт</c:v>
                </c:pt>
                <c:pt idx="1">
                  <c:v>Сельскія бюджэты</c:v>
                </c:pt>
                <c:pt idx="2">
                  <c:v>Вердаміцкі</c:v>
                </c:pt>
                <c:pt idx="3">
                  <c:v>Дабравольскі</c:v>
                </c:pt>
                <c:pt idx="4">
                  <c:v>Нязбодзіцкі</c:v>
                </c:pt>
                <c:pt idx="5">
                  <c:v>Навадворскі</c:v>
                </c:pt>
                <c:pt idx="6">
                  <c:v>Свіслацкі</c:v>
                </c:pt>
                <c:pt idx="7">
                  <c:v>Ханявіцкі</c:v>
                </c:pt>
                <c:pt idx="8">
                  <c:v>Паразоўскі</c:v>
                </c:pt>
              </c:strCache>
            </c:strRef>
          </c:cat>
          <c:val>
            <c:numRef>
              <c:f>Лист1!$D$2:$D$10</c:f>
              <c:numCache>
                <c:formatCode>0.0</c:formatCode>
                <c:ptCount val="9"/>
                <c:pt idx="0">
                  <c:v>15.7</c:v>
                </c:pt>
                <c:pt idx="1">
                  <c:v>12.8</c:v>
                </c:pt>
                <c:pt idx="2">
                  <c:v>22.5</c:v>
                </c:pt>
                <c:pt idx="3">
                  <c:v>9</c:v>
                </c:pt>
                <c:pt idx="4">
                  <c:v>9.6</c:v>
                </c:pt>
                <c:pt idx="5">
                  <c:v>10.199999999999999</c:v>
                </c:pt>
                <c:pt idx="6">
                  <c:v>13.7</c:v>
                </c:pt>
                <c:pt idx="7">
                  <c:v>14</c:v>
                </c:pt>
                <c:pt idx="8">
                  <c:v>7.5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A915-4134-AA36-7ECA24ED1FE6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Іншыя бягучыя выдаткі на закупкі тавараў і аплату паслуг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Раённы бюджэт</c:v>
                </c:pt>
                <c:pt idx="1">
                  <c:v>Сельскія бюджэты</c:v>
                </c:pt>
                <c:pt idx="2">
                  <c:v>Вердаміцкі</c:v>
                </c:pt>
                <c:pt idx="3">
                  <c:v>Дабравольскі</c:v>
                </c:pt>
                <c:pt idx="4">
                  <c:v>Нязбодзіцкі</c:v>
                </c:pt>
                <c:pt idx="5">
                  <c:v>Навадворскі</c:v>
                </c:pt>
                <c:pt idx="6">
                  <c:v>Свіслацкі</c:v>
                </c:pt>
                <c:pt idx="7">
                  <c:v>Ханявіцкі</c:v>
                </c:pt>
                <c:pt idx="8">
                  <c:v>Паразоўскі</c:v>
                </c:pt>
              </c:strCache>
            </c:strRef>
          </c:cat>
          <c:val>
            <c:numRef>
              <c:f>Лист1!$E$2:$E$10</c:f>
              <c:numCache>
                <c:formatCode>0.0</c:formatCode>
                <c:ptCount val="9"/>
                <c:pt idx="0">
                  <c:v>0.7</c:v>
                </c:pt>
                <c:pt idx="1">
                  <c:v>1</c:v>
                </c:pt>
                <c:pt idx="2">
                  <c:v>0.8</c:v>
                </c:pt>
                <c:pt idx="3">
                  <c:v>1.5</c:v>
                </c:pt>
                <c:pt idx="4">
                  <c:v>0.9</c:v>
                </c:pt>
                <c:pt idx="5">
                  <c:v>1.1000000000000001</c:v>
                </c:pt>
                <c:pt idx="6">
                  <c:v>0.9</c:v>
                </c:pt>
                <c:pt idx="7">
                  <c:v>0.9</c:v>
                </c:pt>
                <c:pt idx="8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A915-4134-AA36-7ECA24ED1FE6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Субсідыі гаспадарчым арганізацыям</c:v>
                </c:pt>
              </c:strCache>
            </c:strRef>
          </c:tx>
          <c:invertIfNegative val="0"/>
          <c:dLbls>
            <c:dLbl>
              <c:idx val="0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A915-4134-AA36-7ECA24ED1FE6}"/>
                </c:ext>
              </c:extLst>
            </c:dLbl>
            <c:dLbl>
              <c:idx val="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A915-4134-AA36-7ECA24ED1FE6}"/>
                </c:ext>
              </c:extLst>
            </c:dLbl>
            <c:dLbl>
              <c:idx val="2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A915-4134-AA36-7ECA24ED1FE6}"/>
                </c:ext>
              </c:extLst>
            </c:dLbl>
            <c:dLbl>
              <c:idx val="3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A915-4134-AA36-7ECA24ED1FE6}"/>
                </c:ext>
              </c:extLst>
            </c:dLbl>
            <c:dLbl>
              <c:idx val="4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A915-4134-AA36-7ECA24ED1FE6}"/>
                </c:ext>
              </c:extLst>
            </c:dLbl>
            <c:dLbl>
              <c:idx val="5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A915-4134-AA36-7ECA24ED1FE6}"/>
                </c:ext>
              </c:extLst>
            </c:dLbl>
            <c:dLbl>
              <c:idx val="6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A915-4134-AA36-7ECA24ED1FE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Раённы бюджэт</c:v>
                </c:pt>
                <c:pt idx="1">
                  <c:v>Сельскія бюджэты</c:v>
                </c:pt>
                <c:pt idx="2">
                  <c:v>Вердаміцкі</c:v>
                </c:pt>
                <c:pt idx="3">
                  <c:v>Дабравольскі</c:v>
                </c:pt>
                <c:pt idx="4">
                  <c:v>Нязбодзіцкі</c:v>
                </c:pt>
                <c:pt idx="5">
                  <c:v>Навадворскі</c:v>
                </c:pt>
                <c:pt idx="6">
                  <c:v>Свіслацкі</c:v>
                </c:pt>
                <c:pt idx="7">
                  <c:v>Ханявіцкі</c:v>
                </c:pt>
                <c:pt idx="8">
                  <c:v>Паразоўскі</c:v>
                </c:pt>
              </c:strCache>
            </c:strRef>
          </c:cat>
          <c:val>
            <c:numRef>
              <c:f>Лист1!$F$2:$F$10</c:f>
              <c:numCache>
                <c:formatCode>0.0</c:formatCode>
                <c:ptCount val="9"/>
                <c:pt idx="0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A915-4134-AA36-7ECA24ED1FE6}"/>
            </c:ext>
          </c:extLst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Бягучыя і капітальныя бюджэтныя трансферты насельніцтва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Раённы бюджэт</c:v>
                </c:pt>
                <c:pt idx="1">
                  <c:v>Сельскія бюджэты</c:v>
                </c:pt>
                <c:pt idx="2">
                  <c:v>Вердаміцкі</c:v>
                </c:pt>
                <c:pt idx="3">
                  <c:v>Дабравольскі</c:v>
                </c:pt>
                <c:pt idx="4">
                  <c:v>Нязбодзіцкі</c:v>
                </c:pt>
                <c:pt idx="5">
                  <c:v>Навадворскі</c:v>
                </c:pt>
                <c:pt idx="6">
                  <c:v>Свіслацкі</c:v>
                </c:pt>
                <c:pt idx="7">
                  <c:v>Ханявіцкі</c:v>
                </c:pt>
                <c:pt idx="8">
                  <c:v>Паразоўскі</c:v>
                </c:pt>
              </c:strCache>
            </c:strRef>
          </c:cat>
          <c:val>
            <c:numRef>
              <c:f>Лист1!$G$2:$G$10</c:f>
              <c:numCache>
                <c:formatCode>0.0</c:formatCode>
                <c:ptCount val="9"/>
                <c:pt idx="0">
                  <c:v>3.7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A915-4134-AA36-7ECA24ED1FE6}"/>
            </c:ext>
          </c:extLst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Іншыя выдаткі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6949152542372881E-2"/>
                  <c:y val="-1.93771626297578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0-A915-4134-AA36-7ECA24ED1FE6}"/>
                </c:ext>
              </c:extLst>
            </c:dLbl>
            <c:dLbl>
              <c:idx val="1"/>
              <c:layout>
                <c:manualLayout>
                  <c:x val="0"/>
                  <c:y val="-2.21453287197237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1-A915-4134-AA36-7ECA24ED1FE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Раённы бюджэт</c:v>
                </c:pt>
                <c:pt idx="1">
                  <c:v>Сельскія бюджэты</c:v>
                </c:pt>
                <c:pt idx="2">
                  <c:v>Вердаміцкі</c:v>
                </c:pt>
                <c:pt idx="3">
                  <c:v>Дабравольскі</c:v>
                </c:pt>
                <c:pt idx="4">
                  <c:v>Нязбодзіцкі</c:v>
                </c:pt>
                <c:pt idx="5">
                  <c:v>Навадворскі</c:v>
                </c:pt>
                <c:pt idx="6">
                  <c:v>Свіслацкі</c:v>
                </c:pt>
                <c:pt idx="7">
                  <c:v>Ханявіцкі</c:v>
                </c:pt>
                <c:pt idx="8">
                  <c:v>Паразоўскі</c:v>
                </c:pt>
              </c:strCache>
            </c:strRef>
          </c:cat>
          <c:val>
            <c:numRef>
              <c:f>Лист1!$H$2:$H$10</c:f>
              <c:numCache>
                <c:formatCode>0.0</c:formatCode>
                <c:ptCount val="9"/>
                <c:pt idx="0">
                  <c:v>11.8</c:v>
                </c:pt>
                <c:pt idx="1">
                  <c:v>29.6</c:v>
                </c:pt>
                <c:pt idx="2">
                  <c:v>23.7</c:v>
                </c:pt>
                <c:pt idx="3">
                  <c:v>24.1</c:v>
                </c:pt>
                <c:pt idx="4">
                  <c:v>33.9</c:v>
                </c:pt>
                <c:pt idx="5">
                  <c:v>33.9</c:v>
                </c:pt>
                <c:pt idx="6">
                  <c:v>31.9</c:v>
                </c:pt>
                <c:pt idx="7">
                  <c:v>25.3</c:v>
                </c:pt>
                <c:pt idx="8">
                  <c:v>30.5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A915-4134-AA36-7ECA24ED1FE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100"/>
        <c:axId val="134018560"/>
        <c:axId val="134017024"/>
      </c:barChart>
      <c:valAx>
        <c:axId val="134017024"/>
        <c:scaling>
          <c:orientation val="minMax"/>
          <c:max val="100"/>
          <c:min val="0"/>
        </c:scaling>
        <c:delete val="0"/>
        <c:axPos val="l"/>
        <c:majorGridlines/>
        <c:numFmt formatCode="#,##0.0" sourceLinked="0"/>
        <c:majorTickMark val="none"/>
        <c:min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sz="14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34018560"/>
        <c:crosses val="autoZero"/>
        <c:crossBetween val="between"/>
        <c:majorUnit val="20"/>
        <c:minorUnit val="20"/>
      </c:valAx>
      <c:catAx>
        <c:axId val="13401856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05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34017024"/>
        <c:crosses val="autoZero"/>
        <c:auto val="1"/>
        <c:lblAlgn val="ctr"/>
        <c:lblOffset val="100"/>
        <c:noMultiLvlLbl val="0"/>
      </c:catAx>
    </c:plotArea>
    <c:legend>
      <c:legendPos val="b"/>
      <c:layout>
        <c:manualLayout>
          <c:xMode val="edge"/>
          <c:yMode val="edge"/>
          <c:x val="1.3741688538932817E-2"/>
          <c:y val="0.6905366863744109"/>
          <c:w val="0.96015814760443163"/>
          <c:h val="0.30946331362558932"/>
        </c:manualLayout>
      </c:layout>
      <c:overlay val="0"/>
      <c:txPr>
        <a:bodyPr/>
        <a:lstStyle/>
        <a:p>
          <a:pPr>
            <a:lnSpc>
              <a:spcPct val="100000"/>
            </a:lnSpc>
            <a:defRPr sz="115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Структура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даўгавых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абавязацельстваў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доўгатэрміновы (звыш 1 года),
у нацвалюце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0833333333333663E-3"/>
                  <c:y val="-1.250000000000000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80F-4578-B265-3BCD6BDBE8E9}"/>
                </c:ext>
              </c:extLst>
            </c:dLbl>
            <c:dLbl>
              <c:idx val="1"/>
              <c:layout>
                <c:manualLayout>
                  <c:x val="-2.0833333333333663E-3"/>
                  <c:y val="6.249753937007893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80F-4578-B265-3BCD6BDBE8E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2"/>
                <c:pt idx="0">
                  <c:v>01.04.17 г.</c:v>
                </c:pt>
                <c:pt idx="1">
                  <c:v>01.04.18 г.</c:v>
                </c:pt>
              </c:strCache>
            </c:strRef>
          </c:cat>
          <c:val>
            <c:numRef>
              <c:f>Лист1!$B$2:$B$4</c:f>
              <c:numCache>
                <c:formatCode>#\ ##0.0</c:formatCode>
                <c:ptCount val="3"/>
                <c:pt idx="0">
                  <c:v>1340.6</c:v>
                </c:pt>
                <c:pt idx="1">
                  <c:v>765.1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80F-4578-B265-3BCD6BDBE8E9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кароткатэрміновы (да 1 года),
у нацвалюце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4583333333333373E-2"/>
                  <c:y val="6.250000000000013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80F-4578-B265-3BCD6BDBE8E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2"/>
                <c:pt idx="0">
                  <c:v>01.04.17 г.</c:v>
                </c:pt>
                <c:pt idx="1">
                  <c:v>01.04.18 г.</c:v>
                </c:pt>
              </c:strCache>
            </c:strRef>
          </c:cat>
          <c:val>
            <c:numRef>
              <c:f>Лист1!$C$2:$C$4</c:f>
              <c:numCache>
                <c:formatCode>#\ ##0.0</c:formatCode>
                <c:ptCount val="3"/>
                <c:pt idx="0">
                  <c:v>60.3</c:v>
                </c:pt>
                <c:pt idx="1">
                  <c:v>86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F80F-4578-B265-3BCD6BDBE8E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4829952"/>
        <c:axId val="134831488"/>
      </c:barChart>
      <c:catAx>
        <c:axId val="1348299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34831488"/>
        <c:crosses val="autoZero"/>
        <c:auto val="1"/>
        <c:lblAlgn val="ctr"/>
        <c:lblOffset val="100"/>
        <c:noMultiLvlLbl val="0"/>
      </c:catAx>
      <c:valAx>
        <c:axId val="134831488"/>
        <c:scaling>
          <c:orientation val="minMax"/>
        </c:scaling>
        <c:delete val="0"/>
        <c:axPos val="l"/>
        <c:majorGridlines/>
        <c:numFmt formatCode="#\ ##0.0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3482995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3920308398950165"/>
          <c:y val="0.33255290354331107"/>
          <c:w val="0.34413024934383202"/>
          <c:h val="0.4454099409448854"/>
        </c:manualLayout>
      </c:layout>
      <c:overlay val="0"/>
      <c:txPr>
        <a:bodyPr/>
        <a:lstStyle/>
        <a:p>
          <a:pPr>
            <a:defRPr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0.0945</cdr:x>
      <cdr:y>0.1121</cdr:y>
    </cdr:from>
    <cdr:to>
      <cdr:x>0.16048</cdr:x>
      <cdr:y>0.17029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432048" y="504056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 smtClean="0">
              <a:latin typeface="Times New Roman" pitchFamily="18" charset="0"/>
              <a:cs typeface="Times New Roman" pitchFamily="18" charset="0"/>
            </a:rPr>
            <a:t>%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0.0945</cdr:x>
      <cdr:y>0.30428</cdr:y>
    </cdr:from>
    <cdr:to>
      <cdr:x>0.16048</cdr:x>
      <cdr:y>0.36246</cdr:y>
    </cdr:to>
    <cdr:sp macro="" textlink="">
      <cdr:nvSpPr>
        <cdr:cNvPr id="4" name="Прямоугольник 3"/>
        <cdr:cNvSpPr/>
      </cdr:nvSpPr>
      <cdr:spPr>
        <a:xfrm xmlns:a="http://schemas.openxmlformats.org/drawingml/2006/main">
          <a:off x="432048" y="1368152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 smtClean="0">
              <a:latin typeface="Times New Roman" pitchFamily="18" charset="0"/>
              <a:cs typeface="Times New Roman" pitchFamily="18" charset="0"/>
            </a:rPr>
            <a:t>%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0.0945</cdr:x>
      <cdr:y>0.01601</cdr:y>
    </cdr:from>
    <cdr:to>
      <cdr:x>0.16048</cdr:x>
      <cdr:y>0.0742</cdr:y>
    </cdr:to>
    <cdr:sp macro="" textlink="">
      <cdr:nvSpPr>
        <cdr:cNvPr id="5" name="Прямоугольник 4"/>
        <cdr:cNvSpPr/>
      </cdr:nvSpPr>
      <cdr:spPr>
        <a:xfrm xmlns:a="http://schemas.openxmlformats.org/drawingml/2006/main">
          <a:off x="432048" y="72008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 smtClean="0">
              <a:latin typeface="Times New Roman" pitchFamily="18" charset="0"/>
              <a:cs typeface="Times New Roman" pitchFamily="18" charset="0"/>
            </a:rPr>
            <a:t>%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0.0945</cdr:x>
      <cdr:y>0.49646</cdr:y>
    </cdr:from>
    <cdr:to>
      <cdr:x>0.16048</cdr:x>
      <cdr:y>0.55464</cdr:y>
    </cdr:to>
    <cdr:sp macro="" textlink="">
      <cdr:nvSpPr>
        <cdr:cNvPr id="7" name="Прямоугольник 6"/>
        <cdr:cNvSpPr/>
      </cdr:nvSpPr>
      <cdr:spPr>
        <a:xfrm xmlns:a="http://schemas.openxmlformats.org/drawingml/2006/main">
          <a:off x="432048" y="2232248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 smtClean="0">
              <a:latin typeface="Times New Roman" pitchFamily="18" charset="0"/>
              <a:cs typeface="Times New Roman" pitchFamily="18" charset="0"/>
            </a:rPr>
            <a:t>%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0.0945</cdr:x>
      <cdr:y>0.40037</cdr:y>
    </cdr:from>
    <cdr:to>
      <cdr:x>0.16048</cdr:x>
      <cdr:y>0.45855</cdr:y>
    </cdr:to>
    <cdr:sp macro="" textlink="">
      <cdr:nvSpPr>
        <cdr:cNvPr id="8" name="Прямоугольник 7"/>
        <cdr:cNvSpPr/>
      </cdr:nvSpPr>
      <cdr:spPr>
        <a:xfrm xmlns:a="http://schemas.openxmlformats.org/drawingml/2006/main">
          <a:off x="432048" y="1800200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 smtClean="0">
              <a:latin typeface="Times New Roman" pitchFamily="18" charset="0"/>
              <a:cs typeface="Times New Roman" pitchFamily="18" charset="0"/>
            </a:rPr>
            <a:t>%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0.0945</cdr:x>
      <cdr:y>0.20819</cdr:y>
    </cdr:from>
    <cdr:to>
      <cdr:x>0.16048</cdr:x>
      <cdr:y>0.26637</cdr:y>
    </cdr:to>
    <cdr:sp macro="" textlink="">
      <cdr:nvSpPr>
        <cdr:cNvPr id="9" name="Прямоугольник 8"/>
        <cdr:cNvSpPr/>
      </cdr:nvSpPr>
      <cdr:spPr>
        <a:xfrm xmlns:a="http://schemas.openxmlformats.org/drawingml/2006/main">
          <a:off x="432048" y="936104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 smtClean="0">
              <a:latin typeface="Times New Roman" pitchFamily="18" charset="0"/>
              <a:cs typeface="Times New Roman" pitchFamily="18" charset="0"/>
            </a:rPr>
            <a:t>%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0.77407</cdr:x>
      <cdr:y>0</cdr:y>
    </cdr:from>
    <cdr:to>
      <cdr:x>0.98914</cdr:x>
      <cdr:y>0.05945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3480064" y="0"/>
          <a:ext cx="966931" cy="27699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 smtClean="0">
              <a:latin typeface="Times New Roman" pitchFamily="18" charset="0"/>
              <a:cs typeface="Times New Roman" pitchFamily="18" charset="0"/>
            </a:rPr>
            <a:t>тыс. </a:t>
          </a:r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руб</a:t>
          </a:r>
          <a:r>
            <a:rPr lang="ru-RU" sz="1100" dirty="0" smtClean="0">
              <a:latin typeface="Times New Roman" pitchFamily="18" charset="0"/>
              <a:cs typeface="Times New Roman" pitchFamily="18" charset="0"/>
            </a:rPr>
            <a:t>.;  %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</cdr:x>
      <cdr:y>0.67986</cdr:y>
    </cdr:from>
    <cdr:to>
      <cdr:x>0.35377</cdr:x>
      <cdr:y>0.73601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0" y="3167680"/>
          <a:ext cx="1590500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dirty="0" err="1">
              <a:latin typeface="Times New Roman" pitchFamily="18" charset="0"/>
              <a:cs typeface="Times New Roman" pitchFamily="18" charset="0"/>
            </a:rPr>
            <a:t>Кансалідаваны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бюджэт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0.76068</cdr:x>
      <cdr:y>0.0001</cdr:y>
    </cdr:from>
    <cdr:to>
      <cdr:x>1</cdr:x>
      <cdr:y>0.06143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3419865" y="471"/>
          <a:ext cx="1075935" cy="27699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 smtClean="0">
              <a:latin typeface="Times New Roman" pitchFamily="18" charset="0"/>
              <a:cs typeface="Times New Roman" pitchFamily="18" charset="0"/>
            </a:rPr>
            <a:t>тыс. </a:t>
          </a:r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руб</a:t>
          </a:r>
          <a:r>
            <a:rPr lang="ru-RU" sz="1100" dirty="0" smtClean="0">
              <a:latin typeface="Times New Roman" pitchFamily="18" charset="0"/>
              <a:cs typeface="Times New Roman" pitchFamily="18" charset="0"/>
            </a:rPr>
            <a:t>.;  %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</cdr:x>
      <cdr:y>0.66973</cdr:y>
    </cdr:from>
    <cdr:to>
      <cdr:x>0.35377</cdr:x>
      <cdr:y>0.72765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0" y="3024793"/>
          <a:ext cx="1590500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dirty="0" err="1">
              <a:latin typeface="Times New Roman" pitchFamily="18" charset="0"/>
              <a:cs typeface="Times New Roman" pitchFamily="18" charset="0"/>
            </a:rPr>
            <a:t>Кансалідаваны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бюджэт</a:t>
          </a:r>
          <a:endParaRPr lang="ru-RU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0.09517</cdr:x>
      <cdr:y>0.01605</cdr:y>
    </cdr:from>
    <cdr:to>
      <cdr:x>0.16227</cdr:x>
      <cdr:y>0.07397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427856" y="72479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 smtClean="0">
              <a:latin typeface="Times New Roman" pitchFamily="18" charset="0"/>
              <a:cs typeface="Times New Roman" pitchFamily="18" charset="0"/>
            </a:rPr>
            <a:t>%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0.09517</cdr:x>
      <cdr:y>0.11171</cdr:y>
    </cdr:from>
    <cdr:to>
      <cdr:x>0.16227</cdr:x>
      <cdr:y>0.16963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427856" y="504527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 smtClean="0">
              <a:latin typeface="Times New Roman" pitchFamily="18" charset="0"/>
              <a:cs typeface="Times New Roman" pitchFamily="18" charset="0"/>
            </a:rPr>
            <a:t>%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0.09517</cdr:x>
      <cdr:y>0.20737</cdr:y>
    </cdr:from>
    <cdr:to>
      <cdr:x>0.16227</cdr:x>
      <cdr:y>0.26529</cdr:y>
    </cdr:to>
    <cdr:sp macro="" textlink="">
      <cdr:nvSpPr>
        <cdr:cNvPr id="4" name="Прямоугольник 3"/>
        <cdr:cNvSpPr/>
      </cdr:nvSpPr>
      <cdr:spPr>
        <a:xfrm xmlns:a="http://schemas.openxmlformats.org/drawingml/2006/main">
          <a:off x="427856" y="936575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 smtClean="0">
              <a:latin typeface="Times New Roman" pitchFamily="18" charset="0"/>
              <a:cs typeface="Times New Roman" pitchFamily="18" charset="0"/>
            </a:rPr>
            <a:t>%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0.09517</cdr:x>
      <cdr:y>0.30303</cdr:y>
    </cdr:from>
    <cdr:to>
      <cdr:x>0.16227</cdr:x>
      <cdr:y>0.36096</cdr:y>
    </cdr:to>
    <cdr:sp macro="" textlink="">
      <cdr:nvSpPr>
        <cdr:cNvPr id="5" name="Прямоугольник 4"/>
        <cdr:cNvSpPr/>
      </cdr:nvSpPr>
      <cdr:spPr>
        <a:xfrm xmlns:a="http://schemas.openxmlformats.org/drawingml/2006/main">
          <a:off x="427856" y="1368623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 smtClean="0">
              <a:latin typeface="Times New Roman" pitchFamily="18" charset="0"/>
              <a:cs typeface="Times New Roman" pitchFamily="18" charset="0"/>
            </a:rPr>
            <a:t>%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0.09517</cdr:x>
      <cdr:y>0.39869</cdr:y>
    </cdr:from>
    <cdr:to>
      <cdr:x>0.16227</cdr:x>
      <cdr:y>0.45662</cdr:y>
    </cdr:to>
    <cdr:sp macro="" textlink="">
      <cdr:nvSpPr>
        <cdr:cNvPr id="6" name="Прямоугольник 5"/>
        <cdr:cNvSpPr/>
      </cdr:nvSpPr>
      <cdr:spPr>
        <a:xfrm xmlns:a="http://schemas.openxmlformats.org/drawingml/2006/main">
          <a:off x="427856" y="1800671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 smtClean="0">
              <a:latin typeface="Times New Roman" pitchFamily="18" charset="0"/>
              <a:cs typeface="Times New Roman" pitchFamily="18" charset="0"/>
            </a:rPr>
            <a:t>%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0.09517</cdr:x>
      <cdr:y>0.49435</cdr:y>
    </cdr:from>
    <cdr:to>
      <cdr:x>0.16227</cdr:x>
      <cdr:y>0.55228</cdr:y>
    </cdr:to>
    <cdr:sp macro="" textlink="">
      <cdr:nvSpPr>
        <cdr:cNvPr id="7" name="Прямоугольник 6"/>
        <cdr:cNvSpPr/>
      </cdr:nvSpPr>
      <cdr:spPr>
        <a:xfrm xmlns:a="http://schemas.openxmlformats.org/drawingml/2006/main">
          <a:off x="427856" y="2232719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 smtClean="0">
              <a:latin typeface="Times New Roman" pitchFamily="18" charset="0"/>
              <a:cs typeface="Times New Roman" pitchFamily="18" charset="0"/>
            </a:rPr>
            <a:t>%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0.74466</cdr:x>
      <cdr:y>0</cdr:y>
    </cdr:from>
    <cdr:to>
      <cdr:x>0.95288</cdr:x>
      <cdr:y>0.09727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3347842" y="0"/>
          <a:ext cx="936126" cy="44627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 smtClean="0">
              <a:latin typeface="Times New Roman" pitchFamily="18" charset="0"/>
              <a:cs typeface="Times New Roman" pitchFamily="18" charset="0"/>
            </a:rPr>
            <a:t>тыс. </a:t>
          </a:r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руб</a:t>
          </a:r>
          <a:r>
            <a:rPr lang="ru-RU" sz="1100" dirty="0" smtClean="0">
              <a:latin typeface="Times New Roman" pitchFamily="18" charset="0"/>
              <a:cs typeface="Times New Roman" pitchFamily="18" charset="0"/>
            </a:rPr>
            <a:t>.;  %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</cdr:x>
      <cdr:y>0.65918</cdr:y>
    </cdr:from>
    <cdr:to>
      <cdr:x>0.35377</cdr:x>
      <cdr:y>0.7162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0" y="3024235"/>
          <a:ext cx="1590500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dirty="0" err="1">
              <a:latin typeface="Times New Roman" pitchFamily="18" charset="0"/>
              <a:cs typeface="Times New Roman" pitchFamily="18" charset="0"/>
            </a:rPr>
            <a:t>Кансалідаваны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бюджэт</a:t>
          </a:r>
          <a:endParaRPr lang="ru-RU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0.09517</cdr:x>
      <cdr:y>0.40806</cdr:y>
    </cdr:from>
    <cdr:to>
      <cdr:x>0.16227</cdr:x>
      <cdr:y>0.46508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427856" y="1872109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 smtClean="0">
              <a:latin typeface="Times New Roman" pitchFamily="18" charset="0"/>
              <a:cs typeface="Times New Roman" pitchFamily="18" charset="0"/>
            </a:rPr>
            <a:t>%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0.09517</cdr:x>
      <cdr:y>0.01567</cdr:y>
    </cdr:from>
    <cdr:to>
      <cdr:x>0.16227</cdr:x>
      <cdr:y>0.0727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427856" y="71909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 smtClean="0">
              <a:latin typeface="Times New Roman" pitchFamily="18" charset="0"/>
              <a:cs typeface="Times New Roman" pitchFamily="18" charset="0"/>
            </a:rPr>
            <a:t>%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0.09517</cdr:x>
      <cdr:y>0.10985</cdr:y>
    </cdr:from>
    <cdr:to>
      <cdr:x>0.16227</cdr:x>
      <cdr:y>0.16687</cdr:y>
    </cdr:to>
    <cdr:sp macro="" textlink="">
      <cdr:nvSpPr>
        <cdr:cNvPr id="5" name="Прямоугольник 4"/>
        <cdr:cNvSpPr/>
      </cdr:nvSpPr>
      <cdr:spPr>
        <a:xfrm xmlns:a="http://schemas.openxmlformats.org/drawingml/2006/main">
          <a:off x="427856" y="503957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 smtClean="0">
              <a:latin typeface="Times New Roman" pitchFamily="18" charset="0"/>
              <a:cs typeface="Times New Roman" pitchFamily="18" charset="0"/>
            </a:rPr>
            <a:t>%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0.09517</cdr:x>
      <cdr:y>0.20402</cdr:y>
    </cdr:from>
    <cdr:to>
      <cdr:x>0.16227</cdr:x>
      <cdr:y>0.26104</cdr:y>
    </cdr:to>
    <cdr:sp macro="" textlink="">
      <cdr:nvSpPr>
        <cdr:cNvPr id="6" name="Прямоугольник 5"/>
        <cdr:cNvSpPr/>
      </cdr:nvSpPr>
      <cdr:spPr>
        <a:xfrm xmlns:a="http://schemas.openxmlformats.org/drawingml/2006/main">
          <a:off x="427856" y="936005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 smtClean="0">
              <a:latin typeface="Times New Roman" pitchFamily="18" charset="0"/>
              <a:cs typeface="Times New Roman" pitchFamily="18" charset="0"/>
            </a:rPr>
            <a:t>%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0.09517</cdr:x>
      <cdr:y>0.31388</cdr:y>
    </cdr:from>
    <cdr:to>
      <cdr:x>0.16227</cdr:x>
      <cdr:y>0.37091</cdr:y>
    </cdr:to>
    <cdr:sp macro="" textlink="">
      <cdr:nvSpPr>
        <cdr:cNvPr id="7" name="Прямоугольник 6"/>
        <cdr:cNvSpPr/>
      </cdr:nvSpPr>
      <cdr:spPr>
        <a:xfrm xmlns:a="http://schemas.openxmlformats.org/drawingml/2006/main">
          <a:off x="427856" y="1440061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 smtClean="0">
              <a:latin typeface="Times New Roman" pitchFamily="18" charset="0"/>
              <a:cs typeface="Times New Roman" pitchFamily="18" charset="0"/>
            </a:rPr>
            <a:t>%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0.09517</cdr:x>
      <cdr:y>0.50223</cdr:y>
    </cdr:from>
    <cdr:to>
      <cdr:x>0.16227</cdr:x>
      <cdr:y>0.55925</cdr:y>
    </cdr:to>
    <cdr:sp macro="" textlink="">
      <cdr:nvSpPr>
        <cdr:cNvPr id="8" name="Прямоугольник 7"/>
        <cdr:cNvSpPr/>
      </cdr:nvSpPr>
      <cdr:spPr>
        <a:xfrm xmlns:a="http://schemas.openxmlformats.org/drawingml/2006/main">
          <a:off x="427856" y="2304157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 smtClean="0">
              <a:latin typeface="Times New Roman" pitchFamily="18" charset="0"/>
              <a:cs typeface="Times New Roman" pitchFamily="18" charset="0"/>
            </a:rPr>
            <a:t>%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0.84256</cdr:x>
      <cdr:y>0.11019</cdr:y>
    </cdr:from>
    <cdr:to>
      <cdr:x>0.98436</cdr:x>
      <cdr:y>0.18592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5136246" y="447812"/>
          <a:ext cx="864404" cy="3077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тыс. руб.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332"/>
          </a:xfrm>
          <a:prstGeom prst="rect">
            <a:avLst/>
          </a:prstGeom>
        </p:spPr>
        <p:txBody>
          <a:bodyPr vert="horz" lIns="91394" tIns="45697" rIns="91394" bIns="45697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394" tIns="45697" rIns="91394" bIns="45697" rtlCol="0"/>
          <a:lstStyle>
            <a:lvl1pPr algn="r">
              <a:defRPr sz="1200"/>
            </a:lvl1pPr>
          </a:lstStyle>
          <a:p>
            <a:fld id="{5B5B2C10-A823-48D5-A595-3AA99F613FC7}" type="datetimeFigureOut">
              <a:rPr lang="ru-RU" smtClean="0"/>
              <a:pPr/>
              <a:t>22.05.2018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1" y="9428583"/>
            <a:ext cx="2945659" cy="496332"/>
          </a:xfrm>
          <a:prstGeom prst="rect">
            <a:avLst/>
          </a:prstGeom>
        </p:spPr>
        <p:txBody>
          <a:bodyPr vert="horz" lIns="91394" tIns="45697" rIns="91394" bIns="45697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394" tIns="45697" rIns="91394" bIns="45697" rtlCol="0" anchor="b"/>
          <a:lstStyle>
            <a:lvl1pPr algn="r">
              <a:defRPr sz="1200"/>
            </a:lvl1pPr>
          </a:lstStyle>
          <a:p>
            <a:fld id="{A4838C63-775D-441E-AC36-3484755155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968386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332"/>
          </a:xfrm>
          <a:prstGeom prst="rect">
            <a:avLst/>
          </a:prstGeom>
        </p:spPr>
        <p:txBody>
          <a:bodyPr vert="horz" lIns="91394" tIns="45697" rIns="91394" bIns="45697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394" tIns="45697" rIns="91394" bIns="45697" rtlCol="0"/>
          <a:lstStyle>
            <a:lvl1pPr algn="r">
              <a:defRPr sz="1200"/>
            </a:lvl1pPr>
          </a:lstStyle>
          <a:p>
            <a:fld id="{84120DA1-7ABA-48BB-83AB-0DFBDB4DB943}" type="datetimeFigureOut">
              <a:rPr lang="ru-RU" smtClean="0"/>
              <a:pPr/>
              <a:t>22.05.2018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94" tIns="45697" rIns="91394" bIns="45697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394" tIns="45697" rIns="91394" bIns="45697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28583"/>
            <a:ext cx="2945659" cy="496332"/>
          </a:xfrm>
          <a:prstGeom prst="rect">
            <a:avLst/>
          </a:prstGeom>
        </p:spPr>
        <p:txBody>
          <a:bodyPr vert="horz" lIns="91394" tIns="45697" rIns="91394" bIns="45697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394" tIns="45697" rIns="91394" bIns="45697" rtlCol="0" anchor="b"/>
          <a:lstStyle>
            <a:lvl1pPr algn="r">
              <a:defRPr sz="1200"/>
            </a:lvl1pPr>
          </a:lstStyle>
          <a:p>
            <a:fld id="{1F399D40-BADF-4B17-B833-149457CB67E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376962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24377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24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C11CB-27E8-400B-A2A3-5F9A57E5E019}" type="datetime1">
              <a:rPr lang="ru-RU" smtClean="0"/>
              <a:pPr/>
              <a:t>22.05.2018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Слайд №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829688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C65B0-1072-4E93-9C00-FC7D4D821DC7}" type="datetime1">
              <a:rPr lang="ru-RU" smtClean="0"/>
              <a:pPr/>
              <a:t>22.05.2018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Слайд №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081707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BF1F0-5418-4344-B520-CBF5221412A6}" type="datetime1">
              <a:rPr lang="ru-RU" smtClean="0"/>
              <a:pPr/>
              <a:t>22.05.2018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Слайд №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645095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4CF03-E368-4351-9CBF-40EFC70C6732}" type="datetime1">
              <a:rPr lang="ru-RU" smtClean="0"/>
              <a:pPr/>
              <a:t>22.05.2018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Слайд №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337017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F075B-B04B-4441-9A89-D82D98E4A946}" type="datetime1">
              <a:rPr lang="ru-RU" smtClean="0"/>
              <a:pPr/>
              <a:t>22.05.2018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Слайд №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937976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59741-87AA-41EF-8427-4D18A538D9C2}" type="datetime1">
              <a:rPr lang="ru-RU" smtClean="0"/>
              <a:pPr/>
              <a:t>22.05.2018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Слайд №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678181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33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33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4D1E6-B831-4991-A385-190022C92E67}" type="datetime1">
              <a:rPr lang="ru-RU" smtClean="0"/>
              <a:pPr/>
              <a:t>22.05.2018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Слайд №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961414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6BE30-DB56-4260-A5B5-27A7CD95D5BF}" type="datetime1">
              <a:rPr lang="ru-RU" smtClean="0"/>
              <a:pPr/>
              <a:t>22.05.2018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Слайд №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806127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4E6AF-10B7-4F8F-8260-50DE4EB0B637}" type="datetime1">
              <a:rPr lang="ru-RU" smtClean="0"/>
              <a:pPr/>
              <a:t>22.05.2018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Слайд №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018941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93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2A36F-15B1-4727-9412-F2E547AA6EF2}" type="datetime1">
              <a:rPr lang="ru-RU" smtClean="0"/>
              <a:pPr/>
              <a:t>22.05.2018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Слайд №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519430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8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6047C-89A0-44C8-8757-5F0643FC4687}" type="datetime1">
              <a:rPr lang="ru-RU" smtClean="0"/>
              <a:pPr/>
              <a:t>22.05.2018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Слайд №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812526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6E7322-F505-497D-99E9-533EC7866A8A}" type="datetime1">
              <a:rPr lang="ru-RU" smtClean="0"/>
              <a:pPr/>
              <a:t>22.05.2018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smtClean="0"/>
              <a:t>Слайд №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53468F-0B15-43B8-A9BF-5DD4327307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56409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45" r:id="rId1"/>
    <p:sldLayoutId id="2147484346" r:id="rId2"/>
    <p:sldLayoutId id="2147484347" r:id="rId3"/>
    <p:sldLayoutId id="2147484348" r:id="rId4"/>
    <p:sldLayoutId id="2147484349" r:id="rId5"/>
    <p:sldLayoutId id="2147484350" r:id="rId6"/>
    <p:sldLayoutId id="2147484351" r:id="rId7"/>
    <p:sldLayoutId id="2147484352" r:id="rId8"/>
    <p:sldLayoutId id="2147484353" r:id="rId9"/>
    <p:sldLayoutId id="2147484354" r:id="rId10"/>
    <p:sldLayoutId id="2147484355" r:id="rId11"/>
  </p:sldLayoutIdLst>
  <p:transition spd="slow">
    <p:wipe/>
  </p:transition>
  <p:timing>
    <p:tnLst>
      <p:par>
        <p:cTn id="1" dur="indefinite" restart="never" nodeType="tmRoot"/>
      </p:par>
    </p:tnLst>
  </p:timing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8104388"/>
              </p:ext>
            </p:extLst>
          </p:nvPr>
        </p:nvGraphicFramePr>
        <p:xfrm>
          <a:off x="107504" y="1059582"/>
          <a:ext cx="8928992" cy="1653064"/>
        </p:xfrm>
        <a:graphic>
          <a:graphicData uri="http://schemas.openxmlformats.org/drawingml/2006/table">
            <a:tbl>
              <a:tblPr/>
              <a:tblGrid>
                <a:gridCol w="89289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653064">
                <a:tc>
                  <a:txBody>
                    <a:bodyPr/>
                    <a:lstStyle/>
                    <a:p>
                      <a:pPr algn="ctr" fontAlgn="ctr"/>
                      <a:r>
                        <a:rPr lang="be-BY" sz="2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БЮЛЕТЭНЬ</a:t>
                      </a:r>
                    </a:p>
                    <a:p>
                      <a:pPr algn="ctr" fontAlgn="ctr"/>
                      <a:r>
                        <a:rPr lang="be-BY" sz="2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аб</a:t>
                      </a:r>
                      <a:r>
                        <a:rPr lang="be-BY" sz="28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выкананні бюджету </a:t>
                      </a:r>
                      <a:r>
                        <a:rPr lang="ru-RU" sz="2800" b="1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Свіслацкага</a:t>
                      </a:r>
                      <a:r>
                        <a:rPr lang="ru-RU" sz="28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2800" b="1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раёна</a:t>
                      </a:r>
                      <a:r>
                        <a:rPr lang="ru-RU" sz="28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en-US" sz="28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              </a:t>
                      </a:r>
                      <a:r>
                        <a:rPr lang="ru-RU" sz="28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за 1 квартал 2018 года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982770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4102297571"/>
              </p:ext>
            </p:extLst>
          </p:nvPr>
        </p:nvGraphicFramePr>
        <p:xfrm>
          <a:off x="1475656" y="555526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4602650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9347070"/>
              </p:ext>
            </p:extLst>
          </p:nvPr>
        </p:nvGraphicFramePr>
        <p:xfrm>
          <a:off x="107504" y="1635648"/>
          <a:ext cx="8928992" cy="933826"/>
        </p:xfrm>
        <a:graphic>
          <a:graphicData uri="http://schemas.openxmlformats.org/drawingml/2006/table">
            <a:tbl>
              <a:tblPr/>
              <a:tblGrid>
                <a:gridCol w="89289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933826">
                <a:tc>
                  <a:txBody>
                    <a:bodyPr/>
                    <a:lstStyle/>
                    <a:p>
                      <a:pPr algn="ctr" fontAlgn="ctr"/>
                      <a:endParaRPr lang="ru-RU" sz="24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</a:endParaRPr>
                    </a:p>
                  </a:txBody>
                  <a:tcPr marL="9525" marR="9525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6347230"/>
              </p:ext>
            </p:extLst>
          </p:nvPr>
        </p:nvGraphicFramePr>
        <p:xfrm>
          <a:off x="107504" y="123478"/>
          <a:ext cx="8928992" cy="1957864"/>
        </p:xfrm>
        <a:graphic>
          <a:graphicData uri="http://schemas.openxmlformats.org/drawingml/2006/table">
            <a:tbl>
              <a:tblPr/>
              <a:tblGrid>
                <a:gridCol w="89289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957864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Структура </a:t>
                      </a:r>
                      <a:r>
                        <a:rPr lang="ru-RU" sz="24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кансалідаванага</a:t>
                      </a:r>
                      <a:r>
                        <a:rPr lang="ru-RU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24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бюджэту</a:t>
                      </a:r>
                      <a:r>
                        <a:rPr lang="ru-RU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24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Свіслацкага</a:t>
                      </a:r>
                      <a:r>
                        <a:rPr lang="ru-RU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24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раёна</a:t>
                      </a:r>
                      <a:endParaRPr lang="ru-RU" sz="2400" b="1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400" b="1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endParaRPr lang="ru-RU" sz="24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</a:endParaRPr>
                    </a:p>
                  </a:txBody>
                  <a:tcPr marL="9525" marR="9525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4771085" y="1283124"/>
            <a:ext cx="1741909" cy="914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e-BY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Раённы бюджэт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644007" y="2357436"/>
            <a:ext cx="2029941" cy="250033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000000"/>
                </a:solidFill>
                <a:latin typeface="Times New Roman"/>
              </a:rPr>
              <a:t>7 </a:t>
            </a:r>
            <a:r>
              <a:rPr lang="ru-RU" b="1" dirty="0" err="1">
                <a:solidFill>
                  <a:srgbClr val="000000"/>
                </a:solidFill>
                <a:latin typeface="Times New Roman"/>
              </a:rPr>
              <a:t>сельскіх</a:t>
            </a:r>
            <a:r>
              <a:rPr lang="ru-RU" b="1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Times New Roman"/>
              </a:rPr>
              <a:t>бюджэтаў</a:t>
            </a:r>
            <a:r>
              <a:rPr lang="ru-RU" b="1" dirty="0" smtClean="0">
                <a:solidFill>
                  <a:srgbClr val="000000"/>
                </a:solidFill>
                <a:latin typeface="Times New Roman"/>
              </a:rPr>
              <a:t>:</a:t>
            </a:r>
          </a:p>
          <a:p>
            <a:pPr algn="ctr"/>
            <a:r>
              <a:rPr lang="ru-RU" b="1" dirty="0" err="1" smtClean="0">
                <a:solidFill>
                  <a:srgbClr val="000000"/>
                </a:solidFill>
                <a:latin typeface="Times New Roman"/>
              </a:rPr>
              <a:t>Вердаміцкі</a:t>
            </a:r>
            <a:endParaRPr lang="ru-RU" b="1" dirty="0" smtClean="0">
              <a:solidFill>
                <a:srgbClr val="000000"/>
              </a:solidFill>
              <a:latin typeface="Times New Roman"/>
            </a:endParaRPr>
          </a:p>
          <a:p>
            <a:pPr algn="ctr"/>
            <a:r>
              <a:rPr lang="ru-RU" b="1" dirty="0" err="1" smtClean="0">
                <a:solidFill>
                  <a:srgbClr val="000000"/>
                </a:solidFill>
                <a:latin typeface="Times New Roman"/>
              </a:rPr>
              <a:t>Дабравольскі</a:t>
            </a:r>
            <a:endParaRPr lang="ru-RU" b="1" dirty="0" smtClean="0">
              <a:solidFill>
                <a:srgbClr val="000000"/>
              </a:solidFill>
              <a:latin typeface="Times New Roman"/>
            </a:endParaRPr>
          </a:p>
          <a:p>
            <a:pPr algn="ctr"/>
            <a:r>
              <a:rPr lang="ru-RU" b="1" dirty="0" err="1" smtClean="0">
                <a:solidFill>
                  <a:srgbClr val="000000"/>
                </a:solidFill>
                <a:latin typeface="Times New Roman"/>
              </a:rPr>
              <a:t>Нязбодзіцкі</a:t>
            </a:r>
            <a:endParaRPr lang="ru-RU" b="1" dirty="0" smtClean="0">
              <a:solidFill>
                <a:srgbClr val="000000"/>
              </a:solidFill>
              <a:latin typeface="Times New Roman"/>
            </a:endParaRPr>
          </a:p>
          <a:p>
            <a:pPr algn="ctr"/>
            <a:r>
              <a:rPr lang="ru-RU" b="1" dirty="0" err="1" smtClean="0">
                <a:solidFill>
                  <a:srgbClr val="000000"/>
                </a:solidFill>
                <a:latin typeface="Times New Roman"/>
              </a:rPr>
              <a:t>Навадворскі</a:t>
            </a:r>
            <a:endParaRPr lang="ru-RU" b="1" dirty="0" smtClean="0">
              <a:solidFill>
                <a:srgbClr val="000000"/>
              </a:solidFill>
              <a:latin typeface="Times New Roman"/>
            </a:endParaRPr>
          </a:p>
          <a:p>
            <a:pPr algn="ctr"/>
            <a:r>
              <a:rPr lang="ru-RU" b="1" dirty="0" err="1" smtClean="0">
                <a:solidFill>
                  <a:srgbClr val="000000"/>
                </a:solidFill>
                <a:latin typeface="Times New Roman"/>
              </a:rPr>
              <a:t>Свіслацкі</a:t>
            </a:r>
            <a:endParaRPr lang="ru-RU" b="1" dirty="0" smtClean="0">
              <a:solidFill>
                <a:srgbClr val="000000"/>
              </a:solidFill>
              <a:latin typeface="Times New Roman"/>
            </a:endParaRPr>
          </a:p>
          <a:p>
            <a:pPr algn="ctr"/>
            <a:r>
              <a:rPr lang="ru-RU" b="1" dirty="0" err="1" smtClean="0">
                <a:solidFill>
                  <a:srgbClr val="000000"/>
                </a:solidFill>
                <a:latin typeface="Times New Roman"/>
              </a:rPr>
              <a:t>Ханявіцкі</a:t>
            </a:r>
            <a:endParaRPr lang="ru-RU" b="1" dirty="0" smtClean="0">
              <a:solidFill>
                <a:srgbClr val="000000"/>
              </a:solidFill>
              <a:latin typeface="Times New Roman"/>
            </a:endParaRPr>
          </a:p>
          <a:p>
            <a:pPr algn="ctr"/>
            <a:r>
              <a:rPr lang="ru-RU" b="1" dirty="0" err="1" smtClean="0">
                <a:solidFill>
                  <a:srgbClr val="000000"/>
                </a:solidFill>
                <a:latin typeface="Times New Roman"/>
              </a:rPr>
              <a:t>Паразоўскі</a:t>
            </a:r>
            <a:endParaRPr lang="ru-RU" sz="1600" dirty="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907704" y="1283124"/>
            <a:ext cx="1512168" cy="914400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Базавы</a:t>
            </a:r>
            <a:r>
              <a:rPr lang="ru-RU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be-BY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ўзровень</a:t>
            </a:r>
            <a:endParaRPr lang="ru-RU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907704" y="2472415"/>
            <a:ext cx="1512168" cy="914400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Першасны</a:t>
            </a:r>
            <a:r>
              <a:rPr lang="ru-RU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be-BY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ўзровень</a:t>
            </a:r>
            <a:endParaRPr lang="ru-RU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527935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9268429"/>
              </p:ext>
            </p:extLst>
          </p:nvPr>
        </p:nvGraphicFramePr>
        <p:xfrm>
          <a:off x="107505" y="555526"/>
          <a:ext cx="8856984" cy="4045568"/>
        </p:xfrm>
        <a:graphic>
          <a:graphicData uri="http://schemas.openxmlformats.org/drawingml/2006/table">
            <a:tbl>
              <a:tblPr/>
              <a:tblGrid>
                <a:gridCol w="15714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83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44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91677">
                  <a:extLst>
                    <a:ext uri="{9D8B030D-6E8A-4147-A177-3AD203B41FA5}">
                      <a16:colId xmlns:a16="http://schemas.microsoft.com/office/drawing/2014/main" val="475653390"/>
                    </a:ext>
                  </a:extLst>
                </a:gridCol>
                <a:gridCol w="19402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7141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9391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617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0415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99991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1142837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11238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816173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310506">
                <a:tc gridSpan="13"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ВЫКАНАННЕ</a:t>
                      </a:r>
                      <a:r>
                        <a:rPr lang="ru-RU" sz="18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БЮДЖЭТУ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3393"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тыс.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руб.</a:t>
                      </a:r>
                    </a:p>
                  </a:txBody>
                  <a:tcPr marL="7717" marR="7717" marT="7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8290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be-B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Найменне</a:t>
                      </a:r>
                      <a:r>
                        <a:rPr lang="be-BY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бюждэту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rtl="0" fontAlgn="ctr"/>
                      <a:r>
                        <a:rPr lang="be-B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ДАХОДЫ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ВЫДАТКІ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ДЭФІЦЫТ (-);</a:t>
                      </a:r>
                    </a:p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ПРАФІЦЫТ (+)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944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Удакладнены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гадавы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план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Выканана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Удакладнены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гадавы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план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Выканана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Удакладнены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гадавы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план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Выканана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339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Бюджэт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раёна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5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26715,1</a:t>
                      </a:r>
                      <a:r>
                        <a:rPr lang="ru-RU" sz="15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5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6167,1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23,1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26715,1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5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6485,6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24,3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e-BY" sz="15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500" b="1" dirty="0" smtClean="0">
                          <a:latin typeface="Times New Roman" pitchFamily="18" charset="0"/>
                          <a:cs typeface="Times New Roman" pitchFamily="18" charset="0"/>
                        </a:rPr>
                        <a:t>-318,5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339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Раённы</a:t>
                      </a:r>
                      <a:r>
                        <a:rPr lang="ru-RU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бюджэт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5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26140,4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5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6025,4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23,0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26140,4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5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6342,8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24,3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e-BY" sz="15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500" b="1" dirty="0" smtClean="0">
                          <a:latin typeface="Times New Roman" pitchFamily="18" charset="0"/>
                          <a:cs typeface="Times New Roman" pitchFamily="18" charset="0"/>
                        </a:rPr>
                        <a:t>-317,4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339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Сельскія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бюджэты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5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574,7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5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141,7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24,7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574,7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5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142,8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24,8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e-BY" sz="15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500" b="1" dirty="0" smtClean="0">
                          <a:latin typeface="Times New Roman" pitchFamily="18" charset="0"/>
                          <a:cs typeface="Times New Roman" pitchFamily="18" charset="0"/>
                        </a:rPr>
                        <a:t>-1,1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3393">
                <a:tc>
                  <a:txBody>
                    <a:bodyPr/>
                    <a:lstStyle/>
                    <a:p>
                      <a:pPr algn="l"/>
                      <a:r>
                        <a:rPr lang="ru-RU" sz="1400" b="0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Вердаміцкі</a:t>
                      </a:r>
                      <a:endParaRPr lang="ru-RU" sz="1400" b="0" dirty="0" smtClean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500" b="0" dirty="0" smtClean="0">
                          <a:latin typeface="Times New Roman" pitchFamily="18" charset="0"/>
                          <a:cs typeface="Times New Roman" pitchFamily="18" charset="0"/>
                        </a:rPr>
                        <a:t>96,3</a:t>
                      </a:r>
                      <a:endParaRPr lang="ru-RU" sz="15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24,2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25,1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b="0" dirty="0" smtClean="0">
                          <a:latin typeface="Times New Roman" pitchFamily="18" charset="0"/>
                          <a:cs typeface="Times New Roman" pitchFamily="18" charset="0"/>
                        </a:rPr>
                        <a:t>96,3</a:t>
                      </a:r>
                      <a:endParaRPr lang="ru-RU" sz="15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23,6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24,5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e-BY" sz="15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+0,6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339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Дабравольскі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500" b="0" dirty="0" smtClean="0">
                          <a:latin typeface="Times New Roman" pitchFamily="18" charset="0"/>
                          <a:cs typeface="Times New Roman" pitchFamily="18" charset="0"/>
                        </a:rPr>
                        <a:t>58,2</a:t>
                      </a:r>
                      <a:endParaRPr lang="ru-RU" sz="15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13,2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22,7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b="0" dirty="0" smtClean="0">
                          <a:latin typeface="Times New Roman" pitchFamily="18" charset="0"/>
                          <a:cs typeface="Times New Roman" pitchFamily="18" charset="0"/>
                        </a:rPr>
                        <a:t>58,2</a:t>
                      </a:r>
                      <a:endParaRPr lang="ru-RU" sz="15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13,3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22,9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e-BY" sz="15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-0,1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4339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Нязбодзіцкі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500" b="0" dirty="0" smtClean="0">
                          <a:latin typeface="Times New Roman" pitchFamily="18" charset="0"/>
                          <a:cs typeface="Times New Roman" pitchFamily="18" charset="0"/>
                        </a:rPr>
                        <a:t>97,5</a:t>
                      </a:r>
                      <a:endParaRPr lang="ru-RU" sz="15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21,1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21,6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b="0" dirty="0" smtClean="0">
                          <a:latin typeface="Times New Roman" pitchFamily="18" charset="0"/>
                          <a:cs typeface="Times New Roman" pitchFamily="18" charset="0"/>
                        </a:rPr>
                        <a:t>97,5</a:t>
                      </a:r>
                      <a:endParaRPr lang="ru-RU" sz="15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21,8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22,4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e-BY" sz="15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-0,7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4339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Навадворскі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500" b="0" dirty="0" smtClean="0">
                          <a:latin typeface="Times New Roman" pitchFamily="18" charset="0"/>
                          <a:cs typeface="Times New Roman" pitchFamily="18" charset="0"/>
                        </a:rPr>
                        <a:t>79,2</a:t>
                      </a:r>
                      <a:endParaRPr lang="ru-RU" sz="15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18,4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23,2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b="0" dirty="0" smtClean="0">
                          <a:latin typeface="Times New Roman" pitchFamily="18" charset="0"/>
                          <a:cs typeface="Times New Roman" pitchFamily="18" charset="0"/>
                        </a:rPr>
                        <a:t>79,2</a:t>
                      </a:r>
                      <a:endParaRPr lang="ru-RU" sz="15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18,6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23,5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e-BY" sz="15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-0,2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4339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Свіслацкі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500" b="0" dirty="0" smtClean="0">
                          <a:latin typeface="Times New Roman" pitchFamily="18" charset="0"/>
                          <a:cs typeface="Times New Roman" pitchFamily="18" charset="0"/>
                        </a:rPr>
                        <a:t>79,4</a:t>
                      </a:r>
                      <a:endParaRPr lang="ru-RU" sz="15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22,4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28,2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b="0" dirty="0" smtClean="0">
                          <a:latin typeface="Times New Roman" pitchFamily="18" charset="0"/>
                          <a:cs typeface="Times New Roman" pitchFamily="18" charset="0"/>
                        </a:rPr>
                        <a:t>79,4</a:t>
                      </a:r>
                      <a:endParaRPr lang="ru-RU" sz="15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22,6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28,5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e-BY" sz="15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-0,2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4339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Ханявіцкі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500" b="0" dirty="0" smtClean="0">
                          <a:latin typeface="Times New Roman" pitchFamily="18" charset="0"/>
                          <a:cs typeface="Times New Roman" pitchFamily="18" charset="0"/>
                        </a:rPr>
                        <a:t>73,7</a:t>
                      </a:r>
                      <a:endParaRPr lang="ru-RU" sz="15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22,7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30,8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b="0" dirty="0" smtClean="0">
                          <a:latin typeface="Times New Roman" pitchFamily="18" charset="0"/>
                          <a:cs typeface="Times New Roman" pitchFamily="18" charset="0"/>
                        </a:rPr>
                        <a:t>73,7</a:t>
                      </a:r>
                      <a:endParaRPr lang="ru-RU" sz="15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22,9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31,1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e-BY" sz="15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-0,2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4339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Паразоўскі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rtl="0" fontAlgn="t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90,4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rtl="0" fontAlgn="t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19,7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21,8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90,4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rtl="0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20,0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31,1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e-BY" sz="15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rtl="0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-0,3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0943235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0881188"/>
              </p:ext>
            </p:extLst>
          </p:nvPr>
        </p:nvGraphicFramePr>
        <p:xfrm>
          <a:off x="107504" y="267494"/>
          <a:ext cx="8856985" cy="4406138"/>
        </p:xfrm>
        <a:graphic>
          <a:graphicData uri="http://schemas.openxmlformats.org/drawingml/2006/table">
            <a:tbl>
              <a:tblPr/>
              <a:tblGrid>
                <a:gridCol w="14401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043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6416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227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8957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2196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95915">
                  <a:extLst>
                    <a:ext uri="{9D8B030D-6E8A-4147-A177-3AD203B41FA5}">
                      <a16:colId xmlns:a16="http://schemas.microsoft.com/office/drawing/2014/main" val="277275635"/>
                    </a:ext>
                  </a:extLst>
                </a:gridCol>
                <a:gridCol w="56812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8957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82748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259938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67548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214161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781709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</a:tblGrid>
              <a:tr h="294216">
                <a:tc gridSpan="14"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Дынаміка</a:t>
                      </a:r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8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паступленняў</a:t>
                      </a:r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8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даходаў</a:t>
                      </a:r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8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мясцовых</a:t>
                      </a:r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8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бюджэтаў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4216"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тыс.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руб.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1483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be-BY" sz="13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Найменне</a:t>
                      </a:r>
                    </a:p>
                    <a:p>
                      <a:pPr algn="ctr" rtl="0" fontAlgn="ctr"/>
                      <a:r>
                        <a:rPr lang="be-BY" sz="135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бюждэту</a:t>
                      </a:r>
                      <a:endParaRPr lang="ru-RU" sz="13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ru-RU" sz="135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Падатковыя</a:t>
                      </a:r>
                      <a:r>
                        <a:rPr lang="ru-RU" sz="13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і </a:t>
                      </a:r>
                      <a:r>
                        <a:rPr lang="ru-RU" sz="135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непадатковыя</a:t>
                      </a:r>
                      <a:r>
                        <a:rPr lang="ru-RU" sz="13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35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даходы</a:t>
                      </a:r>
                      <a:endParaRPr lang="ru-RU" sz="13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ru-RU" sz="135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Бязвыплатныя</a:t>
                      </a:r>
                      <a:r>
                        <a:rPr lang="ru-RU" sz="13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35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паступленні</a:t>
                      </a:r>
                      <a:r>
                        <a:rPr lang="ru-RU" sz="13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(</a:t>
                      </a:r>
                      <a:r>
                        <a:rPr lang="ru-RU" sz="135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датацыя</a:t>
                      </a:r>
                      <a:r>
                        <a:rPr lang="ru-RU" sz="13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, </a:t>
                      </a:r>
                      <a:r>
                        <a:rPr lang="ru-RU" sz="135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субвенцыі</a:t>
                      </a:r>
                      <a:r>
                        <a:rPr lang="ru-RU" sz="13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)</a:t>
                      </a:r>
                      <a:endParaRPr lang="ru-RU" sz="13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35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Усяго</a:t>
                      </a:r>
                      <a:r>
                        <a:rPr lang="ru-RU" sz="13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35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даходаў</a:t>
                      </a:r>
                      <a:endParaRPr lang="ru-RU" sz="13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148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3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  <a:r>
                        <a:rPr lang="ru-RU" sz="135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квартал </a:t>
                      </a:r>
                      <a:r>
                        <a:rPr lang="ru-RU" sz="13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2018 года</a:t>
                      </a:r>
                      <a:endParaRPr lang="ru-RU" sz="13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kumimoji="0" lang="ru-RU" sz="13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1 квартал 2017 года</a:t>
                      </a:r>
                      <a:endParaRPr lang="ru-RU" sz="13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5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тэмп</a:t>
                      </a:r>
                      <a:endParaRPr kumimoji="0" lang="ru-RU" sz="135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росту, 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квартал 2018 года</a:t>
                      </a:r>
                      <a:endParaRPr lang="ru-RU" sz="13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kumimoji="0" lang="ru-RU" sz="13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1 квартал </a:t>
                      </a:r>
                      <a:r>
                        <a:rPr kumimoji="0" lang="ru-RU" sz="13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20</a:t>
                      </a:r>
                      <a:r>
                        <a:rPr kumimoji="0" lang="en-US" sz="13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1</a:t>
                      </a:r>
                      <a:r>
                        <a:rPr kumimoji="0" lang="ru-RU" sz="13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7 года</a:t>
                      </a:r>
                      <a:endParaRPr lang="ru-RU" sz="13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3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5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тэмп</a:t>
                      </a:r>
                      <a:endParaRPr kumimoji="0" lang="ru-RU" sz="135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росту, 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квартал 2018 года</a:t>
                      </a:r>
                      <a:endParaRPr lang="ru-RU" sz="13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kumimoji="0" lang="ru-RU" sz="13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1 квартал 2017 года</a:t>
                      </a:r>
                      <a:endParaRPr lang="ru-RU" sz="13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3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5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тэмп</a:t>
                      </a:r>
                      <a:endParaRPr kumimoji="0" lang="ru-RU" sz="135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росту, 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8365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Бюджэт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раёна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2236,0</a:t>
                      </a:r>
                      <a:endParaRPr lang="ru-RU" sz="1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5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1953,6</a:t>
                      </a:r>
                      <a:endParaRPr lang="ru-RU" sz="1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114,5</a:t>
                      </a:r>
                      <a:endParaRPr lang="ru-RU" sz="1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3931,1</a:t>
                      </a:r>
                      <a:endParaRPr lang="ru-RU" sz="1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5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3582,3</a:t>
                      </a:r>
                      <a:endParaRPr lang="ru-RU" sz="1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b="1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109,7</a:t>
                      </a:r>
                      <a:endParaRPr lang="ru-RU" sz="1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6167,1</a:t>
                      </a:r>
                      <a:endParaRPr lang="ru-RU" sz="1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5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5535,9</a:t>
                      </a:r>
                      <a:endParaRPr lang="ru-RU" sz="1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b="1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5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111,4</a:t>
                      </a:r>
                      <a:endParaRPr lang="ru-RU" sz="1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b="1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2982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Раённы</a:t>
                      </a:r>
                      <a:r>
                        <a:rPr lang="ru-RU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бюджэт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2123,7</a:t>
                      </a:r>
                      <a:endParaRPr lang="ru-RU" sz="1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5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1853,8</a:t>
                      </a:r>
                      <a:endParaRPr lang="ru-RU" sz="1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114,6</a:t>
                      </a:r>
                      <a:endParaRPr lang="ru-RU" sz="1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3901,7</a:t>
                      </a:r>
                      <a:endParaRPr lang="ru-RU" sz="1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5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3573,0</a:t>
                      </a:r>
                      <a:endParaRPr lang="ru-RU" sz="1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b="1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109,2</a:t>
                      </a:r>
                      <a:endParaRPr lang="ru-RU" sz="1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6025,4</a:t>
                      </a:r>
                      <a:endParaRPr lang="ru-RU" sz="1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5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5426,8</a:t>
                      </a:r>
                      <a:endParaRPr lang="ru-RU" sz="1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b="1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5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111,0</a:t>
                      </a:r>
                      <a:endParaRPr lang="ru-RU" sz="1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b="1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8365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Сельскія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бюджэты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112,3</a:t>
                      </a:r>
                      <a:endParaRPr lang="ru-RU" sz="1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5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99,8</a:t>
                      </a:r>
                      <a:endParaRPr lang="ru-RU" sz="1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112,5</a:t>
                      </a:r>
                      <a:endParaRPr lang="ru-RU" sz="1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29,4</a:t>
                      </a:r>
                      <a:endParaRPr lang="ru-RU" sz="1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5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9,3</a:t>
                      </a:r>
                      <a:endParaRPr lang="ru-RU" sz="1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b="1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316,1</a:t>
                      </a:r>
                      <a:endParaRPr lang="ru-RU" sz="1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141,7</a:t>
                      </a:r>
                      <a:endParaRPr lang="ru-RU" sz="1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5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109,1</a:t>
                      </a:r>
                      <a:endParaRPr lang="ru-RU" sz="1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b="1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5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129,9</a:t>
                      </a:r>
                      <a:endParaRPr lang="ru-RU" sz="1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b="1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7314">
                <a:tc>
                  <a:txBody>
                    <a:bodyPr/>
                    <a:lstStyle/>
                    <a:p>
                      <a:pPr algn="l"/>
                      <a:r>
                        <a:rPr lang="ru-RU" sz="1400" b="0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Вердаміцкі</a:t>
                      </a:r>
                      <a:endParaRPr lang="ru-RU" sz="1400" b="0" dirty="0" smtClean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17,0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13,2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112,5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7,3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2,4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304,2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24,3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15,6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155,8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6024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Дабравольскі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12,1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12,0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100,8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1,1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0,2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550,0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13,2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12,2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108,2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78365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Нязбодзіцкі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12,8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13,3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96,2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8,2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0,8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1025,0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21,0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14,1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148,9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78365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Навадворскі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18,3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18,5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98,9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0,1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18,4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18,5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99,5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78365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Свіслацкі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13,3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17,5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76,0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9,1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1,1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827,3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22,4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18,6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120,4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18249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Ханявіцкі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20,1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12,7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158,3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2,6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1,7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152,9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22,7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14,4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157,6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78365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Паразоўскі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18,7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12,6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148,4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3,1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32,3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19,7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15,7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125,5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9677898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83518"/>
          </a:xfrm>
        </p:spPr>
        <p:txBody>
          <a:bodyPr>
            <a:normAutofit/>
          </a:bodyPr>
          <a:lstStyle/>
          <a:p>
            <a:pPr lvl="0">
              <a:spcBef>
                <a:spcPts val="0"/>
              </a:spcBef>
            </a:pP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Структура </a:t>
            </a:r>
            <a:r>
              <a:rPr lang="ru-RU" sz="1800" b="1" dirty="0" err="1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даходаў</a:t>
            </a: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ru-RU" sz="1800" b="1" dirty="0" err="1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мясцовых</a:t>
            </a: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ru-RU" sz="1800" b="1" dirty="0" err="1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бюджэтаў</a:t>
            </a: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.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325117887"/>
              </p:ext>
            </p:extLst>
          </p:nvPr>
        </p:nvGraphicFramePr>
        <p:xfrm>
          <a:off x="4648200" y="0"/>
          <a:ext cx="4495800" cy="5143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Объект 7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684713864"/>
              </p:ext>
            </p:extLst>
          </p:nvPr>
        </p:nvGraphicFramePr>
        <p:xfrm>
          <a:off x="0" y="454773"/>
          <a:ext cx="4495800" cy="4659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26162668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0867699"/>
              </p:ext>
            </p:extLst>
          </p:nvPr>
        </p:nvGraphicFramePr>
        <p:xfrm>
          <a:off x="142844" y="27176"/>
          <a:ext cx="8786876" cy="4818753"/>
        </p:xfrm>
        <a:graphic>
          <a:graphicData uri="http://schemas.openxmlformats.org/drawingml/2006/table">
            <a:tbl>
              <a:tblPr/>
              <a:tblGrid>
                <a:gridCol w="15571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033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0330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0330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0330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0330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0330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0330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0330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803301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273054">
                <a:tc gridSpan="10"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Дынаміка</a:t>
                      </a:r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80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выдаткаў</a:t>
                      </a:r>
                      <a:r>
                        <a:rPr lang="ru-RU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8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мясцовых</a:t>
                      </a:r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8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бюджэтаў</a:t>
                      </a:r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.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4411"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тыс.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руб.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37712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be-BY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Найменне</a:t>
                      </a:r>
                    </a:p>
                    <a:p>
                      <a:pPr algn="ctr" rtl="0" fontAlgn="ctr"/>
                      <a:r>
                        <a:rPr lang="be-BY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бюждэту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Першачарговыя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выдаткі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(заработная плата, </a:t>
                      </a:r>
                      <a:r>
                        <a:rPr lang="ru-RU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лекавыя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сродкі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, </a:t>
                      </a:r>
                      <a:r>
                        <a:rPr lang="ru-RU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прадукты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харчавання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, </a:t>
                      </a:r>
                      <a:r>
                        <a:rPr lang="ru-RU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камунальныя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паслугі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і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іншыя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)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Іншыя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выдаткі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</a:t>
                      </a:r>
                      <a:r>
                        <a:rPr lang="ru-RU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транспарт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, </a:t>
                      </a:r>
                      <a:r>
                        <a:rPr lang="ru-RU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сувязь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, </a:t>
                      </a:r>
                      <a:r>
                        <a:rPr lang="ru-RU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рамонт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абсталявання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і </a:t>
                      </a:r>
                      <a:r>
                        <a:rPr lang="ru-RU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будынкаў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, </a:t>
                      </a:r>
                      <a:r>
                        <a:rPr lang="ru-RU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вулічнае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асвятленне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, </a:t>
                      </a:r>
                      <a:r>
                        <a:rPr lang="ru-RU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набыццё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абсталявання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і </a:t>
                      </a:r>
                      <a:r>
                        <a:rPr lang="ru-RU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іншыя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)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Усяго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выдаткаў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150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I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квартал</a:t>
                      </a:r>
                    </a:p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2017 года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I 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квартал</a:t>
                      </a:r>
                    </a:p>
                    <a:p>
                      <a:pPr algn="ctr" fontAlgn="ctr"/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2018 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года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тэмп</a:t>
                      </a:r>
                      <a:endParaRPr kumimoji="0" lang="ru-RU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росту, 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I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квартал</a:t>
                      </a:r>
                      <a:r>
                        <a:rPr lang="ru-RU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2017 года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I 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квартал 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2018 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года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тэмп</a:t>
                      </a:r>
                      <a:endParaRPr kumimoji="0" lang="ru-RU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росту, 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I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квартал 2017 года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I 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квартал 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2018 года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тэмп</a:t>
                      </a:r>
                      <a:endParaRPr kumimoji="0" lang="ru-RU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росту, 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368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Бюджэт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раёна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4649,4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5302,0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114,0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907,7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1468,8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161,8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5557,1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6485,6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116,7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368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Раённы</a:t>
                      </a:r>
                      <a:r>
                        <a:rPr lang="ru-RU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бюджэт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4574,4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5202,3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113,7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872,4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1140,5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130,7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5446,8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6342,8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116,5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9660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Сельскія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бюджэты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75,0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99,7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132,9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35,3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43,1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122,1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110,3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142,8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129,5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3683">
                <a:tc>
                  <a:txBody>
                    <a:bodyPr/>
                    <a:lstStyle/>
                    <a:p>
                      <a:pPr algn="l"/>
                      <a:r>
                        <a:rPr lang="ru-RU" sz="1400" b="0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Вердаміцкі</a:t>
                      </a:r>
                      <a:endParaRPr lang="ru-RU" sz="1400" b="0" dirty="0" smtClean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11,9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17,8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149,6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3,9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5,8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148,7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15,8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23,6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149,4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368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Дабравольскі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9,6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9,9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103,1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2,5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3,4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136,0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12,1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13,3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109,9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5368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Нязбодзіцкі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10,6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14,1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133,0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3,8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7,7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202,6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14,4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21,8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151,4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5368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Навадворскі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12,1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6,6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6,5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98,5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18,6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18,6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5368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Свіслацкі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12,6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15,2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120,6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6,5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7,4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113,8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19,1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22,6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118,3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5368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Ханявіцкі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9,1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16,9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185,7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5,3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113,2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14,4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22,9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159,0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5368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Паразоўскі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9,2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13,7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148,9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6,7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6,3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94,0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15,9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125,8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4570879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55526"/>
          </a:xfrm>
        </p:spPr>
        <p:txBody>
          <a:bodyPr>
            <a:noAutofit/>
          </a:bodyPr>
          <a:lstStyle/>
          <a:p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Структура </a:t>
            </a:r>
            <a:r>
              <a:rPr lang="ru-RU" sz="1800" b="1" dirty="0" err="1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выдатка</a:t>
            </a:r>
            <a:r>
              <a:rPr lang="ru-RU" sz="18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ў</a:t>
            </a:r>
            <a:r>
              <a:rPr lang="ru-RU" sz="1800" b="1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ru-RU" sz="1800" b="1" dirty="0" err="1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мясцовых</a:t>
            </a: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ru-RU" sz="1800" b="1" dirty="0" err="1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бюджэтаў</a:t>
            </a: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па </a:t>
            </a:r>
            <a:r>
              <a:rPr lang="ru-RU" sz="1800" b="1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                                  </a:t>
            </a:r>
            <a:r>
              <a:rPr lang="ru-RU" sz="1800" b="1" dirty="0" err="1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функцыянальнай</a:t>
            </a:r>
            <a:r>
              <a:rPr lang="ru-RU" sz="1800" b="1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ru-RU" sz="1800" b="1" dirty="0" err="1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класіфікацыі</a:t>
            </a: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ru-RU" sz="1800" b="1" dirty="0" err="1" smtClean="0">
                <a:latin typeface="Times New Roman" pitchFamily="18" charset="0"/>
                <a:ea typeface="+mn-ea"/>
                <a:cs typeface="Times New Roman" pitchFamily="18" charset="0"/>
              </a:rPr>
              <a:t>выдатка</a:t>
            </a:r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ў</a:t>
            </a:r>
            <a:r>
              <a:rPr lang="ru-RU" sz="1800" b="1" dirty="0" smtClean="0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ru-RU" sz="1800" b="1" dirty="0" err="1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бюджэту</a:t>
            </a: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.</a:t>
            </a:r>
            <a:endParaRPr lang="ru-RU" sz="18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282264633"/>
              </p:ext>
            </p:extLst>
          </p:nvPr>
        </p:nvGraphicFramePr>
        <p:xfrm>
          <a:off x="6740" y="641554"/>
          <a:ext cx="4495800" cy="4516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761937593"/>
              </p:ext>
            </p:extLst>
          </p:nvPr>
        </p:nvGraphicFramePr>
        <p:xfrm>
          <a:off x="4648200" y="627063"/>
          <a:ext cx="4495800" cy="4516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34755430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555526"/>
          </a:xfrm>
        </p:spPr>
        <p:txBody>
          <a:bodyPr>
            <a:noAutofit/>
          </a:bodyPr>
          <a:lstStyle/>
          <a:p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Структура </a:t>
            </a:r>
            <a:r>
              <a:rPr lang="ru-RU" sz="18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выдаткаў</a:t>
            </a: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мясцовых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>
                <a:latin typeface="Times New Roman" pitchFamily="18" charset="0"/>
                <a:cs typeface="Times New Roman" pitchFamily="18" charset="0"/>
              </a:rPr>
              <a:t>бюджэтаў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 па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                                    </a:t>
            </a:r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эканамічнай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>
                <a:latin typeface="Times New Roman" pitchFamily="18" charset="0"/>
                <a:cs typeface="Times New Roman" pitchFamily="18" charset="0"/>
              </a:rPr>
              <a:t>класіфікацыі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выдаткаў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>
                <a:latin typeface="Times New Roman" pitchFamily="18" charset="0"/>
                <a:cs typeface="Times New Roman" pitchFamily="18" charset="0"/>
              </a:rPr>
              <a:t>бюджэту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18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192997534"/>
              </p:ext>
            </p:extLst>
          </p:nvPr>
        </p:nvGraphicFramePr>
        <p:xfrm>
          <a:off x="0" y="555625"/>
          <a:ext cx="4495800" cy="45878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526420706"/>
              </p:ext>
            </p:extLst>
          </p:nvPr>
        </p:nvGraphicFramePr>
        <p:xfrm>
          <a:off x="4648200" y="555625"/>
          <a:ext cx="4495800" cy="45878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89289115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7201905"/>
              </p:ext>
            </p:extLst>
          </p:nvPr>
        </p:nvGraphicFramePr>
        <p:xfrm>
          <a:off x="179513" y="195485"/>
          <a:ext cx="8712966" cy="4870666"/>
        </p:xfrm>
        <a:graphic>
          <a:graphicData uri="http://schemas.openxmlformats.org/drawingml/2006/table">
            <a:tbl>
              <a:tblPr/>
              <a:tblGrid>
                <a:gridCol w="3570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994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641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6411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6411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6411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48130"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62701"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Даўгавыя</a:t>
                      </a:r>
                      <a:r>
                        <a:rPr lang="be-BY" sz="20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абавязацельствы органаў мясцовага кіравання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20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і самакіравання Свіслацкага раёна на 01.</a:t>
                      </a:r>
                      <a:r>
                        <a:rPr lang="en-US" sz="20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  <a:r>
                        <a:rPr lang="ru-RU" sz="20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</a:t>
                      </a:r>
                      <a:r>
                        <a:rPr lang="be-BY" sz="20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.201</a:t>
                      </a:r>
                      <a:r>
                        <a:rPr lang="en-US" sz="20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</a:t>
                      </a:r>
                      <a:r>
                        <a:rPr lang="be-BY" sz="20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года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8130"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5525"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274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№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e-BY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Віды абязацельстваў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01.</a:t>
                      </a:r>
                      <a:r>
                        <a:rPr kumimoji="0" lang="en-US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0</a:t>
                      </a:r>
                      <a:r>
                        <a:rPr kumimoji="0" lang="ru-RU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4.201</a:t>
                      </a:r>
                      <a:r>
                        <a:rPr kumimoji="0" lang="en-US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7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01.</a:t>
                      </a:r>
                      <a:r>
                        <a:rPr kumimoji="0" lang="en-US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0</a:t>
                      </a:r>
                      <a:r>
                        <a:rPr kumimoji="0" lang="ru-RU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4.201</a:t>
                      </a:r>
                      <a:r>
                        <a:rPr kumimoji="0" lang="en-US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8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+/-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Темп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роста, %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429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6264" marR="6264" marT="62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264" marR="6264" marT="62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429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I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be-BY" sz="14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Доўг органаў мясцовага кіравання і самакіравання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2248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be-BY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Каштоўныя бумагі, размешчаныя мясцовымі выканаўчымі і распарадчымі органамі на ўнутраным фінансавым рынку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2248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be-BY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Абязацельствы, якія падлягаюць выкананню па выдадзеным гарантыям мясцовых выканаўчых і распарадчых органаў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4" marR="6264" marT="626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1429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be-BY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Бюджэтныя крэдыты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63066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be-BY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Іншыя даўгавыя абязацельствы, раней аднесеныя ў адпаведнасці з заканадаўствам на доўг органаў мясцовага кіравання і самакіравання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2248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II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be-BY" sz="14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Доўг, гарантаваны мясцовымі выканаўчымі і распарадчымі органамі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851,1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1400,9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549,8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60,8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1429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РАЗАМ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851,1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1400,9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549,8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60,8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0108917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5575</TotalTime>
  <Words>794</Words>
  <Application>Microsoft Office PowerPoint</Application>
  <PresentationFormat>Экран (16:9)</PresentationFormat>
  <Paragraphs>479</Paragraphs>
  <Slides>10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4" baseType="lpstr">
      <vt:lpstr>Arial</vt:lpstr>
      <vt:lpstr>Calibri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Структура даходаў мясцовых бюджэтаў.</vt:lpstr>
      <vt:lpstr>Презентация PowerPoint</vt:lpstr>
      <vt:lpstr>Структура выдаткаў мясцовых бюджэтаў па                                    функцыянальнай класіфікацыі выдаткаў бюджэту.</vt:lpstr>
      <vt:lpstr>Структура выдаткаў мясцовых бюджэтаў па                                      эканамічнай класіфікацыі выдаткаў бюджэту.</vt:lpstr>
      <vt:lpstr>Презентация PowerPoint</vt:lpstr>
      <vt:lpstr>Презентация PowerPoint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Давыдик Александр</dc:creator>
  <cp:lastModifiedBy>Budget2</cp:lastModifiedBy>
  <cp:revision>422</cp:revision>
  <cp:lastPrinted>2016-04-12T06:59:46Z</cp:lastPrinted>
  <dcterms:created xsi:type="dcterms:W3CDTF">2013-10-16T05:53:51Z</dcterms:created>
  <dcterms:modified xsi:type="dcterms:W3CDTF">2018-05-22T09:58:18Z</dcterms:modified>
</cp:coreProperties>
</file>