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10" autoAdjust="0"/>
    <p:restoredTop sz="94676" autoAdjust="0"/>
  </p:normalViewPr>
  <p:slideViewPr>
    <p:cSldViewPr>
      <p:cViewPr>
        <p:scale>
          <a:sx n="100" d="100"/>
          <a:sy n="100" d="100"/>
        </p:scale>
        <p:origin x="-1416" y="-51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2636438453668"/>
          <c:y val="0.10989890152619812"/>
          <c:w val="0.81200676186662213"/>
          <c:h val="0.39686711383299789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Падаходны падатак з фізічных асоб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12.5</c:v>
                </c:pt>
                <c:pt idx="1">
                  <c:v>86.7</c:v>
                </c:pt>
                <c:pt idx="2">
                  <c:v>71.7</c:v>
                </c:pt>
                <c:pt idx="3">
                  <c:v>94.4</c:v>
                </c:pt>
                <c:pt idx="4">
                  <c:v>82.9</c:v>
                </c:pt>
                <c:pt idx="5">
                  <c:v>92.1</c:v>
                </c:pt>
                <c:pt idx="6">
                  <c:v>63.9</c:v>
                </c:pt>
                <c:pt idx="7">
                  <c:v>77.5</c:v>
                </c:pt>
                <c:pt idx="8">
                  <c:v>71.599999999999994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Падаткі на ўласнасць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4.5</c:v>
                </c:pt>
                <c:pt idx="2" formatCode="0.0">
                  <c:v>3.4</c:v>
                </c:pt>
                <c:pt idx="3" formatCode="0.0">
                  <c:v>2.8</c:v>
                </c:pt>
                <c:pt idx="4" formatCode="0.0">
                  <c:v>3.9</c:v>
                </c:pt>
                <c:pt idx="5" formatCode="0.0">
                  <c:v>2.9</c:v>
                </c:pt>
                <c:pt idx="6" formatCode="0.0">
                  <c:v>5.2</c:v>
                </c:pt>
                <c:pt idx="7" formatCode="0.0">
                  <c:v>2.6</c:v>
                </c:pt>
                <c:pt idx="8" formatCode="0.0">
                  <c:v>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Падатак на дабаўленую вартасць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5.3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Адзіны падатак для вытворцаў сельскагаспадарчай прадукцыі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1.4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Іншыя падатковыя і непадатковыя даходы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>
                <c:manualLayout>
                  <c:x val="5.6494950843009976E-3"/>
                  <c:y val="2.2897443375133827E-2"/>
                </c:manualLayout>
              </c:layout>
              <c:showVal val="1"/>
            </c:dLbl>
            <c:dLbl>
              <c:idx val="4"/>
              <c:layout>
                <c:manualLayout>
                  <c:x val="-2.8248587570621798E-3"/>
                  <c:y val="-2.214485086445565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7.7838048021775371E-3"/>
                </c:manualLayout>
              </c:layout>
              <c:showVal val="1"/>
            </c:dLbl>
            <c:dLbl>
              <c:idx val="6"/>
              <c:layout>
                <c:manualLayout>
                  <c:x val="2.8248587570621647E-3"/>
                  <c:y val="5.3146689997084044E-3"/>
                </c:manualLayout>
              </c:layout>
              <c:showVal val="1"/>
            </c:dLbl>
            <c:delete val="1"/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4.5</c:v>
                </c:pt>
                <c:pt idx="1">
                  <c:v>4.7</c:v>
                </c:pt>
                <c:pt idx="2">
                  <c:v>6.5</c:v>
                </c:pt>
                <c:pt idx="3">
                  <c:v>1.1000000000000001</c:v>
                </c:pt>
                <c:pt idx="4">
                  <c:v>6.5</c:v>
                </c:pt>
                <c:pt idx="5">
                  <c:v>5</c:v>
                </c:pt>
                <c:pt idx="6">
                  <c:v>1.4</c:v>
                </c:pt>
                <c:pt idx="7">
                  <c:v>6.4</c:v>
                </c:pt>
                <c:pt idx="8">
                  <c:v>2.4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Датацыя, субвенцыі і іншыя міжбюджэтныя транферты</c:v>
                </c:pt>
              </c:strCache>
            </c:strRef>
          </c:tx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Val val="1"/>
            </c:dLbl>
            <c:dLbl>
              <c:idx val="4"/>
              <c:layout>
                <c:manualLayout>
                  <c:x val="8.4745762711865361E-3"/>
                  <c:y val="3.4567901234567898E-2"/>
                </c:manualLayout>
              </c:layout>
              <c:showVal val="1"/>
            </c:dLbl>
            <c:dLbl>
              <c:idx val="6"/>
              <c:layout>
                <c:manualLayout>
                  <c:x val="-8.4745762711865361E-3"/>
                  <c:y val="-7.4074074074074337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0</c:v>
                </c:pt>
                <c:pt idx="1">
                  <c:v>8.6</c:v>
                </c:pt>
                <c:pt idx="2">
                  <c:v>18.399999999999999</c:v>
                </c:pt>
                <c:pt idx="3">
                  <c:v>1.7000000000000002</c:v>
                </c:pt>
                <c:pt idx="4">
                  <c:v>6.7</c:v>
                </c:pt>
                <c:pt idx="6">
                  <c:v>29.5</c:v>
                </c:pt>
                <c:pt idx="7">
                  <c:v>13.5</c:v>
                </c:pt>
                <c:pt idx="8">
                  <c:v>19</c:v>
                </c:pt>
              </c:numCache>
            </c:numRef>
          </c:val>
        </c:ser>
        <c:gapWidth val="75"/>
        <c:overlap val="100"/>
        <c:axId val="81332480"/>
        <c:axId val="81330944"/>
      </c:barChart>
      <c:valAx>
        <c:axId val="81330944"/>
        <c:scaling>
          <c:orientation val="minMax"/>
          <c:max val="100"/>
          <c:min val="0"/>
        </c:scaling>
        <c:axPos val="l"/>
        <c:majorGridlines/>
        <c:numFmt formatCode="#,##0.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2480"/>
        <c:crosses val="autoZero"/>
        <c:crossBetween val="between"/>
        <c:majorUnit val="20"/>
        <c:minorUnit val="20"/>
      </c:valAx>
      <c:catAx>
        <c:axId val="81332480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0944"/>
        <c:crosses val="autoZero"/>
        <c:auto val="1"/>
        <c:lblAlgn val="ctr"/>
        <c:lblOffset val="10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5.8939454602073074E-2"/>
          <c:y val="0.68377038981238469"/>
          <c:w val="0.88744917478535523"/>
          <c:h val="0.30475775349890555"/>
        </c:manualLayout>
      </c:layout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depthPercent val="100"/>
      <c:perspective val="30"/>
    </c:view3D>
    <c:plotArea>
      <c:layout>
        <c:manualLayout>
          <c:layoutTarget val="inner"/>
          <c:xMode val="edge"/>
          <c:yMode val="edge"/>
          <c:x val="0"/>
          <c:y val="3.5264004642745539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explosion val="0"/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Val val="1"/>
              <c:showPercent val="1"/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Val val="1"/>
              <c:showPercent val="1"/>
            </c:dLbl>
            <c:dLbl>
              <c:idx val="2"/>
              <c:layout>
                <c:manualLayout>
                  <c:x val="-8.4745762711865916E-3"/>
                  <c:y val="-3.2708691755349288E-2"/>
                </c:manualLayout>
              </c:layout>
              <c:dLblPos val="bestFit"/>
              <c:showVal val="1"/>
              <c:showPercent val="1"/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Val val="1"/>
              <c:showPercent val="1"/>
            </c:dLbl>
            <c:dLbl>
              <c:idx val="4"/>
              <c:layout>
                <c:manualLayout>
                  <c:x val="-0.10451977401130012"/>
                  <c:y val="4.9063037633024831E-2"/>
                </c:manualLayout>
              </c:layout>
              <c:dLblPos val="bestFit"/>
              <c:showVal val="1"/>
              <c:showPercent val="1"/>
            </c:dLbl>
            <c:dLbl>
              <c:idx val="5"/>
              <c:layout>
                <c:manualLayout>
                  <c:x val="-3.1073446327684009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showPercent val="1"/>
            </c:dLbl>
            <c:numFmt formatCode="0.0%" sourceLinked="0"/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Іншыя падатковыя і непадатковыя даходы</c:v>
                </c:pt>
                <c:pt idx="1">
                  <c:v>Падаткі на ўласнасць</c:v>
                </c:pt>
                <c:pt idx="2">
                  <c:v>Падатак на дабаўленую вартасць</c:v>
                </c:pt>
                <c:pt idx="3">
                  <c:v>Адзіны падатак для вытворцаў сельскагаспадарчай прадукцыі</c:v>
                </c:pt>
                <c:pt idx="4">
                  <c:v>Іншыя падатковыя і непадатковыя даходы</c:v>
                </c:pt>
                <c:pt idx="5">
                  <c:v>Датацыя, субвенцыі і іншыя міжбюджэтныя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2799.9</c:v>
                </c:pt>
                <c:pt idx="1">
                  <c:v>918.8</c:v>
                </c:pt>
                <c:pt idx="2">
                  <c:v>1076.5999999999999</c:v>
                </c:pt>
                <c:pt idx="3">
                  <c:v>290.7</c:v>
                </c:pt>
                <c:pt idx="4">
                  <c:v>926.6</c:v>
                </c:pt>
                <c:pt idx="5">
                  <c:v>14654.1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8.9774456159082208E-2"/>
          <c:y val="6.8837448634842123E-4"/>
          <c:w val="0.75021486720940256"/>
          <c:h val="0.749479290865793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45E-4"/>
                </c:manualLayout>
              </c:layout>
              <c:showVal val="1"/>
              <c:showPercent val="1"/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Val val="1"/>
              <c:showPercent val="1"/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Val val="1"/>
              <c:showPercent val="1"/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Val val="1"/>
              <c:showPercent val="1"/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Val val="1"/>
              <c:showPercent val="1"/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tx>
                <c:rich>
                  <a:bodyPr/>
                  <a:lstStyle/>
                  <a:p>
                    <a:r>
                      <a:rPr lang="be-BY" dirty="0" smtClean="0"/>
                      <a:t>970,3</a:t>
                    </a:r>
                    <a:r>
                      <a:rPr lang="en-US" dirty="0" smtClean="0"/>
                      <a:t>; </a:t>
                    </a:r>
                    <a:r>
                      <a:rPr lang="be-BY" dirty="0" smtClean="0"/>
                      <a:t>4,9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</c:dLbl>
            <c:dLbl>
              <c:idx val="6"/>
              <c:layout>
                <c:manualLayout>
                  <c:x val="5.7519462609546913E-2"/>
                  <c:y val="-3.0931462123793996E-2"/>
                </c:manualLayout>
              </c:layout>
              <c:showVal val="1"/>
              <c:showPercent val="1"/>
            </c:dLbl>
            <c:numFmt formatCode="0.0%" sourceLinked="0"/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Percent val="1"/>
            <c:showLeaderLines val="1"/>
          </c:dLbls>
          <c:cat>
            <c:strRef>
              <c:f>Лист1!$A$2:$A$8</c:f>
              <c:strCache>
                <c:ptCount val="7"/>
                <c:pt idx="0">
                  <c:v>Агульнадзяржаўная дзейнасць</c:v>
                </c:pt>
                <c:pt idx="1">
                  <c:v>Жыллёва-камунальныя паслугі і жыллёвае будаўніцтва</c:v>
                </c:pt>
                <c:pt idx="2">
                  <c:v>Ахова здароўя</c:v>
                </c:pt>
                <c:pt idx="3">
                  <c:v>Фізічная культура, спорт, культура і СМІ</c:v>
                </c:pt>
                <c:pt idx="4">
                  <c:v>Адукацыя</c:v>
                </c:pt>
                <c:pt idx="5">
                  <c:v>Сацыяльная палітыка</c:v>
                </c:pt>
                <c:pt idx="6">
                  <c:v>Нацыянальная эканоміка і 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1472.7</c:v>
                </c:pt>
                <c:pt idx="1">
                  <c:v>3320.1</c:v>
                </c:pt>
                <c:pt idx="2">
                  <c:v>4299.5</c:v>
                </c:pt>
                <c:pt idx="3">
                  <c:v>1975</c:v>
                </c:pt>
                <c:pt idx="4">
                  <c:v>6943.8</c:v>
                </c:pt>
                <c:pt idx="5">
                  <c:v>970.3</c:v>
                </c:pt>
                <c:pt idx="6">
                  <c:v>915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"/>
          <c:y val="0.74357082017342691"/>
          <c:w val="1"/>
          <c:h val="0.25642912765084913"/>
        </c:manualLayout>
      </c:layout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Агульнадзяржаўная дзейнасць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7.4</c:v>
                </c:pt>
                <c:pt idx="1">
                  <c:v>79.5</c:v>
                </c:pt>
                <c:pt idx="2">
                  <c:v>83.2</c:v>
                </c:pt>
                <c:pt idx="3">
                  <c:v>91.2</c:v>
                </c:pt>
                <c:pt idx="4">
                  <c:v>82.5</c:v>
                </c:pt>
                <c:pt idx="5">
                  <c:v>73.3</c:v>
                </c:pt>
                <c:pt idx="6">
                  <c:v>80.400000000000006</c:v>
                </c:pt>
                <c:pt idx="7">
                  <c:v>85</c:v>
                </c:pt>
                <c:pt idx="8">
                  <c:v>73.5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Жыллёва-камунальныя паслугі і жыллёвае будаўніцтва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16.7</c:v>
                </c:pt>
                <c:pt idx="1">
                  <c:v>20.5</c:v>
                </c:pt>
                <c:pt idx="2">
                  <c:v>16.8</c:v>
                </c:pt>
                <c:pt idx="3">
                  <c:v>8.8000000000000007</c:v>
                </c:pt>
                <c:pt idx="4">
                  <c:v>17.5</c:v>
                </c:pt>
                <c:pt idx="5">
                  <c:v>26.7</c:v>
                </c:pt>
                <c:pt idx="6">
                  <c:v>19.600000000000001</c:v>
                </c:pt>
                <c:pt idx="7">
                  <c:v>15</c:v>
                </c:pt>
                <c:pt idx="8">
                  <c:v>26.5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Ахова здароўя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21.6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Фізічная культура, спорт, культура і СМІ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9.9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Адукацыя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showVal val="1"/>
            </c:dLbl>
            <c:dLbl>
              <c:idx val="2"/>
              <c:showVal val="1"/>
            </c:dLbl>
            <c:dLbl>
              <c:idx val="3"/>
              <c:showVal val="1"/>
            </c:dLbl>
            <c:dLbl>
              <c:idx val="4"/>
              <c:showVal val="1"/>
            </c:dLbl>
            <c:dLbl>
              <c:idx val="5"/>
              <c:showVal val="1"/>
            </c:dLbl>
            <c:dLbl>
              <c:idx val="6"/>
              <c:showVal val="1"/>
            </c:dLbl>
            <c:delete val="1"/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34.9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Сацыяльная палітыка</c:v>
                </c:pt>
              </c:strCache>
            </c:strRef>
          </c:tx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4.9000000000000004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Нацыянальная эканоміка і іншыя выдаткі</c:v>
                </c:pt>
              </c:strCache>
            </c:strRef>
          </c:tx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4.5999999999999996</c:v>
                </c:pt>
              </c:numCache>
            </c:numRef>
          </c:val>
        </c:ser>
        <c:gapWidth val="75"/>
        <c:overlap val="100"/>
        <c:axId val="133422080"/>
        <c:axId val="133420544"/>
      </c:barChart>
      <c:valAx>
        <c:axId val="133420544"/>
        <c:scaling>
          <c:orientation val="minMax"/>
          <c:max val="100"/>
          <c:min val="0"/>
        </c:scaling>
        <c:axPos val="l"/>
        <c:majorGridlines/>
        <c:numFmt formatCode="#,##0.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2080"/>
        <c:crosses val="autoZero"/>
        <c:crossBetween val="between"/>
        <c:majorUnit val="20"/>
        <c:minorUnit val="20"/>
      </c:valAx>
      <c:catAx>
        <c:axId val="133422080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0544"/>
        <c:crosses val="autoZero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1.3741688538932817E-2"/>
          <c:y val="0.75143632562185159"/>
          <c:w val="0.96140551181102352"/>
          <c:h val="0.24578343103068459"/>
        </c:manualLayout>
      </c:layout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rotY val="249"/>
      <c:perspective val="30"/>
    </c:view3D>
    <c:plotArea>
      <c:layout>
        <c:manualLayout>
          <c:layoutTarget val="inner"/>
          <c:xMode val="edge"/>
          <c:yMode val="edge"/>
          <c:x val="0.14950220205525191"/>
          <c:y val="1.0366455058169709E-3"/>
          <c:w val="0.7376482494772969"/>
          <c:h val="0.737478026319385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702E-3"/>
                </c:manualLayout>
              </c:layout>
              <c:showVal val="1"/>
              <c:showPercent val="1"/>
            </c:dLbl>
            <c:dLbl>
              <c:idx val="1"/>
              <c:layout>
                <c:manualLayout>
                  <c:x val="5.0847457627118814E-2"/>
                  <c:y val="2.60133504073243E-2"/>
                </c:manualLayout>
              </c:layout>
              <c:showVal val="1"/>
              <c:showPercent val="1"/>
            </c:dLbl>
            <c:dLbl>
              <c:idx val="2"/>
              <c:layout>
                <c:manualLayout>
                  <c:x val="3.3888518172516605E-2"/>
                  <c:y val="6.7211508596027578E-2"/>
                </c:manualLayout>
              </c:layout>
              <c:showVal val="1"/>
              <c:showPercent val="1"/>
            </c:dLbl>
            <c:dLbl>
              <c:idx val="3"/>
              <c:layout>
                <c:manualLayout>
                  <c:x val="-2.9877663597135212E-2"/>
                  <c:y val="2.412445849113113E-2"/>
                </c:manualLayout>
              </c:layout>
              <c:showVal val="1"/>
              <c:showPercent val="1"/>
            </c:dLbl>
            <c:dLbl>
              <c:idx val="4"/>
              <c:layout>
                <c:manualLayout>
                  <c:x val="1.1999644112282581E-2"/>
                  <c:y val="2.379227856033567E-2"/>
                </c:manualLayout>
              </c:layout>
              <c:showVal val="1"/>
              <c:showPercent val="1"/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Val val="1"/>
              <c:showPercent val="1"/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Val val="1"/>
              <c:showPercent val="1"/>
            </c:dLbl>
            <c:numFmt formatCode="0.0%" sourceLinked="0"/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Percent val="1"/>
            <c:showLeaderLines val="1"/>
          </c:dLbls>
          <c:cat>
            <c:strRef>
              <c:f>Лист1!$A$2:$A$8</c:f>
              <c:strCache>
                <c:ptCount val="7"/>
                <c:pt idx="0">
                  <c:v>Заробак</c:v>
                </c:pt>
                <c:pt idx="1">
                  <c:v>Набыццё прадметаў забеспячэння і расходных матэрыялаў</c:v>
                </c:pt>
                <c:pt idx="2">
                  <c:v>Аплата камунальных паслуг</c:v>
                </c:pt>
                <c:pt idx="3">
                  <c:v>Іншыя бягучыя выдаткі на закупкі тавараў і аплату паслуг</c:v>
                </c:pt>
                <c:pt idx="4">
                  <c:v>Субсідыі гаспадарчым арганізацыям</c:v>
                </c:pt>
                <c:pt idx="5">
                  <c:v>Бягучыя і капітальныя бюджэтныя трансферты насельніцтву</c:v>
                </c:pt>
                <c:pt idx="6">
                  <c:v>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10029.299999999996</c:v>
                </c:pt>
                <c:pt idx="1">
                  <c:v>50.7</c:v>
                </c:pt>
                <c:pt idx="2">
                  <c:v>1896.7</c:v>
                </c:pt>
                <c:pt idx="3">
                  <c:v>260.3</c:v>
                </c:pt>
                <c:pt idx="4">
                  <c:v>2430.5</c:v>
                </c:pt>
                <c:pt idx="5">
                  <c:v>777.5</c:v>
                </c:pt>
                <c:pt idx="6">
                  <c:v>4451.4000000000005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Заробак</c:v>
                </c:pt>
              </c:strCache>
            </c:strRef>
          </c:tx>
          <c:dLbls>
            <c:dLbl>
              <c:idx val="0"/>
              <c:layout>
                <c:manualLayout>
                  <c:x val="-9.4154544241294678E-4"/>
                  <c:y val="-1.6440073018554564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50.3</c:v>
                </c:pt>
                <c:pt idx="1">
                  <c:v>55.5</c:v>
                </c:pt>
                <c:pt idx="2">
                  <c:v>59.3</c:v>
                </c:pt>
                <c:pt idx="3">
                  <c:v>69.900000000000006</c:v>
                </c:pt>
                <c:pt idx="4">
                  <c:v>59</c:v>
                </c:pt>
                <c:pt idx="5">
                  <c:v>55.3</c:v>
                </c:pt>
                <c:pt idx="6">
                  <c:v>41.3</c:v>
                </c:pt>
                <c:pt idx="7">
                  <c:v>58.2</c:v>
                </c:pt>
                <c:pt idx="8">
                  <c:v>56.2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Набыццё прадметаў забеспячэння і расходных матэрыялаў</c:v>
                </c:pt>
              </c:strCache>
            </c:strRef>
          </c:tx>
          <c:dLbls>
            <c:dLbl>
              <c:idx val="0"/>
              <c:delete val="1"/>
            </c:dLbl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0.3000000000000001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Аплата камунальных паслуг</c:v>
                </c:pt>
              </c:strCache>
            </c:strRef>
          </c:tx>
          <c:dLbls>
            <c:dLbl>
              <c:idx val="0"/>
              <c:layout>
                <c:manualLayout>
                  <c:x val="-5.6497175141242938E-3"/>
                  <c:y val="8.3044982698963245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9.6</c:v>
                </c:pt>
                <c:pt idx="1">
                  <c:v>7.4</c:v>
                </c:pt>
                <c:pt idx="2">
                  <c:v>11.2</c:v>
                </c:pt>
                <c:pt idx="3">
                  <c:v>6</c:v>
                </c:pt>
                <c:pt idx="4">
                  <c:v>10.3</c:v>
                </c:pt>
                <c:pt idx="5">
                  <c:v>5.6</c:v>
                </c:pt>
                <c:pt idx="6">
                  <c:v>7.2</c:v>
                </c:pt>
                <c:pt idx="7">
                  <c:v>10.7</c:v>
                </c:pt>
                <c:pt idx="8">
                  <c:v>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Іншыя бягучыя выдаткі на закупкі тавараў і аплату паслуг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1.3</c:v>
                </c:pt>
                <c:pt idx="1">
                  <c:v>28.1</c:v>
                </c:pt>
                <c:pt idx="2">
                  <c:v>19.5</c:v>
                </c:pt>
                <c:pt idx="3">
                  <c:v>11.6</c:v>
                </c:pt>
                <c:pt idx="4">
                  <c:v>21.6</c:v>
                </c:pt>
                <c:pt idx="5">
                  <c:v>30</c:v>
                </c:pt>
                <c:pt idx="6">
                  <c:v>46.1</c:v>
                </c:pt>
                <c:pt idx="7">
                  <c:v>20.100000000000001</c:v>
                </c:pt>
                <c:pt idx="8">
                  <c:v>32.1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Субсідыі гаспадарчым арганізацыям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showVal val="1"/>
            </c:dLbl>
            <c:dLbl>
              <c:idx val="2"/>
              <c:showVal val="1"/>
            </c:dLbl>
            <c:dLbl>
              <c:idx val="3"/>
              <c:showVal val="1"/>
            </c:dLbl>
            <c:dLbl>
              <c:idx val="4"/>
              <c:showVal val="1"/>
            </c:dLbl>
            <c:dLbl>
              <c:idx val="5"/>
              <c:showVal val="1"/>
            </c:dLbl>
            <c:dLbl>
              <c:idx val="6"/>
              <c:showVal val="1"/>
            </c:dLbl>
            <c:delete val="1"/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12.4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Бягучыя і капітальныя бюджэтныя трансферты насельніцтва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0.8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Іншыя выдаткі</c:v>
                </c:pt>
              </c:strCache>
            </c:strRef>
          </c:tx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2.2145328719723797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25.3</c:v>
                </c:pt>
                <c:pt idx="1">
                  <c:v>9</c:v>
                </c:pt>
                <c:pt idx="2">
                  <c:v>10</c:v>
                </c:pt>
                <c:pt idx="3">
                  <c:v>12.8</c:v>
                </c:pt>
                <c:pt idx="4">
                  <c:v>9.1</c:v>
                </c:pt>
                <c:pt idx="5">
                  <c:v>9.1</c:v>
                </c:pt>
                <c:pt idx="6">
                  <c:v>5.4</c:v>
                </c:pt>
                <c:pt idx="7">
                  <c:v>11.3</c:v>
                </c:pt>
                <c:pt idx="8">
                  <c:v>8.7000000000000011</c:v>
                </c:pt>
              </c:numCache>
            </c:numRef>
          </c:val>
        </c:ser>
        <c:gapWidth val="75"/>
        <c:overlap val="100"/>
        <c:axId val="134018560"/>
        <c:axId val="134017024"/>
      </c:barChart>
      <c:valAx>
        <c:axId val="134017024"/>
        <c:scaling>
          <c:orientation val="minMax"/>
          <c:max val="100"/>
          <c:min val="0"/>
        </c:scaling>
        <c:axPos val="l"/>
        <c:majorGridlines/>
        <c:numFmt formatCode="#,##0.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8560"/>
        <c:crosses val="autoZero"/>
        <c:crossBetween val="between"/>
        <c:majorUnit val="20"/>
        <c:minorUnit val="20"/>
      </c:valAx>
      <c:catAx>
        <c:axId val="134018560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7024"/>
        <c:crosses val="autoZero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1.3741688538932817E-2"/>
          <c:y val="0.6905366863744109"/>
          <c:w val="0.96015814760443163"/>
          <c:h val="0.30946331362558932"/>
        </c:manualLayout>
      </c:layout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даўгавых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абавязацельстваў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доўгатэрміновы (звыш 1 года),
у нацвалюце</c:v>
                </c:pt>
              </c:strCache>
            </c:strRef>
          </c:tx>
          <c:dLbls>
            <c:dLbl>
              <c:idx val="0"/>
              <c:layout>
                <c:manualLayout>
                  <c:x val="2.0833333333333663E-3"/>
                  <c:y val="-1.2500000000000001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2.0833333333333663E-3"/>
                  <c:y val="6.2497539370078934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2"/>
                <c:pt idx="0">
                  <c:v>01.10.16 г.</c:v>
                </c:pt>
                <c:pt idx="1">
                  <c:v>01.10.17 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2114</c:v>
                </c:pt>
                <c:pt idx="1">
                  <c:v>1124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кароткатэрміновы (да 1 года),
у нацвалюце</c:v>
                </c:pt>
              </c:strCache>
            </c:strRef>
          </c:tx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2"/>
                <c:pt idx="0">
                  <c:v>01.10.16 г.</c:v>
                </c:pt>
                <c:pt idx="1">
                  <c:v>01.10.17 г.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351</c:v>
                </c:pt>
                <c:pt idx="1">
                  <c:v>11</c:v>
                </c:pt>
              </c:numCache>
            </c:numRef>
          </c:val>
        </c:ser>
        <c:axId val="134829952"/>
        <c:axId val="134831488"/>
      </c:barChart>
      <c:catAx>
        <c:axId val="134829952"/>
        <c:scaling>
          <c:orientation val="minMax"/>
        </c:scaling>
        <c:axPos val="b"/>
        <c:numFmt formatCode="@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31488"/>
        <c:crosses val="autoZero"/>
        <c:auto val="1"/>
        <c:lblAlgn val="ctr"/>
        <c:lblOffset val="100"/>
      </c:catAx>
      <c:valAx>
        <c:axId val="134831488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2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920308398950165"/>
          <c:y val="0.33255290354331107"/>
          <c:w val="0.34413024934383202"/>
          <c:h val="0.4454099409448854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32048" y="7200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0.35377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0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0.35377</cdr:x>
      <cdr:y>0.72765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793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0.35377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5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48296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08170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64509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33701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593797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867818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21.11.2017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996141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21.11.2017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380612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21.11.2017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501894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651943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81252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63843801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/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be-BY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БЮЛЕТЭНЬ</a:t>
                      </a:r>
                    </a:p>
                    <a:p>
                      <a:pPr algn="ctr" fontAlgn="ctr"/>
                      <a:r>
                        <a:rPr lang="be-BY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</a:t>
                      </a:r>
                      <a:r>
                        <a:rPr lang="be-BY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выкананні бюджету </a:t>
                      </a:r>
                      <a:r>
                        <a:rPr lang="ru-RU" sz="28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8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за                   </a:t>
                      </a:r>
                      <a:r>
                        <a:rPr lang="en-US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</a:t>
                      </a:r>
                      <a:r>
                        <a:rPr lang="be-BY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месяцау 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="" xmlns:p14="http://schemas.microsoft.com/office/powerpoint/2010/main" val="294997536"/>
              </p:ext>
            </p:extLst>
          </p:nvPr>
        </p:nvGraphicFramePr>
        <p:xfrm>
          <a:off x="1475656" y="55552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7460265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/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56347230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/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кансалідаванага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бюджэту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71085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Раённы бюджэт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сельскіх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бюджэтаў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Вердаміцкі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Дабравольскі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Нязбодзіцкі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Навадворскі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Свіслацкі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Ханявіцкі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Паразоўскі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83124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Базавы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Першасны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52793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89993996"/>
              </p:ext>
            </p:extLst>
          </p:nvPr>
        </p:nvGraphicFramePr>
        <p:xfrm>
          <a:off x="107505" y="555526"/>
          <a:ext cx="8928990" cy="4045568"/>
        </p:xfrm>
        <a:graphic>
          <a:graphicData uri="http://schemas.openxmlformats.org/drawingml/2006/table">
            <a:tbl>
              <a:tblPr/>
              <a:tblGrid>
                <a:gridCol w="1584176"/>
                <a:gridCol w="925806"/>
                <a:gridCol w="154314"/>
                <a:gridCol w="668494"/>
                <a:gridCol w="339618"/>
                <a:gridCol w="432048"/>
                <a:gridCol w="1203626"/>
                <a:gridCol w="822808"/>
                <a:gridCol w="205814"/>
                <a:gridCol w="504056"/>
                <a:gridCol w="1152128"/>
                <a:gridCol w="113294"/>
                <a:gridCol w="822808"/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ВЫКАНАННЕ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БЮДЖЭТУ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  <a:r>
                        <a:rPr lang="be-BY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ВЫДАТКІ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ДЭФІЦЫТ (-);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ПРАФІЦЫТ (+)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94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406,8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666,7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70,3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29 406,8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19 896,4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67,7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+770,3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927,3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352,0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70,4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28 927,3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19 581,7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67,7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+770,3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479,5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314,7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65,6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479,5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314,7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65,7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67,3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40,9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60,8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67,3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41,0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60,9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e-BY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47,2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31,9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67,6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31,9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31,9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67,6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e-BY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56,6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38,5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68,0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56,6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38,8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68,6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e-BY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64,5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49,0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76,0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64,5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48,3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74,9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e-BY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+0,7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85,4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62,0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72,6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85,4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62,2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72,8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e-BY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63,8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39,3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61,6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63,8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39,3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61,6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be-BY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56,1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be-BY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094323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59759296"/>
              </p:ext>
            </p:extLst>
          </p:nvPr>
        </p:nvGraphicFramePr>
        <p:xfrm>
          <a:off x="107504" y="267494"/>
          <a:ext cx="8856985" cy="4273505"/>
        </p:xfrm>
        <a:graphic>
          <a:graphicData uri="http://schemas.openxmlformats.org/drawingml/2006/table">
            <a:tbl>
              <a:tblPr/>
              <a:tblGrid>
                <a:gridCol w="1545294"/>
                <a:gridCol w="799250"/>
                <a:gridCol w="764166"/>
                <a:gridCol w="132277"/>
                <a:gridCol w="689572"/>
                <a:gridCol w="758528"/>
                <a:gridCol w="259356"/>
                <a:gridCol w="568129"/>
                <a:gridCol w="689572"/>
                <a:gridCol w="827485"/>
                <a:gridCol w="259938"/>
                <a:gridCol w="567548"/>
                <a:gridCol w="214161"/>
                <a:gridCol w="781709"/>
              </a:tblGrid>
              <a:tr h="29421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паступленняў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48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</a:p>
                    <a:p>
                      <a:pPr algn="ctr" rtl="0" fontAlgn="ctr"/>
                      <a:r>
                        <a:rPr lang="be-BY" sz="13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Падатковыя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непадатковыя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даходы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Бязвыплатныя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паступленні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датацыя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субвенцыі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3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месяца</a:t>
                      </a:r>
                      <a:r>
                        <a:rPr lang="ru-RU" sz="135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2017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</a:t>
                      </a:r>
                      <a:r>
                        <a:rPr kumimoji="0" lang="ru-RU" sz="13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месяца</a:t>
                      </a:r>
                      <a:r>
                        <a:rPr kumimoji="0" lang="ru-RU" sz="13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у</a:t>
                      </a:r>
                      <a:r>
                        <a:rPr kumimoji="0" lang="ru-RU" sz="135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2016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3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месяцау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2017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</a:t>
                      </a: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месяцау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2016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3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месяцау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2017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</a:t>
                      </a: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месяцау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2016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6</a:t>
                      </a:r>
                      <a:r>
                        <a:rPr lang="ru-RU" sz="1500" b="1" baseline="0" dirty="0" smtClean="0"/>
                        <a:t> 012,6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5</a:t>
                      </a:r>
                      <a:r>
                        <a:rPr lang="ru-RU" sz="1500" b="1" baseline="0" dirty="0" smtClean="0"/>
                        <a:t> 805,8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103,6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14</a:t>
                      </a:r>
                      <a:r>
                        <a:rPr lang="ru-RU" sz="1500" b="1" baseline="0" dirty="0" smtClean="0"/>
                        <a:t> 654,1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10</a:t>
                      </a:r>
                      <a:r>
                        <a:rPr lang="ru-RU" sz="1500" b="1" baseline="0" dirty="0" smtClean="0"/>
                        <a:t> 251,9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142,9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20</a:t>
                      </a:r>
                      <a:r>
                        <a:rPr lang="ru-RU" sz="1500" b="1" baseline="0" dirty="0" smtClean="0"/>
                        <a:t> 666,7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16</a:t>
                      </a:r>
                      <a:r>
                        <a:rPr lang="ru-RU" sz="1500" b="1" baseline="0" dirty="0" smtClean="0"/>
                        <a:t> 057,7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128,7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9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5</a:t>
                      </a:r>
                      <a:r>
                        <a:rPr lang="ru-RU" sz="1500" b="1" baseline="0" dirty="0" smtClean="0"/>
                        <a:t> 742,2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5</a:t>
                      </a:r>
                      <a:r>
                        <a:rPr lang="ru-RU" sz="1500" b="1" baseline="0" dirty="0" smtClean="0"/>
                        <a:t> 511,2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104,2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14</a:t>
                      </a:r>
                      <a:r>
                        <a:rPr lang="ru-RU" sz="1500" b="1" baseline="0" dirty="0" smtClean="0"/>
                        <a:t> 609,8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10</a:t>
                      </a:r>
                      <a:r>
                        <a:rPr lang="ru-RU" sz="1500" b="1" baseline="0" dirty="0" smtClean="0"/>
                        <a:t> 251,9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142,5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20</a:t>
                      </a:r>
                      <a:r>
                        <a:rPr lang="ru-RU" sz="1500" b="1" baseline="0" dirty="0" smtClean="0"/>
                        <a:t> 352,0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15</a:t>
                      </a:r>
                      <a:r>
                        <a:rPr lang="ru-RU" sz="1500" b="1" baseline="0" dirty="0" smtClean="0"/>
                        <a:t> 763,1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129,1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270,4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294,6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91,8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44,3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314,7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294,6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106,8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33,4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43,0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77,7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7,5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40,9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43,0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95,1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31,4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32,1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97,8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0,5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31,9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32,1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99,4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35,9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35,6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100,8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2,6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38,5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35,6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108,1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49,0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40,9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119,8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49,0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40,9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119,8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43,7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45,4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96,3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18,3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62,0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45,4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136,6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34,0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39,5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86,1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5,3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39,3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39,5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99,5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43,0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58,1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74,0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53,1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smtClean="0"/>
                        <a:t>58,1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smtClean="0"/>
                        <a:t>91,4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967789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даходаў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3907489683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1532933854"/>
              </p:ext>
            </p:extLst>
          </p:nvPr>
        </p:nvGraphicFramePr>
        <p:xfrm>
          <a:off x="0" y="454773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2616266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17107827"/>
              </p:ext>
            </p:extLst>
          </p:nvPr>
        </p:nvGraphicFramePr>
        <p:xfrm>
          <a:off x="142844" y="27176"/>
          <a:ext cx="8786876" cy="4818753"/>
        </p:xfrm>
        <a:graphic>
          <a:graphicData uri="http://schemas.openxmlformats.org/drawingml/2006/table">
            <a:tbl>
              <a:tblPr/>
              <a:tblGrid>
                <a:gridCol w="1557167"/>
                <a:gridCol w="803301"/>
                <a:gridCol w="803301"/>
                <a:gridCol w="803301"/>
                <a:gridCol w="803301"/>
                <a:gridCol w="803301"/>
                <a:gridCol w="803301"/>
                <a:gridCol w="803301"/>
                <a:gridCol w="803301"/>
                <a:gridCol w="803301"/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77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</a:p>
                    <a:p>
                      <a:pPr algn="ctr" rtl="0" fontAlgn="ctr"/>
                      <a:r>
                        <a:rPr lang="be-BY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Першачарговыя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(заработная плата,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лекавыя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сродкі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прадукты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харчавання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камунальныя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паслугі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транспарт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сувязь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рамонт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будынкаў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вулічнае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асвятленне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набыццё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квартал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квартал</a:t>
                      </a:r>
                    </a:p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2016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квартал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квартал 2016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квартал 2017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квартал 2016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12899,6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12545,6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6996,8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3723,1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187,9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19896,4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16268,7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12701,6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12349,2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6880,1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3624,5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189,8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19581,7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15973,7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6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198,0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196,4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314,7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144,3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457087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расходаў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функцыянальнай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класіфікацыі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2488986403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2136256591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347554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расходаў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мясцовых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па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эканамічнай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класіфікацыі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бюджэту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3055392490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11077842"/>
              </p:ext>
            </p:extLst>
          </p:nvPr>
        </p:nvGraphicFramePr>
        <p:xfrm>
          <a:off x="464820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8928911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61060726"/>
              </p:ext>
            </p:extLst>
          </p:nvPr>
        </p:nvGraphicFramePr>
        <p:xfrm>
          <a:off x="179513" y="195485"/>
          <a:ext cx="8712966" cy="4898796"/>
        </p:xfrm>
        <a:graphic>
          <a:graphicData uri="http://schemas.openxmlformats.org/drawingml/2006/table">
            <a:tbl>
              <a:tblPr/>
              <a:tblGrid>
                <a:gridCol w="357065"/>
                <a:gridCol w="4899441"/>
                <a:gridCol w="864115"/>
                <a:gridCol w="864115"/>
                <a:gridCol w="864115"/>
                <a:gridCol w="864115"/>
              </a:tblGrid>
              <a:tr h="34613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6185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Даўгавыя</a:t>
                      </a:r>
                      <a:r>
                        <a:rPr lang="be-BY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абавязацельствы органаў мясцовага кіравання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 самакіравання Свіслацкага раёна </a:t>
                      </a:r>
                      <a:r>
                        <a:rPr lang="be-BY" sz="2000" b="1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01.10.2017 </a:t>
                      </a:r>
                      <a:r>
                        <a:rPr lang="be-BY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13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297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04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Віды абязацельстваў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01.10.201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01.10.201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 органаў мясцовага кіравання і самакіравання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-200,00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00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Каштоўныя бумагі, размешчаныя мясцовымі выканаўчымі і распарадчымі органамі на ўнутраным фінансавым рынку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00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Абязацельствы, якія падлягаюць выкананню па выдадзеным гарантыям мясцовых выканаўчых і распарадчых органаў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3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Бюджэтныя крэдыты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70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Іншыя даўгавыя абязацельствы, раней аднесеныя ў адпаведнасці з заканадаўствам на доўг органаў мясцовага кіравання і самакіравання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00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Доўг, гарантаваны мясцовымі выканаўчымі і распарадчымі органамі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1135,1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2465,0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-1329,9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3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РАЗАМ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1135,1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2665,0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-1529,9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010891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5175</TotalTime>
  <Words>826</Words>
  <Application>Microsoft Office PowerPoint</Application>
  <PresentationFormat>Экран (16:9)</PresentationFormat>
  <Paragraphs>469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Структура даходаў мясцовых бюджэтаў.</vt:lpstr>
      <vt:lpstr>Слайд 6</vt:lpstr>
      <vt:lpstr>Структура расходаў мясцовых бюджэтаў па функцыянальнай класіфікацыі выдаткаў бюджэту.</vt:lpstr>
      <vt:lpstr>Структура расходаў мясцовых бюджэтаў па эканамічнай класіфікацыі выдаткаў бюджэту.</vt:lpstr>
      <vt:lpstr>Слайд 9</vt:lpstr>
      <vt:lpstr>Слайд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Budget2</cp:lastModifiedBy>
  <cp:revision>369</cp:revision>
  <cp:lastPrinted>2016-04-12T06:59:46Z</cp:lastPrinted>
  <dcterms:created xsi:type="dcterms:W3CDTF">2013-10-16T05:53:51Z</dcterms:created>
  <dcterms:modified xsi:type="dcterms:W3CDTF">2017-11-21T12:52:54Z</dcterms:modified>
</cp:coreProperties>
</file>