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0" autoAdjust="0"/>
    <p:restoredTop sz="94676" autoAdjust="0"/>
  </p:normalViewPr>
  <p:slideViewPr>
    <p:cSldViewPr>
      <p:cViewPr>
        <p:scale>
          <a:sx n="120" d="100"/>
          <a:sy n="120" d="100"/>
        </p:scale>
        <p:origin x="-846" y="-19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2636438453667975"/>
          <c:y val="0.10989890152619812"/>
          <c:w val="0.81200676186662391"/>
          <c:h val="0.39686711383299689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13.5</c:v>
                </c:pt>
                <c:pt idx="1">
                  <c:v>86.7</c:v>
                </c:pt>
                <c:pt idx="2">
                  <c:v>75.099999999999994</c:v>
                </c:pt>
                <c:pt idx="3">
                  <c:v>97</c:v>
                </c:pt>
                <c:pt idx="4">
                  <c:v>86.2</c:v>
                </c:pt>
                <c:pt idx="5">
                  <c:v>96.6</c:v>
                </c:pt>
                <c:pt idx="6">
                  <c:v>92</c:v>
                </c:pt>
                <c:pt idx="7">
                  <c:v>80.2</c:v>
                </c:pt>
                <c:pt idx="8">
                  <c:v>80.3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5.8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>
                <c:manualLayout>
                  <c:x val="5.6494950843009829E-3"/>
                  <c:y val="2.2897443375133771E-2"/>
                </c:manualLayout>
              </c:layout>
              <c:showVal val="1"/>
            </c:dLbl>
            <c:dLbl>
              <c:idx val="4"/>
              <c:layout>
                <c:manualLayout>
                  <c:x val="-2.824858757062172E-3"/>
                  <c:y val="-2.214485086445565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7.7838048021775224E-3"/>
                </c:manualLayout>
              </c:layout>
              <c:showVal val="1"/>
            </c:dLbl>
            <c:dLbl>
              <c:idx val="6"/>
              <c:layout>
                <c:manualLayout>
                  <c:x val="2.8248587570621569E-3"/>
                  <c:y val="5.314668999708394E-3"/>
                </c:manualLayout>
              </c:layout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5.8</c:v>
                </c:pt>
                <c:pt idx="1">
                  <c:v>4.7</c:v>
                </c:pt>
                <c:pt idx="2">
                  <c:v>8.5</c:v>
                </c:pt>
                <c:pt idx="3">
                  <c:v>1.7000000000000011</c:v>
                </c:pt>
                <c:pt idx="4">
                  <c:v>7.7</c:v>
                </c:pt>
                <c:pt idx="5">
                  <c:v>3.4</c:v>
                </c:pt>
                <c:pt idx="6">
                  <c:v>1.7000000000000011</c:v>
                </c:pt>
                <c:pt idx="7">
                  <c:v>7.1</c:v>
                </c:pt>
                <c:pt idx="8">
                  <c:v>1.9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Val val="1"/>
            </c:dLbl>
            <c:dLbl>
              <c:idx val="4"/>
              <c:layout>
                <c:manualLayout>
                  <c:x val="8.4745762711865031E-3"/>
                  <c:y val="3.4567901234567898E-2"/>
                </c:manualLayout>
              </c:layout>
              <c:showVal val="1"/>
            </c:dLbl>
            <c:dLbl>
              <c:idx val="6"/>
              <c:layout>
                <c:manualLayout>
                  <c:x val="-8.4745762711865031E-3"/>
                  <c:y val="-7.4074074074074233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68.7</c:v>
                </c:pt>
                <c:pt idx="1">
                  <c:v>8.6</c:v>
                </c:pt>
                <c:pt idx="2">
                  <c:v>16.399999999999999</c:v>
                </c:pt>
                <c:pt idx="3">
                  <c:v>1.3</c:v>
                </c:pt>
                <c:pt idx="4">
                  <c:v>6.1</c:v>
                </c:pt>
                <c:pt idx="6">
                  <c:v>6.3</c:v>
                </c:pt>
                <c:pt idx="7">
                  <c:v>12.7</c:v>
                </c:pt>
                <c:pt idx="8">
                  <c:v>17.8</c:v>
                </c:pt>
              </c:numCache>
            </c:numRef>
          </c:val>
        </c:ser>
        <c:gapWidth val="75"/>
        <c:overlap val="100"/>
        <c:axId val="82258176"/>
        <c:axId val="82256640"/>
      </c:barChart>
      <c:valAx>
        <c:axId val="82256640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258176"/>
        <c:crosses val="autoZero"/>
        <c:crossBetween val="between"/>
        <c:majorUnit val="20"/>
        <c:minorUnit val="20"/>
      </c:valAx>
      <c:catAx>
        <c:axId val="8225817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256640"/>
        <c:crosses val="autoZero"/>
        <c:auto val="1"/>
        <c:lblAlgn val="ctr"/>
        <c:lblOffset val="10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depthPercent val="100"/>
      <c:perspective val="30"/>
    </c:view3D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explosion val="0"/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Val val="1"/>
              <c:showPercent val="1"/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Val val="1"/>
              <c:showPercent val="1"/>
            </c:dLbl>
            <c:dLbl>
              <c:idx val="2"/>
              <c:layout>
                <c:manualLayout>
                  <c:x val="-8.4745762711865725E-3"/>
                  <c:y val="-3.2708691755349288E-2"/>
                </c:manualLayout>
              </c:layout>
              <c:dLblPos val="bestFit"/>
              <c:showVal val="1"/>
              <c:showPercent val="1"/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Val val="1"/>
              <c:showPercent val="1"/>
            </c:dLbl>
            <c:dLbl>
              <c:idx val="4"/>
              <c:layout>
                <c:manualLayout>
                  <c:x val="-0.10451977401130012"/>
                  <c:y val="4.9063037633024636E-2"/>
                </c:manualLayout>
              </c:layout>
              <c:dLblPos val="bestFit"/>
              <c:showVal val="1"/>
              <c:showPercent val="1"/>
            </c:dLbl>
            <c:dLbl>
              <c:idx val="5"/>
              <c:layout>
                <c:manualLayout>
                  <c:x val="-3.1073446327683933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Іншыя падатковыя і непадатковыя даходы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1818.2</c:v>
                </c:pt>
                <c:pt idx="1">
                  <c:v>608.9</c:v>
                </c:pt>
                <c:pt idx="2">
                  <c:v>708.1</c:v>
                </c:pt>
                <c:pt idx="3">
                  <c:v>143.4</c:v>
                </c:pt>
                <c:pt idx="4">
                  <c:v>709.1</c:v>
                </c:pt>
                <c:pt idx="5">
                  <c:v>8358.4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8.9774456159081834E-2"/>
          <c:y val="6.8837448634842036E-4"/>
          <c:w val="0.75021486720940145"/>
          <c:h val="0.7494792908657922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287E-4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619,2; </a:t>
                    </a:r>
                    <a:r>
                      <a:rPr lang="en-US" dirty="0" smtClean="0"/>
                      <a:t>5,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Val val="1"/>
              <c:showPercent val="1"/>
            </c:dLbl>
            <c:dLbl>
              <c:idx val="6"/>
              <c:layout>
                <c:manualLayout>
                  <c:x val="5.7519462609546913E-2"/>
                  <c:y val="-3.0931462123793916E-2"/>
                </c:manualLayout>
              </c:layout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951.8</c:v>
                </c:pt>
                <c:pt idx="1">
                  <c:v>1709.5</c:v>
                </c:pt>
                <c:pt idx="2">
                  <c:v>2627</c:v>
                </c:pt>
                <c:pt idx="3">
                  <c:v>895</c:v>
                </c:pt>
                <c:pt idx="4">
                  <c:v>4936.2</c:v>
                </c:pt>
                <c:pt idx="5">
                  <c:v>619.20000000000005</c:v>
                </c:pt>
                <c:pt idx="6">
                  <c:v>429.2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"/>
          <c:y val="0.74357082017342579"/>
          <c:w val="1"/>
          <c:h val="0.25642912765084852"/>
        </c:manualLayout>
      </c:layout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88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6.6</c:v>
                </c:pt>
                <c:pt idx="1">
                  <c:v>78.5</c:v>
                </c:pt>
                <c:pt idx="2">
                  <c:v>84.4</c:v>
                </c:pt>
                <c:pt idx="3">
                  <c:v>90.5</c:v>
                </c:pt>
                <c:pt idx="4">
                  <c:v>82.2</c:v>
                </c:pt>
                <c:pt idx="5">
                  <c:v>70.900000000000006</c:v>
                </c:pt>
                <c:pt idx="6">
                  <c:v>72.400000000000006</c:v>
                </c:pt>
                <c:pt idx="7">
                  <c:v>82.5</c:v>
                </c:pt>
                <c:pt idx="8">
                  <c:v>73.599999999999994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13.9</c:v>
                </c:pt>
                <c:pt idx="1">
                  <c:v>21.5</c:v>
                </c:pt>
                <c:pt idx="2">
                  <c:v>15.6</c:v>
                </c:pt>
                <c:pt idx="3">
                  <c:v>9.5</c:v>
                </c:pt>
                <c:pt idx="4">
                  <c:v>17.8</c:v>
                </c:pt>
                <c:pt idx="5">
                  <c:v>29.1</c:v>
                </c:pt>
                <c:pt idx="6">
                  <c:v>27.6</c:v>
                </c:pt>
                <c:pt idx="7">
                  <c:v>17.5</c:v>
                </c:pt>
                <c:pt idx="8">
                  <c:v>26.4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Lbl>
              <c:idx val="4"/>
              <c:showVal val="1"/>
            </c:dLbl>
            <c:dLbl>
              <c:idx val="5"/>
              <c:showVal val="1"/>
            </c:dLbl>
            <c:dLbl>
              <c:idx val="6"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41.3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3.5</c:v>
                </c:pt>
              </c:numCache>
            </c:numRef>
          </c:val>
        </c:ser>
        <c:gapWidth val="75"/>
        <c:overlap val="100"/>
        <c:axId val="140067200"/>
        <c:axId val="139913856"/>
      </c:barChart>
      <c:valAx>
        <c:axId val="139913856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0067200"/>
        <c:crosses val="autoZero"/>
        <c:crossBetween val="between"/>
        <c:majorUnit val="20"/>
        <c:minorUnit val="20"/>
      </c:valAx>
      <c:catAx>
        <c:axId val="14006720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9913856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1.3741688538932789E-2"/>
          <c:y val="0.75143632562185159"/>
          <c:w val="0.96140551181102352"/>
          <c:h val="0.24578343103068431"/>
        </c:manualLayout>
      </c:layout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249"/>
      <c:perspective val="30"/>
    </c:view3D>
    <c:plotArea>
      <c:layout>
        <c:manualLayout>
          <c:layoutTarget val="inner"/>
          <c:xMode val="edge"/>
          <c:yMode val="edge"/>
          <c:x val="0.14950220205525191"/>
          <c:y val="1.0366455058169685E-3"/>
          <c:w val="0.73764824947729579"/>
          <c:h val="0.737478026319383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589E-3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5.0847457627118814E-2"/>
                  <c:y val="2.601335040732421E-2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-2.9877663597135212E-2"/>
                  <c:y val="2.4124458491131175E-2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1.1999644112282581E-2"/>
                  <c:y val="2.379227856033567E-2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Val val="1"/>
              <c:showPercent val="1"/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7112.8</c:v>
                </c:pt>
                <c:pt idx="1">
                  <c:v>5.2</c:v>
                </c:pt>
                <c:pt idx="2">
                  <c:v>1663.3</c:v>
                </c:pt>
                <c:pt idx="3">
                  <c:v>108.2</c:v>
                </c:pt>
                <c:pt idx="4">
                  <c:v>1516.8</c:v>
                </c:pt>
                <c:pt idx="5">
                  <c:v>394.2</c:v>
                </c:pt>
                <c:pt idx="6">
                  <c:v>1367.4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088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dLbls>
            <c:dLbl>
              <c:idx val="0"/>
              <c:layout>
                <c:manualLayout>
                  <c:x val="-9.4154544241294277E-4"/>
                  <c:y val="-1.644007301855452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58.5</c:v>
                </c:pt>
                <c:pt idx="1">
                  <c:v>56.9</c:v>
                </c:pt>
                <c:pt idx="2">
                  <c:v>65.8</c:v>
                </c:pt>
                <c:pt idx="3">
                  <c:v>69.900000000000006</c:v>
                </c:pt>
                <c:pt idx="4">
                  <c:v>54.8</c:v>
                </c:pt>
                <c:pt idx="5">
                  <c:v>57.6</c:v>
                </c:pt>
                <c:pt idx="6">
                  <c:v>50.7</c:v>
                </c:pt>
                <c:pt idx="7">
                  <c:v>52.6</c:v>
                </c:pt>
                <c:pt idx="8">
                  <c:v>59.7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dLbls>
            <c:dLbl>
              <c:idx val="0"/>
              <c:delete val="1"/>
            </c:dLbl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dLbls>
            <c:dLbl>
              <c:idx val="0"/>
              <c:layout>
                <c:manualLayout>
                  <c:x val="-5.6497175141242938E-3"/>
                  <c:y val="8.3044982698962915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13.7</c:v>
                </c:pt>
                <c:pt idx="1">
                  <c:v>10.5</c:v>
                </c:pt>
                <c:pt idx="2">
                  <c:v>15.6</c:v>
                </c:pt>
                <c:pt idx="3">
                  <c:v>8.6</c:v>
                </c:pt>
                <c:pt idx="4">
                  <c:v>18.8</c:v>
                </c:pt>
                <c:pt idx="5">
                  <c:v>13.6</c:v>
                </c:pt>
                <c:pt idx="6">
                  <c:v>12.7</c:v>
                </c:pt>
                <c:pt idx="7">
                  <c:v>13.8</c:v>
                </c:pt>
                <c:pt idx="8">
                  <c:v>4.0999999999999996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0.9</c:v>
                </c:pt>
                <c:pt idx="1">
                  <c:v>3.3</c:v>
                </c:pt>
                <c:pt idx="2">
                  <c:v>4.4000000000000004</c:v>
                </c:pt>
                <c:pt idx="3">
                  <c:v>9.8000000000000007</c:v>
                </c:pt>
                <c:pt idx="4">
                  <c:v>2.8</c:v>
                </c:pt>
                <c:pt idx="5">
                  <c:v>3.4</c:v>
                </c:pt>
                <c:pt idx="6">
                  <c:v>2.2999999999999998</c:v>
                </c:pt>
                <c:pt idx="7">
                  <c:v>4.0999999999999996</c:v>
                </c:pt>
                <c:pt idx="8">
                  <c:v>2.2000000000000002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Lbl>
              <c:idx val="4"/>
              <c:showVal val="1"/>
            </c:dLbl>
            <c:dLbl>
              <c:idx val="5"/>
              <c:showVal val="1"/>
            </c:dLbl>
            <c:dLbl>
              <c:idx val="6"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12.5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3.2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2.2145328719723689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11.2</c:v>
                </c:pt>
                <c:pt idx="1">
                  <c:v>29.3</c:v>
                </c:pt>
                <c:pt idx="2">
                  <c:v>14.2</c:v>
                </c:pt>
                <c:pt idx="3">
                  <c:v>20.7</c:v>
                </c:pt>
                <c:pt idx="4">
                  <c:v>23.6</c:v>
                </c:pt>
                <c:pt idx="5">
                  <c:v>25.4</c:v>
                </c:pt>
                <c:pt idx="6">
                  <c:v>34.300000000000011</c:v>
                </c:pt>
                <c:pt idx="7">
                  <c:v>29.5</c:v>
                </c:pt>
                <c:pt idx="8">
                  <c:v>34</c:v>
                </c:pt>
              </c:numCache>
            </c:numRef>
          </c:val>
        </c:ser>
        <c:gapWidth val="75"/>
        <c:overlap val="100"/>
        <c:axId val="140446336"/>
        <c:axId val="140444800"/>
      </c:barChart>
      <c:valAx>
        <c:axId val="140444800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0446336"/>
        <c:crosses val="autoZero"/>
        <c:crossBetween val="between"/>
        <c:majorUnit val="20"/>
        <c:minorUnit val="20"/>
      </c:valAx>
      <c:catAx>
        <c:axId val="140446336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0444800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1.3741688538932789E-2"/>
          <c:y val="0.6905366863744109"/>
          <c:w val="0.96015814760443163"/>
          <c:h val="0.30946331362558932"/>
        </c:manualLayout>
      </c:layout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dLbls>
            <c:dLbl>
              <c:idx val="0"/>
              <c:layout>
                <c:manualLayout>
                  <c:x val="2.0833333333333615E-3"/>
                  <c:y val="-1.250000000000000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2.0833333333333615E-3"/>
                  <c:y val="6.249753937007893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2"/>
                <c:pt idx="0">
                  <c:v>01.07.16 г.</c:v>
                </c:pt>
                <c:pt idx="1">
                  <c:v>01.07.17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2217.3000000000002</c:v>
                </c:pt>
                <c:pt idx="1">
                  <c:v>1287.8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2"/>
                <c:pt idx="0">
                  <c:v>01.07.16 г.</c:v>
                </c:pt>
                <c:pt idx="1">
                  <c:v>01.07.17 г.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 formatCode="#,##0.0">
                  <c:v>303.10000000000002</c:v>
                </c:pt>
              </c:numCache>
            </c:numRef>
          </c:val>
        </c:ser>
        <c:axId val="141261824"/>
        <c:axId val="141280000"/>
      </c:barChart>
      <c:catAx>
        <c:axId val="141261824"/>
        <c:scaling>
          <c:orientation val="minMax"/>
        </c:scaling>
        <c:axPos val="b"/>
        <c:numFmt formatCode="@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280000"/>
        <c:crosses val="autoZero"/>
        <c:auto val="1"/>
        <c:lblAlgn val="ctr"/>
        <c:lblOffset val="100"/>
      </c:catAx>
      <c:valAx>
        <c:axId val="141280000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1261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046"/>
          <c:w val="0.34413024934383202"/>
          <c:h val="0.44540994094488484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32048" y="7200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09.08.2017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09.08.2017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63843801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за                   I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паўгоддзе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2017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98277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xmlns="" val="294997536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89993996"/>
              </p:ext>
            </p:extLst>
          </p:nvPr>
        </p:nvGraphicFramePr>
        <p:xfrm>
          <a:off x="107505" y="555526"/>
          <a:ext cx="8928990" cy="4045568"/>
        </p:xfrm>
        <a:graphic>
          <a:graphicData uri="http://schemas.openxmlformats.org/drawingml/2006/table">
            <a:tbl>
              <a:tblPr/>
              <a:tblGrid>
                <a:gridCol w="1584176"/>
                <a:gridCol w="925806"/>
                <a:gridCol w="154314"/>
                <a:gridCol w="668494"/>
                <a:gridCol w="339618"/>
                <a:gridCol w="432048"/>
                <a:gridCol w="1203626"/>
                <a:gridCol w="822808"/>
                <a:gridCol w="205814"/>
                <a:gridCol w="504056"/>
                <a:gridCol w="1152128"/>
                <a:gridCol w="113294"/>
                <a:gridCol w="822808"/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244,4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12 346,1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28 244,4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12 167,9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27 764,9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5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134,4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27 764,9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11 954,9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479,5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211,7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479,5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213,0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29,4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43,7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29,5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48,9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46,1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34,9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54,1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64,5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35,0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54,3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34,9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35,5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41,6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36,6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smtClean="0">
                          <a:latin typeface="Times New Roman" pitchFamily="18" charset="0"/>
                          <a:cs typeface="Times New Roman" pitchFamily="18" charset="0"/>
                        </a:rPr>
                        <a:t>38,6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9759296"/>
              </p:ext>
            </p:extLst>
          </p:nvPr>
        </p:nvGraphicFramePr>
        <p:xfrm>
          <a:off x="107504" y="483517"/>
          <a:ext cx="8960298" cy="4496389"/>
        </p:xfrm>
        <a:graphic>
          <a:graphicData uri="http://schemas.openxmlformats.org/drawingml/2006/table">
            <a:tbl>
              <a:tblPr/>
              <a:tblGrid>
                <a:gridCol w="1613661"/>
                <a:gridCol w="953319"/>
                <a:gridCol w="679267"/>
                <a:gridCol w="249427"/>
                <a:gridCol w="566866"/>
                <a:gridCol w="816293"/>
                <a:gridCol w="121029"/>
                <a:gridCol w="1008112"/>
                <a:gridCol w="503445"/>
                <a:gridCol w="816293"/>
                <a:gridCol w="264438"/>
                <a:gridCol w="551855"/>
                <a:gridCol w="312241"/>
                <a:gridCol w="504052"/>
              </a:tblGrid>
              <a:tr h="294216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</a:p>
                    <a:p>
                      <a:pPr algn="ctr" rtl="0" fontAlgn="ctr"/>
                      <a:r>
                        <a:rPr lang="be-BY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паўгоддзе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паўгоддзе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2016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паўгоддзе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паўгоддзе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2016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паўгоддзе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паўгоддзе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2016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3 987,7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3 979,4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100,2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8 358,4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6 904,8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121,0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12 346,1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10 884,2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113,4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3 795,0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3 764,8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100,8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8 339,4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6 904,8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120,8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12 134,4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10 669,6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113,7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192,7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214,6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89,8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19,0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211,7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214,6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/>
                        <a:t>98,6</a:t>
                      </a:r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24,5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79,3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95,1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22,6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22,8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0,4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23,0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22,8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24,5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26,3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93,2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26,1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26,3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99,2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119,9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119,9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32,7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94,5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34,6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100,9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23,4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78,8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3,4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26,8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29,7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90,2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30,1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41,2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73,1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6,5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36,6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41,2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/>
                        <a:t>88,8</a:t>
                      </a:r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907489683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532933854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17107827"/>
              </p:ext>
            </p:extLst>
          </p:nvPr>
        </p:nvGraphicFramePr>
        <p:xfrm>
          <a:off x="142844" y="27176"/>
          <a:ext cx="8786876" cy="4818753"/>
        </p:xfrm>
        <a:graphic>
          <a:graphicData uri="http://schemas.openxmlformats.org/drawingml/2006/table">
            <a:tbl>
              <a:tblPr/>
              <a:tblGrid>
                <a:gridCol w="1557167"/>
                <a:gridCol w="803301"/>
                <a:gridCol w="803301"/>
                <a:gridCol w="803301"/>
                <a:gridCol w="803301"/>
                <a:gridCol w="803301"/>
                <a:gridCol w="803301"/>
                <a:gridCol w="803301"/>
                <a:gridCol w="803301"/>
                <a:gridCol w="803301"/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</a:p>
                    <a:p>
                      <a:pPr algn="ctr" rtl="0" fontAlgn="ctr"/>
                      <a:r>
                        <a:rPr lang="be-BY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</a:t>
                      </a: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квартал 2016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квартал 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9 166,9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9561,1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1926,5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2606,8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11093,4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12167,9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9021,0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9417,5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1857,0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2537,4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10878,0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11954,9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6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145,9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215,4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90,2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расходаў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488986403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136256591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расходаў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055392490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11077842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61060726"/>
              </p:ext>
            </p:extLst>
          </p:nvPr>
        </p:nvGraphicFramePr>
        <p:xfrm>
          <a:off x="179513" y="195485"/>
          <a:ext cx="8712966" cy="4877677"/>
        </p:xfrm>
        <a:graphic>
          <a:graphicData uri="http://schemas.openxmlformats.org/drawingml/2006/table">
            <a:tbl>
              <a:tblPr/>
              <a:tblGrid>
                <a:gridCol w="357065"/>
                <a:gridCol w="4899441"/>
                <a:gridCol w="864115"/>
                <a:gridCol w="864115"/>
                <a:gridCol w="864115"/>
                <a:gridCol w="864115"/>
              </a:tblGrid>
              <a:tr h="34613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618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абавязацельствы 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органаў мясцовага кіравання </a:t>
                      </a:r>
                      <a:endParaRPr lang="be-BY" sz="2000" b="1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самакіравання Свіслацкага раёна на 01.07.2017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13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297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04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01.0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0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-200,00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0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3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704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00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2320,4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-1032,6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3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РАЗАМ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2520,4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-1232,6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4984</TotalTime>
  <Words>814</Words>
  <Application>Microsoft Office PowerPoint</Application>
  <PresentationFormat>Экран (16:9)</PresentationFormat>
  <Paragraphs>461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Структура даходаў мясцовых бюджэтаў.</vt:lpstr>
      <vt:lpstr>Слайд 6</vt:lpstr>
      <vt:lpstr>Структура расходаў мясцовых бюджэтаў па функцыянальнай класіфікацыі выдаткаў бюджэту.</vt:lpstr>
      <vt:lpstr>Структура расходаў мясцовых бюджэтаў па эканамічнай класіфікацыі выдаткаў бюджэту.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Budget2</cp:lastModifiedBy>
  <cp:revision>348</cp:revision>
  <cp:lastPrinted>2016-04-12T06:59:46Z</cp:lastPrinted>
  <dcterms:created xsi:type="dcterms:W3CDTF">2013-10-16T05:53:51Z</dcterms:created>
  <dcterms:modified xsi:type="dcterms:W3CDTF">2017-08-09T11:26:45Z</dcterms:modified>
</cp:coreProperties>
</file>