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drawings/drawing6.xml" ContentType="application/vnd.openxmlformats-officedocument.drawingml.chartshape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notesMasterIdLst>
    <p:notesMasterId r:id="rId12"/>
  </p:notesMasterIdLst>
  <p:handoutMasterIdLst>
    <p:handoutMasterId r:id="rId13"/>
  </p:handoutMasterIdLst>
  <p:sldIdLst>
    <p:sldId id="258" r:id="rId2"/>
    <p:sldId id="284" r:id="rId3"/>
    <p:sldId id="289" r:id="rId4"/>
    <p:sldId id="285" r:id="rId5"/>
    <p:sldId id="295" r:id="rId6"/>
    <p:sldId id="296" r:id="rId7"/>
    <p:sldId id="293" r:id="rId8"/>
    <p:sldId id="292" r:id="rId9"/>
    <p:sldId id="282" r:id="rId10"/>
    <p:sldId id="291" r:id="rId11"/>
  </p:sldIdLst>
  <p:sldSz cx="9144000" cy="5143500" type="screen16x9"/>
  <p:notesSz cx="6800850" cy="99314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FF66"/>
    <a:srgbClr val="FFFF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4676" autoAdjust="0"/>
  </p:normalViewPr>
  <p:slideViewPr>
    <p:cSldViewPr>
      <p:cViewPr>
        <p:scale>
          <a:sx n="100" d="100"/>
          <a:sy n="100" d="100"/>
        </p:scale>
        <p:origin x="1452" y="-60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1383824903243027"/>
          <c:y val="9.5084086711383284E-2"/>
          <c:w val="0.81200676186662168"/>
          <c:h val="0.39686711383299811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Подоходный налог с физических лиц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12.5</c:v>
                </c:pt>
                <c:pt idx="1">
                  <c:v>79.2</c:v>
                </c:pt>
                <c:pt idx="2">
                  <c:v>71.7</c:v>
                </c:pt>
                <c:pt idx="3">
                  <c:v>94.4</c:v>
                </c:pt>
                <c:pt idx="4">
                  <c:v>82.9</c:v>
                </c:pt>
                <c:pt idx="5">
                  <c:v>92.1</c:v>
                </c:pt>
                <c:pt idx="6">
                  <c:v>63.9</c:v>
                </c:pt>
                <c:pt idx="7">
                  <c:v>77.5</c:v>
                </c:pt>
                <c:pt idx="8">
                  <c:v>71.599999999999994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Земельный налог и налог на недвижимость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4.5</c:v>
                </c:pt>
                <c:pt idx="1">
                  <c:v>4</c:v>
                </c:pt>
                <c:pt idx="2">
                  <c:v>3.4</c:v>
                </c:pt>
                <c:pt idx="3">
                  <c:v>2.8</c:v>
                </c:pt>
                <c:pt idx="4">
                  <c:v>3.9</c:v>
                </c:pt>
                <c:pt idx="5">
                  <c:v>2.9</c:v>
                </c:pt>
                <c:pt idx="6">
                  <c:v>5.2</c:v>
                </c:pt>
                <c:pt idx="7">
                  <c:v>2.6</c:v>
                </c:pt>
                <c:pt idx="8">
                  <c:v>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Налог на добавленную стоимость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5.3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Единый налог для производителей сельскохозяйственной продукции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1.4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Прочие налоговые и неналоговые доходы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>
                <c:manualLayout>
                  <c:x val="-2.8250811868855657E-3"/>
                  <c:y val="-1.6608638148341747E-2"/>
                </c:manualLayout>
              </c:layout>
              <c:showVal val="1"/>
            </c:dLbl>
            <c:dLbl>
              <c:idx val="4"/>
              <c:layout>
                <c:manualLayout>
                  <c:x val="-2.8248587570621816E-3"/>
                  <c:y val="-2.214485086445565E-2"/>
                </c:manualLayout>
              </c:layout>
              <c:showVal val="1"/>
            </c:dLbl>
            <c:dLbl>
              <c:idx val="5"/>
              <c:layout>
                <c:manualLayout>
                  <c:x val="0"/>
                  <c:y val="-1.9376744506398685E-2"/>
                </c:manualLayout>
              </c:layout>
              <c:showVal val="1"/>
            </c:dLbl>
            <c:dLbl>
              <c:idx val="6"/>
              <c:layout>
                <c:manualLayout>
                  <c:x val="2.8248587570621816E-3"/>
                  <c:y val="-1.9376744506398685E-2"/>
                </c:manualLayout>
              </c:layout>
              <c:showVal val="1"/>
            </c:dLbl>
            <c:dLbl>
              <c:idx val="7"/>
              <c:layout/>
              <c:showVal val="1"/>
            </c:dLbl>
            <c:dLbl>
              <c:idx val="8"/>
              <c:layout/>
              <c:showVal val="1"/>
            </c:dLbl>
            <c:delete val="1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0.0</c:formatCode>
                <c:ptCount val="9"/>
                <c:pt idx="0">
                  <c:v>4.5</c:v>
                </c:pt>
                <c:pt idx="1">
                  <c:v>8.1999999999999993</c:v>
                </c:pt>
                <c:pt idx="2">
                  <c:v>6.5</c:v>
                </c:pt>
                <c:pt idx="3">
                  <c:v>1.1000000000000001</c:v>
                </c:pt>
                <c:pt idx="4">
                  <c:v>6.5</c:v>
                </c:pt>
                <c:pt idx="5">
                  <c:v>5</c:v>
                </c:pt>
                <c:pt idx="6">
                  <c:v>1.4</c:v>
                </c:pt>
                <c:pt idx="7">
                  <c:v>6.4</c:v>
                </c:pt>
                <c:pt idx="8">
                  <c:v>2.4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Дотация, субвенции и иные межбюджетные транферты</c:v>
                </c:pt>
              </c:strCache>
            </c:strRef>
          </c:tx>
          <c:dLbls>
            <c:dLbl>
              <c:idx val="1"/>
              <c:layout>
                <c:manualLayout>
                  <c:x val="0"/>
                  <c:y val="-8.3043190741708666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0.0</c:formatCode>
                <c:ptCount val="9"/>
                <c:pt idx="0">
                  <c:v>71.8</c:v>
                </c:pt>
                <c:pt idx="1">
                  <c:v>15</c:v>
                </c:pt>
                <c:pt idx="2">
                  <c:v>18.399999999999999</c:v>
                </c:pt>
                <c:pt idx="3">
                  <c:v>1.7</c:v>
                </c:pt>
                <c:pt idx="4">
                  <c:v>6.7</c:v>
                </c:pt>
                <c:pt idx="6">
                  <c:v>29.5</c:v>
                </c:pt>
                <c:pt idx="7">
                  <c:v>29.5</c:v>
                </c:pt>
                <c:pt idx="8">
                  <c:v>19</c:v>
                </c:pt>
              </c:numCache>
            </c:numRef>
          </c:val>
        </c:ser>
        <c:gapWidth val="75"/>
        <c:overlap val="100"/>
        <c:axId val="112864640"/>
        <c:axId val="112863104"/>
      </c:barChart>
      <c:valAx>
        <c:axId val="112863104"/>
        <c:scaling>
          <c:orientation val="minMax"/>
          <c:max val="100"/>
          <c:min val="0"/>
        </c:scaling>
        <c:axPos val="l"/>
        <c:majorGridlines/>
        <c:numFmt formatCode="#,##0.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1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2864640"/>
        <c:crosses val="autoZero"/>
        <c:crossBetween val="between"/>
        <c:majorUnit val="20"/>
        <c:minorUnit val="20"/>
      </c:valAx>
      <c:catAx>
        <c:axId val="11286464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9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2863104"/>
        <c:crosses val="autoZero"/>
        <c:auto val="1"/>
        <c:lblAlgn val="ctr"/>
        <c:lblOffset val="100"/>
      </c:catAx>
    </c:plotArea>
    <c:legend>
      <c:legendPos val="b"/>
      <c:legendEntry>
        <c:idx val="2"/>
        <c:txPr>
          <a:bodyPr/>
          <a:lstStyle/>
          <a:p>
            <a:pPr>
              <a:lnSpc>
                <a:spcPts val="1100"/>
              </a:lnSpc>
              <a:spcBef>
                <a:spcPts val="0"/>
              </a:spcBef>
              <a:defRPr sz="1050" kern="1200" cap="none" spc="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4.1990302059700182E-2"/>
          <c:y val="0.6788320413347656"/>
          <c:w val="0.88744917478535523"/>
          <c:h val="0.30475775349890555"/>
        </c:manualLayout>
      </c:layout>
      <c:txPr>
        <a:bodyPr/>
        <a:lstStyle/>
        <a:p>
          <a:pPr>
            <a:lnSpc>
              <a:spcPct val="100000"/>
            </a:lnSpc>
            <a:defRPr sz="1050" kern="1200" cap="none" spc="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depthPercent val="100"/>
      <c:perspective val="30"/>
    </c:view3D>
    <c:plotArea>
      <c:layout>
        <c:manualLayout>
          <c:layoutTarget val="inner"/>
          <c:xMode val="edge"/>
          <c:yMode val="edge"/>
          <c:x val="0.10451977401130012"/>
          <c:y val="1.6183934452125123E-2"/>
          <c:w val="0.76836158192089998"/>
          <c:h val="0.7413970131212506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5"/>
            <c:explosion val="0"/>
          </c:dPt>
          <c:dLbls>
            <c:dLbl>
              <c:idx val="0"/>
              <c:layout>
                <c:manualLayout>
                  <c:x val="2.8248587570621472E-2"/>
                  <c:y val="1.3628621564728887E-2"/>
                </c:manualLayout>
              </c:layout>
              <c:dLblPos val="bestFit"/>
              <c:showVal val="1"/>
              <c:showPercent val="1"/>
            </c:dLbl>
            <c:dLbl>
              <c:idx val="1"/>
              <c:layout>
                <c:manualLayout>
                  <c:x val="0"/>
                  <c:y val="-3.5434416068295081E-2"/>
                </c:manualLayout>
              </c:layout>
              <c:dLblPos val="bestFit"/>
              <c:showVal val="1"/>
              <c:showPercent val="1"/>
            </c:dLbl>
            <c:dLbl>
              <c:idx val="2"/>
              <c:layout>
                <c:manualLayout>
                  <c:x val="-8.4745762711865985E-3"/>
                  <c:y val="-3.2708691755349288E-2"/>
                </c:manualLayout>
              </c:layout>
              <c:dLblPos val="bestFit"/>
              <c:showVal val="1"/>
              <c:showPercent val="1"/>
            </c:dLbl>
            <c:dLbl>
              <c:idx val="3"/>
              <c:layout>
                <c:manualLayout>
                  <c:x val="-2.8248587570621612E-3"/>
                  <c:y val="2.1805794503566452E-2"/>
                </c:manualLayout>
              </c:layout>
              <c:dLblPos val="bestFit"/>
              <c:showVal val="1"/>
              <c:showPercent val="1"/>
            </c:dLbl>
            <c:dLbl>
              <c:idx val="4"/>
              <c:layout>
                <c:manualLayout>
                  <c:x val="-0.10451977401130012"/>
                  <c:y val="4.9063037633024872E-2"/>
                </c:manualLayout>
              </c:layout>
              <c:dLblPos val="bestFit"/>
              <c:showVal val="1"/>
              <c:showPercent val="1"/>
            </c:dLbl>
            <c:dLbl>
              <c:idx val="5"/>
              <c:layout>
                <c:manualLayout>
                  <c:x val="-3.107344632768402E-2"/>
                  <c:y val="-8.177172938837322E-3"/>
                </c:manualLayout>
              </c:layout>
              <c:numFmt formatCode="0.0%" sourceLinked="0"/>
              <c:spPr>
                <a:scene3d>
                  <a:camera prst="orthographicFront"/>
                  <a:lightRig rig="threePt" dir="t"/>
                </a:scene3d>
                <a:sp3d>
                  <a:bevelT w="6350"/>
                </a:sp3d>
              </c:spPr>
              <c:txPr>
                <a:bodyPr rot="0"/>
                <a:lstStyle/>
                <a:p>
                  <a:pPr>
                    <a:defRPr sz="1400">
                      <a:latin typeface="Times New Roman" pitchFamily="18" charset="0"/>
                      <a:cs typeface="Times New Roman" pitchFamily="18" charset="0"/>
                    </a:defRPr>
                  </a:pPr>
                  <a:endParaRPr lang="ru-RU"/>
                </a:p>
              </c:txPr>
              <c:dLblPos val="bestFit"/>
              <c:showVal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Подоходный налог с физических лиц</c:v>
                </c:pt>
                <c:pt idx="1">
                  <c:v>Земельный налог и налог на недвижимость</c:v>
                </c:pt>
                <c:pt idx="2">
                  <c:v>Налог на добавленную стоимость</c:v>
                </c:pt>
                <c:pt idx="3">
                  <c:v>Единый налог для производителей сельскохозяйственной продукции</c:v>
                </c:pt>
                <c:pt idx="4">
                  <c:v>Прочие налоговые и неналоговые доходы</c:v>
                </c:pt>
                <c:pt idx="5">
                  <c:v>Дотация, субвенции и иные межбюджетные транферты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2799.9</c:v>
                </c:pt>
                <c:pt idx="1">
                  <c:v>918.8</c:v>
                </c:pt>
                <c:pt idx="2">
                  <c:v>1076.5999999999999</c:v>
                </c:pt>
                <c:pt idx="3">
                  <c:v>290.7</c:v>
                </c:pt>
                <c:pt idx="4">
                  <c:v>926.6</c:v>
                </c:pt>
                <c:pt idx="5">
                  <c:v>14654.1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"/>
          <c:y val="0.7581632223813306"/>
          <c:w val="1"/>
          <c:h val="0.24183677761866987"/>
        </c:manualLayout>
      </c:layout>
      <c:txPr>
        <a:bodyPr/>
        <a:lstStyle/>
        <a:p>
          <a:pPr>
            <a:defRPr sz="1100" baseline="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scene3d>
      <a:camera prst="orthographicFront"/>
      <a:lightRig rig="threePt" dir="t"/>
    </a:scene3d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0.10672360870145639"/>
          <c:y val="6.8837448634842123E-4"/>
          <c:w val="0.75021486720940289"/>
          <c:h val="0.7494792908657936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6"/>
          <c:dLbls>
            <c:dLbl>
              <c:idx val="0"/>
              <c:layout>
                <c:manualLayout>
                  <c:x val="2.3271052982784052E-2"/>
                  <c:y val="6.9988798692421483E-4"/>
                </c:manualLayout>
              </c:layout>
              <c:showVal val="1"/>
              <c:showPercent val="1"/>
            </c:dLbl>
            <c:dLbl>
              <c:idx val="1"/>
              <c:layout>
                <c:manualLayout>
                  <c:x val="1.4155878820232221E-2"/>
                  <c:y val="-5.2238966247065997E-2"/>
                </c:manualLayout>
              </c:layout>
              <c:showVal val="1"/>
              <c:showPercent val="1"/>
            </c:dLbl>
            <c:dLbl>
              <c:idx val="2"/>
              <c:layout>
                <c:manualLayout>
                  <c:x val="3.4019478435376685E-2"/>
                  <c:y val="-5.8084375104706194E-3"/>
                </c:manualLayout>
              </c:layout>
              <c:showVal val="1"/>
              <c:showPercent val="1"/>
            </c:dLbl>
            <c:dLbl>
              <c:idx val="3"/>
              <c:layout>
                <c:manualLayout>
                  <c:x val="4.4960852351083234E-2"/>
                  <c:y val="3.6790505436032871E-2"/>
                </c:manualLayout>
              </c:layout>
              <c:showVal val="1"/>
              <c:showPercent val="1"/>
            </c:dLbl>
            <c:dLbl>
              <c:idx val="4"/>
              <c:layout>
                <c:manualLayout>
                  <c:x val="0"/>
                  <c:y val="0.16354086196707721"/>
                </c:manualLayout>
              </c:layout>
              <c:showVal val="1"/>
              <c:showPercent val="1"/>
            </c:dLbl>
            <c:dLbl>
              <c:idx val="5"/>
              <c:layout>
                <c:manualLayout>
                  <c:x val="-2.5172605542951202E-2"/>
                  <c:y val="-8.8835513481091768E-3"/>
                </c:manualLayout>
              </c:layout>
              <c:showVal val="1"/>
              <c:showPercent val="1"/>
            </c:dLbl>
            <c:dLbl>
              <c:idx val="6"/>
              <c:layout>
                <c:manualLayout>
                  <c:x val="5.7519462609546913E-2"/>
                  <c:y val="-3.093146212379401E-2"/>
                </c:manualLayout>
              </c:layout>
              <c:showVal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Лист1!$A$2:$A$8</c:f>
              <c:strCache>
                <c:ptCount val="7"/>
                <c:pt idx="0">
                  <c:v>Общегосударственная деятельность</c:v>
                </c:pt>
                <c:pt idx="1">
                  <c:v>Жилищно-коммунальные услуги и жилищное строительство</c:v>
                </c:pt>
                <c:pt idx="2">
                  <c:v>Здравоохранение</c:v>
                </c:pt>
                <c:pt idx="3">
                  <c:v>Физическая культура, спорт, культура и СМИ</c:v>
                </c:pt>
                <c:pt idx="4">
                  <c:v>Образование</c:v>
                </c:pt>
                <c:pt idx="5">
                  <c:v>Социальная политика</c:v>
                </c:pt>
                <c:pt idx="6">
                  <c:v>Национальная экономика и другие расходы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1472.7</c:v>
                </c:pt>
                <c:pt idx="1">
                  <c:v>3320.1</c:v>
                </c:pt>
                <c:pt idx="2">
                  <c:v>4299.5</c:v>
                </c:pt>
                <c:pt idx="3">
                  <c:v>1975</c:v>
                </c:pt>
                <c:pt idx="4">
                  <c:v>6943.8</c:v>
                </c:pt>
                <c:pt idx="5">
                  <c:v>970.3</c:v>
                </c:pt>
                <c:pt idx="6">
                  <c:v>915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"/>
          <c:y val="0.74357082017342713"/>
          <c:w val="1"/>
          <c:h val="0.25642912765084935"/>
        </c:manualLayout>
      </c:layout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4048867674748194"/>
          <c:y val="6.5820715778492619E-2"/>
          <c:w val="0.82895581802274765"/>
          <c:h val="0.48448270148647193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Общегосударственная деятельность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7.4</c:v>
                </c:pt>
                <c:pt idx="1">
                  <c:v>79.5</c:v>
                </c:pt>
                <c:pt idx="2">
                  <c:v>83.2</c:v>
                </c:pt>
                <c:pt idx="3">
                  <c:v>91.2</c:v>
                </c:pt>
                <c:pt idx="4">
                  <c:v>82.5</c:v>
                </c:pt>
                <c:pt idx="5">
                  <c:v>73.3</c:v>
                </c:pt>
                <c:pt idx="6">
                  <c:v>80.400000000000006</c:v>
                </c:pt>
                <c:pt idx="7">
                  <c:v>85</c:v>
                </c:pt>
                <c:pt idx="8">
                  <c:v>73.5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Жилищно-коммунальные услуги и жилищное строительство</c:v>
                </c:pt>
              </c:strCache>
            </c:strRef>
          </c:tx>
          <c:dLbls>
            <c:numFmt formatCode="@" sourceLinked="0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inBase"/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0.0</c:formatCode>
                <c:ptCount val="9"/>
                <c:pt idx="0">
                  <c:v>16.7</c:v>
                </c:pt>
                <c:pt idx="1">
                  <c:v>20.5</c:v>
                </c:pt>
                <c:pt idx="2">
                  <c:v>16.8</c:v>
                </c:pt>
                <c:pt idx="3">
                  <c:v>8.8000000000000007</c:v>
                </c:pt>
                <c:pt idx="4">
                  <c:v>17.5</c:v>
                </c:pt>
                <c:pt idx="5">
                  <c:v>26.7</c:v>
                </c:pt>
                <c:pt idx="6">
                  <c:v>19.600000000000001</c:v>
                </c:pt>
                <c:pt idx="7">
                  <c:v>15</c:v>
                </c:pt>
                <c:pt idx="8">
                  <c:v>26.5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Здравоохранение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General</c:formatCode>
                <c:ptCount val="9"/>
                <c:pt idx="0" formatCode="0.0">
                  <c:v>21.6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Физическая культура, спорт, культура и СМИ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General</c:formatCode>
                <c:ptCount val="9"/>
                <c:pt idx="0" formatCode="0.0">
                  <c:v>9.9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Образование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showVal val="1"/>
            </c:dLbl>
            <c:dLbl>
              <c:idx val="2"/>
              <c:showVal val="1"/>
            </c:dLbl>
            <c:dLbl>
              <c:idx val="3"/>
              <c:showVal val="1"/>
            </c:dLbl>
            <c:dLbl>
              <c:idx val="4"/>
              <c:showVal val="1"/>
            </c:dLbl>
            <c:dLbl>
              <c:idx val="5"/>
              <c:showVal val="1"/>
            </c:dLbl>
            <c:dLbl>
              <c:idx val="6"/>
              <c:showVal val="1"/>
            </c:dLbl>
            <c:delete val="1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34.9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Социальная политика</c:v>
                </c:pt>
              </c:strCache>
            </c:strRef>
          </c:tx>
          <c:dLbls>
            <c:dLbl>
              <c:idx val="0"/>
              <c:layout>
                <c:manualLayout>
                  <c:x val="2.8248587570621612E-3"/>
                  <c:y val="2.8119511021630597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4.9000000000000004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Национальная экономика и другие расходы</c:v>
                </c:pt>
              </c:strCache>
            </c:strRef>
          </c:tx>
          <c:dLbls>
            <c:dLbl>
              <c:idx val="0"/>
              <c:layout>
                <c:manualLayout>
                  <c:x val="2.8248587570621612E-3"/>
                  <c:y val="-8.4358533064891727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General</c:formatCode>
                <c:ptCount val="9"/>
                <c:pt idx="0" formatCode="0.0">
                  <c:v>4.5999999999999996</c:v>
                </c:pt>
              </c:numCache>
            </c:numRef>
          </c:val>
        </c:ser>
        <c:gapWidth val="75"/>
        <c:overlap val="100"/>
        <c:axId val="114934528"/>
        <c:axId val="114916352"/>
      </c:barChart>
      <c:valAx>
        <c:axId val="114916352"/>
        <c:scaling>
          <c:orientation val="minMax"/>
          <c:max val="100"/>
          <c:min val="0"/>
        </c:scaling>
        <c:axPos val="l"/>
        <c:majorGridlines/>
        <c:numFmt formatCode="#,##0.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4934528"/>
        <c:crosses val="autoZero"/>
        <c:crossBetween val="between"/>
        <c:majorUnit val="20"/>
        <c:minorUnit val="20"/>
      </c:valAx>
      <c:catAx>
        <c:axId val="114934528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4916352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1.3741688538932822E-2"/>
          <c:y val="0.731752706835056"/>
          <c:w val="0.96140551181102352"/>
          <c:h val="0.26546700418936431"/>
        </c:manualLayout>
      </c:layout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rotY val="249"/>
      <c:perspective val="30"/>
    </c:view3D>
    <c:plotArea>
      <c:layout>
        <c:manualLayout>
          <c:layoutTarget val="inner"/>
          <c:xMode val="edge"/>
          <c:yMode val="edge"/>
          <c:x val="0.13537790826994067"/>
          <c:y val="1.0367013894399739E-3"/>
          <c:w val="0.73764824947729712"/>
          <c:h val="0.73747802631938608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5"/>
          <c:dLbls>
            <c:dLbl>
              <c:idx val="0"/>
              <c:layout>
                <c:manualLayout>
                  <c:x val="6.497175141242939E-2"/>
                  <c:y val="-4.9371441026619719E-3"/>
                </c:manualLayout>
              </c:layout>
              <c:showVal val="1"/>
              <c:showPercent val="1"/>
            </c:dLbl>
            <c:dLbl>
              <c:idx val="1"/>
              <c:layout>
                <c:manualLayout>
                  <c:x val="5.0847457627118814E-2"/>
                  <c:y val="2.6013350407324321E-2"/>
                </c:manualLayout>
              </c:layout>
              <c:showVal val="1"/>
              <c:showPercent val="1"/>
            </c:dLbl>
            <c:dLbl>
              <c:idx val="2"/>
              <c:layout>
                <c:manualLayout>
                  <c:x val="3.3888518172516605E-2"/>
                  <c:y val="6.7211508596027578E-2"/>
                </c:manualLayout>
              </c:layout>
              <c:showVal val="1"/>
              <c:showPercent val="1"/>
            </c:dLbl>
            <c:dLbl>
              <c:idx val="3"/>
              <c:layout>
                <c:manualLayout>
                  <c:x val="-2.9877663597135212E-2"/>
                  <c:y val="2.412445849113112E-2"/>
                </c:manualLayout>
              </c:layout>
              <c:showVal val="1"/>
              <c:showPercent val="1"/>
            </c:dLbl>
            <c:dLbl>
              <c:idx val="4"/>
              <c:layout>
                <c:manualLayout>
                  <c:x val="-4.4497531028960868E-2"/>
                  <c:y val="4.8705773370024262E-2"/>
                </c:manualLayout>
              </c:layout>
              <c:showVal val="1"/>
              <c:showPercent val="1"/>
            </c:dLbl>
            <c:dLbl>
              <c:idx val="5"/>
              <c:layout>
                <c:manualLayout>
                  <c:x val="-8.5824899526155768E-2"/>
                  <c:y val="0"/>
                </c:manualLayout>
              </c:layout>
              <c:showVal val="1"/>
              <c:showPercent val="1"/>
            </c:dLbl>
            <c:dLbl>
              <c:idx val="6"/>
              <c:layout>
                <c:manualLayout>
                  <c:x val="0"/>
                  <c:y val="-7.7835163338147023E-2"/>
                </c:manualLayout>
              </c:layout>
              <c:showVal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Percent val="1"/>
            <c:showLeaderLines val="1"/>
          </c:dLbls>
          <c:cat>
            <c:strRef>
              <c:f>Лист1!$A$2:$A$8</c:f>
              <c:strCache>
                <c:ptCount val="7"/>
                <c:pt idx="0">
                  <c:v>Заработная плата</c:v>
                </c:pt>
                <c:pt idx="1">
                  <c:v>Приобретение предметов снабжения и расходных материалов</c:v>
                </c:pt>
                <c:pt idx="2">
                  <c:v>Оплата коммунальных услуг</c:v>
                </c:pt>
                <c:pt idx="3">
                  <c:v>Прочие текущие расходы на закупки товаров и оплату услуг</c:v>
                </c:pt>
                <c:pt idx="4">
                  <c:v>Субсидии хозяйственным организациям</c:v>
                </c:pt>
                <c:pt idx="5">
                  <c:v>Текущие и капитальные бюджетные трансферты населению</c:v>
                </c:pt>
                <c:pt idx="6">
                  <c:v>Другие расходы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10029.299999999996</c:v>
                </c:pt>
                <c:pt idx="1">
                  <c:v>50.7</c:v>
                </c:pt>
                <c:pt idx="2">
                  <c:v>1896.7</c:v>
                </c:pt>
                <c:pt idx="3">
                  <c:v>260.3</c:v>
                </c:pt>
                <c:pt idx="4">
                  <c:v>2430.5</c:v>
                </c:pt>
                <c:pt idx="5">
                  <c:v>777.5</c:v>
                </c:pt>
                <c:pt idx="6">
                  <c:v>4451.4000000000005</c:v>
                </c:pt>
              </c:numCache>
            </c:numRef>
          </c:val>
        </c:ser>
        <c:dLbls>
          <c:showPercent val="1"/>
        </c:dLbls>
      </c:pie3DChart>
    </c:plotArea>
    <c:legend>
      <c:legendPos val="r"/>
      <c:layout>
        <c:manualLayout>
          <c:xMode val="edge"/>
          <c:yMode val="edge"/>
          <c:x val="0"/>
          <c:y val="0.7461681947155786"/>
          <c:w val="1"/>
          <c:h val="0.25383189385063892"/>
        </c:manualLayout>
      </c:layout>
      <c:txPr>
        <a:bodyPr/>
        <a:lstStyle/>
        <a:p>
          <a:pPr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0.14048862642169729"/>
          <c:y val="4.5156658628328794E-2"/>
          <c:w val="0.82895581802274765"/>
          <c:h val="0.48448270148647193"/>
        </c:manualLayout>
      </c:layout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Заработная плата</c:v>
                </c:pt>
              </c:strCache>
            </c:strRef>
          </c:tx>
          <c:dLbls>
            <c:dLbl>
              <c:idx val="0"/>
              <c:layout>
                <c:manualLayout>
                  <c:x val="-9.4154544241294754E-4"/>
                  <c:y val="-1.6440073018554571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>
                  <c:v>50.3</c:v>
                </c:pt>
                <c:pt idx="1">
                  <c:v>55.5</c:v>
                </c:pt>
                <c:pt idx="2">
                  <c:v>59.3</c:v>
                </c:pt>
                <c:pt idx="3">
                  <c:v>69.599999999999994</c:v>
                </c:pt>
                <c:pt idx="4">
                  <c:v>59</c:v>
                </c:pt>
                <c:pt idx="5">
                  <c:v>55.3</c:v>
                </c:pt>
                <c:pt idx="6">
                  <c:v>41.3</c:v>
                </c:pt>
                <c:pt idx="7">
                  <c:v>58.2</c:v>
                </c:pt>
                <c:pt idx="8">
                  <c:v>56.2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Приобретение предметов снабжения и расходных материалов</c:v>
                </c:pt>
              </c:strCache>
            </c:strRef>
          </c:tx>
          <c:dLbls>
            <c:dLbl>
              <c:idx val="0"/>
              <c:delete val="1"/>
            </c:dLbl>
            <c:txPr>
              <a:bodyPr rot="0"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Лист1!$C$2:$C$10</c:f>
              <c:numCache>
                <c:formatCode>General</c:formatCode>
                <c:ptCount val="9"/>
                <c:pt idx="0" formatCode="0.0">
                  <c:v>0.3000000000000001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Оплата коммунальных услуг</c:v>
                </c:pt>
              </c:strCache>
            </c:strRef>
          </c:tx>
          <c:dLbls>
            <c:dLbl>
              <c:idx val="0"/>
              <c:layout>
                <c:manualLayout>
                  <c:x val="-5.6497175141242938E-3"/>
                  <c:y val="8.3044982698963279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Лист1!$D$2:$D$10</c:f>
              <c:numCache>
                <c:formatCode>0.0</c:formatCode>
                <c:ptCount val="9"/>
                <c:pt idx="0">
                  <c:v>9.6</c:v>
                </c:pt>
                <c:pt idx="1">
                  <c:v>7.4</c:v>
                </c:pt>
                <c:pt idx="2">
                  <c:v>11.2</c:v>
                </c:pt>
                <c:pt idx="3">
                  <c:v>6</c:v>
                </c:pt>
                <c:pt idx="4">
                  <c:v>10.3</c:v>
                </c:pt>
                <c:pt idx="5">
                  <c:v>5.6</c:v>
                </c:pt>
                <c:pt idx="6">
                  <c:v>7.2</c:v>
                </c:pt>
                <c:pt idx="7">
                  <c:v>10.4</c:v>
                </c:pt>
                <c:pt idx="8">
                  <c:v>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Прочие текущие расходы на закупки товаров и оплату услуг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Лист1!$E$2:$E$10</c:f>
              <c:numCache>
                <c:formatCode>0.0</c:formatCode>
                <c:ptCount val="9"/>
                <c:pt idx="0">
                  <c:v>1.3</c:v>
                </c:pt>
                <c:pt idx="1">
                  <c:v>28.1</c:v>
                </c:pt>
                <c:pt idx="2">
                  <c:v>19.5</c:v>
                </c:pt>
                <c:pt idx="3">
                  <c:v>11.6</c:v>
                </c:pt>
                <c:pt idx="4">
                  <c:v>21.6</c:v>
                </c:pt>
                <c:pt idx="5">
                  <c:v>30</c:v>
                </c:pt>
                <c:pt idx="6">
                  <c:v>46.1</c:v>
                </c:pt>
                <c:pt idx="7">
                  <c:v>20.100000000000001</c:v>
                </c:pt>
                <c:pt idx="8">
                  <c:v>32.1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Субсидии хозяйственным организациям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showVal val="1"/>
            </c:dLbl>
            <c:dLbl>
              <c:idx val="2"/>
              <c:showVal val="1"/>
            </c:dLbl>
            <c:dLbl>
              <c:idx val="3"/>
              <c:showVal val="1"/>
            </c:dLbl>
            <c:dLbl>
              <c:idx val="4"/>
              <c:showVal val="1"/>
            </c:dLbl>
            <c:dLbl>
              <c:idx val="5"/>
              <c:showVal val="1"/>
            </c:dLbl>
            <c:dLbl>
              <c:idx val="6"/>
              <c:showVal val="1"/>
            </c:dLbl>
            <c:delete val="1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Лист1!$F$2:$F$10</c:f>
              <c:numCache>
                <c:formatCode>General</c:formatCode>
                <c:ptCount val="9"/>
                <c:pt idx="0" formatCode="0.0">
                  <c:v>12.4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Текущие и капитальные бюджетные трансферты населению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Лист1!$G$2:$G$10</c:f>
              <c:numCache>
                <c:formatCode>General</c:formatCode>
                <c:ptCount val="9"/>
                <c:pt idx="0" formatCode="0.0">
                  <c:v>0.8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Другие расходы</c:v>
                </c:pt>
              </c:strCache>
            </c:strRef>
          </c:tx>
          <c:dLbls>
            <c:dLbl>
              <c:idx val="0"/>
              <c:layout>
                <c:manualLayout>
                  <c:x val="1.6949152542372881E-2"/>
                  <c:y val="-1.9377162629757801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2.2145328719723818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showVal val="1"/>
          </c:dLbls>
          <c:cat>
            <c:strRef>
              <c:f>Лист1!$A$2:$A$10</c:f>
              <c:strCache>
                <c:ptCount val="9"/>
                <c:pt idx="0">
                  <c:v>Районный бюджет</c:v>
                </c:pt>
                <c:pt idx="1">
                  <c:v>Сельские бюджеты</c:v>
                </c:pt>
                <c:pt idx="2">
                  <c:v>Вердомичский</c:v>
                </c:pt>
                <c:pt idx="3">
                  <c:v>Добровольский</c:v>
                </c:pt>
                <c:pt idx="4">
                  <c:v>Незбодичский</c:v>
                </c:pt>
                <c:pt idx="5">
                  <c:v>Новодворский</c:v>
                </c:pt>
                <c:pt idx="6">
                  <c:v>Свислочский</c:v>
                </c:pt>
                <c:pt idx="7">
                  <c:v>Хоневичский</c:v>
                </c:pt>
                <c:pt idx="8">
                  <c:v>Порозовский</c:v>
                </c:pt>
              </c:strCache>
            </c:strRef>
          </c:cat>
          <c:val>
            <c:numRef>
              <c:f>Лист1!$H$2:$H$10</c:f>
              <c:numCache>
                <c:formatCode>0.0</c:formatCode>
                <c:ptCount val="9"/>
                <c:pt idx="0">
                  <c:v>25.3</c:v>
                </c:pt>
                <c:pt idx="1">
                  <c:v>9</c:v>
                </c:pt>
                <c:pt idx="2">
                  <c:v>10</c:v>
                </c:pt>
                <c:pt idx="3">
                  <c:v>12.8</c:v>
                </c:pt>
                <c:pt idx="4">
                  <c:v>9.1</c:v>
                </c:pt>
                <c:pt idx="5">
                  <c:v>9.1</c:v>
                </c:pt>
                <c:pt idx="6">
                  <c:v>5.4</c:v>
                </c:pt>
                <c:pt idx="7">
                  <c:v>11.3</c:v>
                </c:pt>
                <c:pt idx="8">
                  <c:v>8.7000000000000011</c:v>
                </c:pt>
              </c:numCache>
            </c:numRef>
          </c:val>
        </c:ser>
        <c:gapWidth val="75"/>
        <c:overlap val="100"/>
        <c:axId val="115404160"/>
        <c:axId val="115402624"/>
      </c:barChart>
      <c:valAx>
        <c:axId val="115402624"/>
        <c:scaling>
          <c:orientation val="minMax"/>
          <c:max val="100"/>
          <c:min val="0"/>
        </c:scaling>
        <c:axPos val="l"/>
        <c:majorGridlines/>
        <c:numFmt formatCode="#,##0.0" sourceLinked="0"/>
        <c:maj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5404160"/>
        <c:crosses val="autoZero"/>
        <c:crossBetween val="between"/>
        <c:majorUnit val="20"/>
        <c:minorUnit val="20"/>
      </c:valAx>
      <c:catAx>
        <c:axId val="115404160"/>
        <c:scaling>
          <c:orientation val="minMax"/>
        </c:scaling>
        <c:axPos val="b"/>
        <c:numFmt formatCode="General" sourceLinked="0"/>
        <c:majorTickMark val="none"/>
        <c:tickLblPos val="nextTo"/>
        <c:txPr>
          <a:bodyPr/>
          <a:lstStyle/>
          <a:p>
            <a:pPr>
              <a:defRPr sz="105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5402624"/>
        <c:crosses val="autoZero"/>
        <c:auto val="1"/>
        <c:lblAlgn val="ctr"/>
        <c:lblOffset val="100"/>
      </c:catAx>
    </c:plotArea>
    <c:legend>
      <c:legendPos val="b"/>
      <c:layout>
        <c:manualLayout>
          <c:xMode val="edge"/>
          <c:yMode val="edge"/>
          <c:x val="1.3741688538932822E-2"/>
          <c:y val="0.75420450644362325"/>
          <c:w val="0.96015814760443163"/>
          <c:h val="0.23472282919652346"/>
        </c:manualLayout>
      </c:layout>
      <c:txPr>
        <a:bodyPr/>
        <a:lstStyle/>
        <a:p>
          <a:pPr>
            <a:lnSpc>
              <a:spcPct val="100000"/>
            </a:lnSpc>
            <a:defRPr sz="115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Структура долговых обязательств.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0.28711269685039381"/>
          <c:y val="0.15059375000000041"/>
          <c:w val="0.42761335301837272"/>
          <c:h val="0.72437229330708663"/>
        </c:manualLayout>
      </c:layout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долгосрочный (свыше 1 года),
в нацвалюте </c:v>
                </c:pt>
              </c:strCache>
            </c:strRef>
          </c:tx>
          <c:dLbls>
            <c:dLbl>
              <c:idx val="0"/>
              <c:layout>
                <c:manualLayout>
                  <c:x val="2.0833333333333676E-3"/>
                  <c:y val="-1.2500000000000001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0.17083333333333417"/>
                  <c:y val="6.2497539370078934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2"/>
                <c:pt idx="0">
                  <c:v>01.10.15 г.</c:v>
                </c:pt>
                <c:pt idx="1">
                  <c:v>01.10.16 г.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2060.1999999999998</c:v>
                </c:pt>
                <c:pt idx="1">
                  <c:v>2114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краткосрочный (до 1 года),
в нацвалюте</c:v>
                </c:pt>
              </c:strCache>
            </c:strRef>
          </c:tx>
          <c:dLbls>
            <c:dLbl>
              <c:idx val="0"/>
              <c:layout>
                <c:manualLayout>
                  <c:x val="1.4583333333333373E-2"/>
                  <c:y val="6.2500000000000134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dLblPos val="outEnd"/>
            <c:showVal val="1"/>
          </c:dLbls>
          <c:cat>
            <c:strRef>
              <c:f>Лист1!$A$2:$A$4</c:f>
              <c:strCache>
                <c:ptCount val="2"/>
                <c:pt idx="0">
                  <c:v>01.10.15 г.</c:v>
                </c:pt>
                <c:pt idx="1">
                  <c:v>01.10.16 г.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100</c:v>
                </c:pt>
                <c:pt idx="1">
                  <c:v>351</c:v>
                </c:pt>
              </c:numCache>
            </c:numRef>
          </c:val>
        </c:ser>
        <c:axId val="116051968"/>
        <c:axId val="116053504"/>
      </c:barChart>
      <c:catAx>
        <c:axId val="116051968"/>
        <c:scaling>
          <c:orientation val="minMax"/>
        </c:scaling>
        <c:axPos val="b"/>
        <c:numFmt formatCode="@" sourceLinked="1"/>
        <c:tickLblPos val="nextTo"/>
        <c:txPr>
          <a:bodyPr/>
          <a:lstStyle/>
          <a:p>
            <a:pPr>
              <a:defRPr sz="14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6053504"/>
        <c:crosses val="autoZero"/>
        <c:auto val="1"/>
        <c:lblAlgn val="ctr"/>
        <c:lblOffset val="100"/>
      </c:catAx>
      <c:valAx>
        <c:axId val="116053504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160519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586975065618092"/>
          <c:y val="0.33255290354331124"/>
          <c:w val="0.32746358267716952"/>
          <c:h val="0.44540994094488551"/>
        </c:manualLayout>
      </c:layout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0.0945</cdr:x>
      <cdr:y>0.1121</cdr:y>
    </cdr:from>
    <cdr:to>
      <cdr:x>0.16048</cdr:x>
      <cdr:y>0.17029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32048" y="504056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0.30428</cdr:y>
    </cdr:from>
    <cdr:to>
      <cdr:x>0.16048</cdr:x>
      <cdr:y>0.36246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32048" y="1368152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0.49153</cdr:x>
      <cdr:y>0.04166</cdr:y>
    </cdr:from>
    <cdr:to>
      <cdr:x>0.55751</cdr:x>
      <cdr:y>0.09985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2209816" y="214296"/>
          <a:ext cx="296633" cy="2993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0.49646</cdr:y>
    </cdr:from>
    <cdr:to>
      <cdr:x>0.16048</cdr:x>
      <cdr:y>0.55464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32048" y="2232248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0.40037</cdr:y>
    </cdr:from>
    <cdr:to>
      <cdr:x>0.16048</cdr:x>
      <cdr:y>0.45855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32048" y="1800200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0.0945</cdr:x>
      <cdr:y>0.20819</cdr:y>
    </cdr:from>
    <cdr:to>
      <cdr:x>0.16048</cdr:x>
      <cdr:y>0.26637</cdr:y>
    </cdr:to>
    <cdr:sp macro="" textlink="">
      <cdr:nvSpPr>
        <cdr:cNvPr id="9" name="Прямоугольник 8"/>
        <cdr:cNvSpPr/>
      </cdr:nvSpPr>
      <cdr:spPr>
        <a:xfrm xmlns:a="http://schemas.openxmlformats.org/drawingml/2006/main">
          <a:off x="432048" y="936104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0.77138</cdr:x>
      <cdr:y>0</cdr:y>
    </cdr:from>
    <cdr:to>
      <cdr:x>0.98645</cdr:x>
      <cdr:y>0.05945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67955" y="0"/>
          <a:ext cx="966931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0.67986</cdr:y>
    </cdr:from>
    <cdr:to>
      <cdr:x>0.43364</cdr:x>
      <cdr:y>0.73601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167682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0.76068</cdr:x>
      <cdr:y>0.0001</cdr:y>
    </cdr:from>
    <cdr:to>
      <cdr:x>1</cdr:x>
      <cdr:y>0.06143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419865" y="452"/>
          <a:ext cx="1075935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>
              <a:latin typeface="Times New Roman" pitchFamily="18" charset="0"/>
              <a:cs typeface="Times New Roman" pitchFamily="18" charset="0"/>
            </a:rPr>
            <a:t>Тыс.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0.66973</cdr:y>
    </cdr:from>
    <cdr:to>
      <cdr:x>0.43364</cdr:x>
      <cdr:y>0.72766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80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0.09517</cdr:x>
      <cdr:y>0.01605</cdr:y>
    </cdr:from>
    <cdr:to>
      <cdr:x>0.16227</cdr:x>
      <cdr:y>0.07397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7247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0.11171</cdr:y>
    </cdr:from>
    <cdr:to>
      <cdr:x>0.16227</cdr:x>
      <cdr:y>0.16963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50452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0.20737</cdr:y>
    </cdr:from>
    <cdr:to>
      <cdr:x>0.16227</cdr:x>
      <cdr:y>0.26529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427856" y="93657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0.30303</cdr:y>
    </cdr:from>
    <cdr:to>
      <cdr:x>0.16227</cdr:x>
      <cdr:y>0.36096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1368623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0.39869</cdr:y>
    </cdr:from>
    <cdr:to>
      <cdr:x>0.16227</cdr:x>
      <cdr:y>0.45662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180067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0.49435</cdr:y>
    </cdr:from>
    <cdr:to>
      <cdr:x>0.16227</cdr:x>
      <cdr:y>0.55228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223271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0.74466</cdr:x>
      <cdr:y>0</cdr:y>
    </cdr:from>
    <cdr:to>
      <cdr:x>0.95882</cdr:x>
      <cdr:y>0.06038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47842" y="0"/>
          <a:ext cx="962828" cy="2769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тыс. </a:t>
          </a:r>
          <a:r>
            <a:rPr lang="ru-RU" sz="1200" dirty="0" smtClean="0">
              <a:latin typeface="Times New Roman" pitchFamily="18" charset="0"/>
              <a:cs typeface="Times New Roman" pitchFamily="18" charset="0"/>
            </a:rPr>
            <a:t>руб</a:t>
          </a:r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.;  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</cdr:x>
      <cdr:y>0.65918</cdr:y>
    </cdr:from>
    <cdr:to>
      <cdr:x>0.43364</cdr:x>
      <cdr:y>0.7162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0" y="3024237"/>
          <a:ext cx="1949573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Консолидированный бюджет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0.09517</cdr:x>
      <cdr:y>0.40806</cdr:y>
    </cdr:from>
    <cdr:to>
      <cdr:x>0.16227</cdr:x>
      <cdr:y>0.46508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427856" y="18721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0.01567</cdr:y>
    </cdr:from>
    <cdr:to>
      <cdr:x>0.16227</cdr:x>
      <cdr:y>0.0727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427856" y="71909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0.10985</cdr:y>
    </cdr:from>
    <cdr:to>
      <cdr:x>0.16227</cdr:x>
      <cdr:y>0.16687</cdr:y>
    </cdr:to>
    <cdr:sp macro="" textlink="">
      <cdr:nvSpPr>
        <cdr:cNvPr id="5" name="Прямоугольник 4"/>
        <cdr:cNvSpPr/>
      </cdr:nvSpPr>
      <cdr:spPr>
        <a:xfrm xmlns:a="http://schemas.openxmlformats.org/drawingml/2006/main">
          <a:off x="427856" y="5039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0.20402</cdr:y>
    </cdr:from>
    <cdr:to>
      <cdr:x>0.16227</cdr:x>
      <cdr:y>0.26104</cdr:y>
    </cdr:to>
    <cdr:sp macro="" textlink="">
      <cdr:nvSpPr>
        <cdr:cNvPr id="6" name="Прямоугольник 5"/>
        <cdr:cNvSpPr/>
      </cdr:nvSpPr>
      <cdr:spPr>
        <a:xfrm xmlns:a="http://schemas.openxmlformats.org/drawingml/2006/main">
          <a:off x="427856" y="936005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0.31388</cdr:y>
    </cdr:from>
    <cdr:to>
      <cdr:x>0.16227</cdr:x>
      <cdr:y>0.37091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27856" y="1440061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0.09517</cdr:x>
      <cdr:y>0.50223</cdr:y>
    </cdr:from>
    <cdr:to>
      <cdr:x>0.16227</cdr:x>
      <cdr:y>0.55925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27856" y="2304157"/>
          <a:ext cx="301686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 dirty="0" smtClean="0">
              <a:latin typeface="Times New Roman" pitchFamily="18" charset="0"/>
              <a:cs typeface="Times New Roman" pitchFamily="18" charset="0"/>
            </a:rPr>
            <a:t>%</a:t>
          </a:r>
          <a:endParaRPr lang="ru-RU" sz="11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0.84256</cdr:x>
      <cdr:y>0.11019</cdr:y>
    </cdr:from>
    <cdr:to>
      <cdr:x>0.99172</cdr:x>
      <cdr:y>0.18592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5136246" y="447812"/>
          <a:ext cx="909288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  тыс.руб.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2241" y="0"/>
            <a:ext cx="2947035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B2C10-A823-48D5-A595-3AA99F613FC7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3106"/>
            <a:ext cx="2947035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2241" y="9433106"/>
            <a:ext cx="2947035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838C63-775D-441E-AC36-3484755155C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6968386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35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2241" y="0"/>
            <a:ext cx="2947035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20DA1-7ABA-48BB-83AB-0DFBDB4DB943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085" y="4717415"/>
            <a:ext cx="544068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7035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2241" y="9433106"/>
            <a:ext cx="2947035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99D40-BADF-4B17-B833-149457CB67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376962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9875" cy="37242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02437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4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1C11CB-27E8-400B-A2A3-5F9A57E5E019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4829688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BC65B0-1072-4E93-9C00-FC7D4D821DC7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7081707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BF1F0-5418-4344-B520-CBF5221412A6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9564509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4CF03-E368-4351-9CBF-40EFC70C6732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2337017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F075B-B04B-4441-9A89-D82D98E4A946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5937976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59741-87AA-41EF-8427-4D18A538D9C2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67818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3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3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4D1E6-B831-4991-A385-190022C92E67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9961414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E6BE30-DB56-4260-A5B5-27A7CD95D5BF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380612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4E6AF-10B7-4F8F-8260-50DE4EB0B637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5018941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3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2A36F-15B1-4727-9412-F2E547AA6EF2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651943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8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6047C-89A0-44C8-8757-5F0643FC4687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3812526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E7322-F505-497D-99E9-533EC7866A8A}" type="datetime1">
              <a:rPr lang="ru-RU" smtClean="0"/>
              <a:pPr/>
              <a:t>21.11.2017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Слайд №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468F-0B15-43B8-A9BF-5DD43273071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75640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ransition spd="slow">
    <p:wip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23784933"/>
              </p:ext>
            </p:extLst>
          </p:nvPr>
        </p:nvGraphicFramePr>
        <p:xfrm>
          <a:off x="107504" y="1059582"/>
          <a:ext cx="8928992" cy="1653064"/>
        </p:xfrm>
        <a:graphic>
          <a:graphicData uri="http://schemas.openxmlformats.org/drawingml/2006/table">
            <a:tbl>
              <a:tblPr/>
              <a:tblGrid>
                <a:gridCol w="8928992"/>
              </a:tblGrid>
              <a:tr h="16530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БЮЛЛЕТЕНЬ</a:t>
                      </a:r>
                    </a:p>
                    <a:p>
                      <a:pPr algn="ctr" fontAlgn="ctr"/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 исполнении бюджета</a:t>
                      </a:r>
                      <a:b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8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br>
                        <a:rPr lang="ru-RU" sz="2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</a:t>
                      </a:r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en-US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  <a:r>
                        <a:rPr lang="ru-RU" sz="24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месяцев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2017 года.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9827700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="" xmlns:p14="http://schemas.microsoft.com/office/powerpoint/2010/main" val="2160037382"/>
              </p:ext>
            </p:extLst>
          </p:nvPr>
        </p:nvGraphicFramePr>
        <p:xfrm>
          <a:off x="1547664" y="483518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="" xmlns:p14="http://schemas.microsoft.com/office/powerpoint/2010/main" val="374602650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59347070"/>
              </p:ext>
            </p:extLst>
          </p:nvPr>
        </p:nvGraphicFramePr>
        <p:xfrm>
          <a:off x="107504" y="1635648"/>
          <a:ext cx="8928992" cy="933826"/>
        </p:xfrm>
        <a:graphic>
          <a:graphicData uri="http://schemas.openxmlformats.org/drawingml/2006/table">
            <a:tbl>
              <a:tblPr/>
              <a:tblGrid>
                <a:gridCol w="8928992"/>
              </a:tblGrid>
              <a:tr h="933826">
                <a:tc>
                  <a:txBody>
                    <a:bodyPr/>
                    <a:lstStyle/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56961821"/>
              </p:ext>
            </p:extLst>
          </p:nvPr>
        </p:nvGraphicFramePr>
        <p:xfrm>
          <a:off x="107504" y="123478"/>
          <a:ext cx="8928992" cy="1957864"/>
        </p:xfrm>
        <a:graphic>
          <a:graphicData uri="http://schemas.openxmlformats.org/drawingml/2006/table">
            <a:tbl>
              <a:tblPr/>
              <a:tblGrid>
                <a:gridCol w="8928992"/>
              </a:tblGrid>
              <a:tr h="1957864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Структура консолидированного</a:t>
                      </a:r>
                      <a:b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</a:b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бюджета </a:t>
                      </a:r>
                      <a:r>
                        <a:rPr lang="ru-RU" sz="24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400" b="1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endParaRPr lang="ru-RU" sz="2400" b="1" i="0" u="none" strike="noStrike" dirty="0"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/>
                      </a:endParaRPr>
                    </a:p>
                  </a:txBody>
                  <a:tcPr marL="9525" marR="9525" marT="71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788024" y="1283124"/>
            <a:ext cx="1741909" cy="914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Районный бюджет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44007" y="2357436"/>
            <a:ext cx="2029941" cy="250033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7 </a:t>
            </a:r>
            <a:r>
              <a:rPr lang="ru-RU" b="1" dirty="0">
                <a:solidFill>
                  <a:srgbClr val="000000"/>
                </a:solidFill>
                <a:latin typeface="Times New Roman"/>
              </a:rPr>
              <a:t>сельских </a:t>
            </a:r>
            <a:r>
              <a:rPr lang="ru-RU" b="1" dirty="0" smtClean="0">
                <a:solidFill>
                  <a:srgbClr val="000000"/>
                </a:solidFill>
                <a:latin typeface="Times New Roman"/>
              </a:rPr>
              <a:t>бюджетов:</a:t>
            </a: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Вердомичский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Добровольский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Незбодичский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smtClean="0">
                <a:solidFill>
                  <a:srgbClr val="000000"/>
                </a:solidFill>
                <a:latin typeface="Times New Roman"/>
              </a:rPr>
              <a:t>Новодворский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Свислочский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Хоневичский</a:t>
            </a:r>
            <a:endParaRPr lang="ru-RU" sz="1600" dirty="0" smtClean="0">
              <a:solidFill>
                <a:srgbClr val="000000"/>
              </a:solidFill>
              <a:latin typeface="Times New Roman"/>
            </a:endParaRPr>
          </a:p>
          <a:p>
            <a:pPr algn="ctr" fontAlgn="ctr">
              <a:defRPr/>
            </a:pPr>
            <a:r>
              <a:rPr lang="ru-RU" sz="1600" dirty="0" err="1" smtClean="0">
                <a:solidFill>
                  <a:srgbClr val="000000"/>
                </a:solidFill>
                <a:latin typeface="Times New Roman"/>
              </a:rPr>
              <a:t>Порозовский</a:t>
            </a:r>
            <a:endParaRPr lang="ru-RU" sz="160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907704" y="127936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Базовый уровень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07704" y="2472415"/>
            <a:ext cx="1512168" cy="91440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Первичный уровень</a:t>
            </a: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527935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838666902"/>
              </p:ext>
            </p:extLst>
          </p:nvPr>
        </p:nvGraphicFramePr>
        <p:xfrm>
          <a:off x="214282" y="555526"/>
          <a:ext cx="8715436" cy="4199056"/>
        </p:xfrm>
        <a:graphic>
          <a:graphicData uri="http://schemas.openxmlformats.org/drawingml/2006/table">
            <a:tbl>
              <a:tblPr/>
              <a:tblGrid>
                <a:gridCol w="1477398"/>
                <a:gridCol w="925806"/>
                <a:gridCol w="154314"/>
                <a:gridCol w="668494"/>
                <a:gridCol w="203012"/>
                <a:gridCol w="568654"/>
                <a:gridCol w="1074420"/>
                <a:gridCol w="129206"/>
                <a:gridCol w="822808"/>
                <a:gridCol w="119556"/>
                <a:gridCol w="590314"/>
                <a:gridCol w="1052760"/>
                <a:gridCol w="212662"/>
                <a:gridCol w="716032"/>
              </a:tblGrid>
              <a:tr h="310506">
                <a:tc gridSpan="14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ИСПОЛНЕНИЕ БЮДЖЕТА</a:t>
                      </a:r>
                    </a:p>
                  </a:txBody>
                  <a:tcPr marL="7717" marR="7717" marT="771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3393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тыс.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829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бюджета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ДЕФИЦИТ (-); ПРОФИЦИТ (+)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94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годовой план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272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 района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29 406,8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ru-RU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666,7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70,3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29406,8</a:t>
                      </a:r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ru-RU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19896,4</a:t>
                      </a:r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67,7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+770,3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Районный бюджет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r>
                        <a:rPr lang="ru-RU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927,3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20 352,0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70,4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28927,3</a:t>
                      </a:r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ru-RU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19581,7</a:t>
                      </a:r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67,7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+770,3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Сельские бюджеты</a:t>
                      </a: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479,5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314,7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65,6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479,5</a:t>
                      </a:r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ru-RU" sz="13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314,7</a:t>
                      </a:r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300" b="1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65,7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Вердомичский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67,3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Times New Roman" pitchFamily="18" charset="0"/>
                          <a:cs typeface="Times New Roman" pitchFamily="18" charset="0"/>
                        </a:rPr>
                        <a:t>40,9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60,8</a:t>
                      </a:r>
                      <a:endParaRPr lang="ru-RU" sz="13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67,3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41,0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60,9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Добровольский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47,2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31,9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67,6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47,2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31,9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67,6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Незбодичский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56,6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38,5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68,0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56,6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38,8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68,6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-0,3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Новодворский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64,5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49,0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76,0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64,5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48,3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74,9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+0,7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Свислочский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85,4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62,0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72,6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85,4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62,2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72,8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-0,2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Хоневичский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63,8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39,3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61,6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63,8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/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39,3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61,6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3393"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Порозовский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94,7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53,1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smtClean="0">
                          <a:latin typeface="Times New Roman" pitchFamily="18" charset="0"/>
                          <a:cs typeface="Times New Roman" pitchFamily="18" charset="0"/>
                        </a:rPr>
                        <a:t>56,1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94,7</a:t>
                      </a:r>
                      <a:endParaRPr lang="ru-RU" sz="1300" baseline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53,2</a:t>
                      </a:r>
                      <a:endParaRPr lang="ru-RU" sz="13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b"/>
                      <a:endParaRPr lang="ru-RU" sz="1300" b="0" i="0" u="none" strike="noStrike" baseline="0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e-BY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 rtl="0" fontAlgn="b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717" marR="7717" marT="771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60943235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98372508"/>
              </p:ext>
            </p:extLst>
          </p:nvPr>
        </p:nvGraphicFramePr>
        <p:xfrm>
          <a:off x="214282" y="285734"/>
          <a:ext cx="8678198" cy="4707339"/>
        </p:xfrm>
        <a:graphic>
          <a:graphicData uri="http://schemas.openxmlformats.org/drawingml/2006/table">
            <a:tbl>
              <a:tblPr/>
              <a:tblGrid>
                <a:gridCol w="1449545"/>
                <a:gridCol w="873307"/>
                <a:gridCol w="785306"/>
                <a:gridCol w="411737"/>
                <a:gridCol w="308126"/>
                <a:gridCol w="850749"/>
                <a:gridCol w="510441"/>
                <a:gridCol w="340308"/>
                <a:gridCol w="654422"/>
                <a:gridCol w="785306"/>
                <a:gridCol w="463308"/>
                <a:gridCol w="399067"/>
                <a:gridCol w="425783"/>
                <a:gridCol w="420793"/>
              </a:tblGrid>
              <a:tr h="279868">
                <a:tc gridSpan="14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поступлений доходов местных бюджетов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4232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sz="1400" b="0" smtClean="0">
                          <a:latin typeface="Times New Roman" pitchFamily="18" charset="0"/>
                          <a:cs typeface="Times New Roman" pitchFamily="18" charset="0"/>
                        </a:rPr>
                        <a:t>       тыс</a:t>
                      </a:r>
                      <a:r>
                        <a:rPr lang="ru-RU" sz="1400" b="0" dirty="0" smtClean="0">
                          <a:latin typeface="Times New Roman" pitchFamily="18" charset="0"/>
                          <a:cs typeface="Times New Roman" pitchFamily="18" charset="0"/>
                        </a:rPr>
                        <a:t>. рублей</a:t>
                      </a:r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1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Налоговые и неналоговые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доходы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Безвозмездные поступления (дотация, субвенции)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доходов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0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2016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месяцев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2016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</a:t>
                      </a:r>
                    </a:p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</a:t>
                      </a:r>
                    </a:p>
                    <a:p>
                      <a:pPr algn="ctr" fontAlgn="ctr"/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2016 года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354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6</a:t>
                      </a:r>
                      <a:r>
                        <a:rPr lang="ru-RU" sz="1200" b="1" baseline="0" dirty="0" smtClean="0"/>
                        <a:t> 012,6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5</a:t>
                      </a:r>
                      <a:r>
                        <a:rPr lang="ru-RU" sz="1200" b="1" baseline="0" dirty="0" smtClean="0"/>
                        <a:t> 805.8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103,6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14</a:t>
                      </a:r>
                      <a:r>
                        <a:rPr lang="ru-RU" sz="1200" b="1" baseline="0" dirty="0" smtClean="0"/>
                        <a:t> 654,1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10 251,9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142,9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20</a:t>
                      </a:r>
                      <a:r>
                        <a:rPr lang="ru-RU" sz="1200" b="1" baseline="0" dirty="0" smtClean="0"/>
                        <a:t> 666,7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16</a:t>
                      </a:r>
                      <a:r>
                        <a:rPr lang="ru-RU" sz="1200" b="1" baseline="0" dirty="0" smtClean="0"/>
                        <a:t> 057,7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128,7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13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5</a:t>
                      </a:r>
                      <a:r>
                        <a:rPr lang="ru-RU" sz="1200" b="1" baseline="0" dirty="0" smtClean="0"/>
                        <a:t> 742,2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5</a:t>
                      </a:r>
                      <a:r>
                        <a:rPr lang="ru-RU" sz="1200" b="1" baseline="0" dirty="0" smtClean="0"/>
                        <a:t> 511,2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104,2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14</a:t>
                      </a:r>
                      <a:r>
                        <a:rPr lang="ru-RU" sz="1200" b="1" baseline="0" dirty="0" smtClean="0"/>
                        <a:t> 609,8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i="0" dirty="0" smtClean="0"/>
                        <a:t>10</a:t>
                      </a:r>
                      <a:r>
                        <a:rPr lang="ru-RU" sz="1200" b="1" i="0" baseline="0" dirty="0" smtClean="0"/>
                        <a:t> 251,9</a:t>
                      </a:r>
                      <a:endParaRPr lang="ru-RU" sz="1200" b="1" i="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b="1" i="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142,5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20</a:t>
                      </a:r>
                      <a:r>
                        <a:rPr lang="ru-RU" sz="1200" b="1" baseline="0" dirty="0" smtClean="0"/>
                        <a:t> 352,0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15</a:t>
                      </a:r>
                      <a:r>
                        <a:rPr lang="ru-RU" sz="1200" b="1" baseline="0" dirty="0" smtClean="0"/>
                        <a:t> 763,1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129,1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13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270,4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294,6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91,8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44,3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314,7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294,6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b="1" dirty="0" smtClean="0"/>
                        <a:t>106,8</a:t>
                      </a:r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b="1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33,4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43,0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77,7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7,5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40,9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smtClean="0"/>
                        <a:t>43,0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95,1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31,4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32,1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97,8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0,5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31,9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32,1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99,4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35,9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35,6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100,8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2,6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38,5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35,6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108,1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49,0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40,9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119,8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-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49,0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40,9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119,8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43,7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45,4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96,3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18,3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62,0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i="0" dirty="0" smtClean="0"/>
                        <a:t>45,4</a:t>
                      </a:r>
                      <a:endParaRPr lang="ru-RU" sz="1200" i="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136,6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34,0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39,5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86,1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5,3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39,3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39.5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99,5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68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43,0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58,1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74,0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0" fontAlgn="t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10,1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53,1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58,1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5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r"/>
                      <a:r>
                        <a:rPr lang="ru-RU" sz="1200" dirty="0" smtClean="0"/>
                        <a:t>91,4</a:t>
                      </a:r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ru-RU" sz="1200" dirty="0"/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9677898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83518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доходов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местных бюджетов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131898728"/>
              </p:ext>
            </p:extLst>
          </p:nvPr>
        </p:nvGraphicFramePr>
        <p:xfrm>
          <a:off x="4648200" y="0"/>
          <a:ext cx="44958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277386047"/>
              </p:ext>
            </p:extLst>
          </p:nvPr>
        </p:nvGraphicFramePr>
        <p:xfrm>
          <a:off x="179512" y="484188"/>
          <a:ext cx="4495800" cy="4659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226162668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41100489"/>
              </p:ext>
            </p:extLst>
          </p:nvPr>
        </p:nvGraphicFramePr>
        <p:xfrm>
          <a:off x="179515" y="3"/>
          <a:ext cx="8964486" cy="5020094"/>
        </p:xfrm>
        <a:graphic>
          <a:graphicData uri="http://schemas.openxmlformats.org/drawingml/2006/table">
            <a:tbl>
              <a:tblPr/>
              <a:tblGrid>
                <a:gridCol w="1588644"/>
                <a:gridCol w="819538"/>
                <a:gridCol w="819538"/>
                <a:gridCol w="819538"/>
                <a:gridCol w="819538"/>
                <a:gridCol w="819538"/>
                <a:gridCol w="819538"/>
                <a:gridCol w="819538"/>
                <a:gridCol w="819538"/>
                <a:gridCol w="819538"/>
              </a:tblGrid>
              <a:tr h="283768">
                <a:tc gridSpan="10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Динамика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расходов местных бюджетов.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6414"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3702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Наименование бюджета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Первоочередные расходы (заработная плата, лекарственные средства, продукты питания,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коммунальные услуги</a:t>
                      </a:r>
                    </a:p>
                    <a:p>
                      <a:pPr algn="ctr" fontAlgn="ctr"/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и другие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Прочие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расходы</a:t>
                      </a:r>
                    </a:p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(транспорт, связь, ремонт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оборудования и зданий, уличное освещение, приобретение оборудования и прочие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)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 расходов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2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</a:t>
                      </a:r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меся</a:t>
                      </a:r>
                      <a:r>
                        <a:rPr lang="ru-RU" sz="13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цев</a:t>
                      </a:r>
                      <a:endParaRPr lang="ru-RU" sz="13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</a:t>
                      </a:r>
                    </a:p>
                    <a:p>
                      <a:pPr algn="ctr" fontAlgn="ctr"/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2016 года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 2017 года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2016 года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 месяцев</a:t>
                      </a:r>
                      <a:r>
                        <a:rPr lang="ru-RU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</a:t>
                      </a: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2017 года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9 месяцев 2016 года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 района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12899,6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12 545,6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102,8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6996,8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3 723,1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187,9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19896,4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  <a:r>
                        <a:rPr lang="ru-RU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268,7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122,3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Районный бюджет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12701,6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12 349,2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102,9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6880,1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3 624,5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189,8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19581,7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15 973,7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122,6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Сельские бюджеты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198,0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196</a:t>
                      </a:r>
                      <a:r>
                        <a:rPr lang="be-BY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100,8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116,7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98</a:t>
                      </a:r>
                      <a:r>
                        <a:rPr lang="be-BY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118,4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314,7</a:t>
                      </a:r>
                      <a:endParaRPr lang="ru-RU" sz="13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295</a:t>
                      </a:r>
                      <a:r>
                        <a:rPr lang="be-BY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106,7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Вердомичский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12,1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41,0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43,4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94,5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Добровольский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7,8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97,5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31,9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Незбодичский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105,9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11,9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111,2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38,8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36,1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107,5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Новодворский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106,5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18,9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144,3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48,3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118,7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109,8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32,0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178,8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62,2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45,4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137,0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Хоневичский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27,0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26,8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100,7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12,3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96,9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39,3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39,5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99,5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059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Порозовский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31,5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35,1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89,7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21,7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23,1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93,9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300" dirty="0" smtClean="0">
                          <a:latin typeface="Times New Roman" pitchFamily="18" charset="0"/>
                          <a:cs typeface="Times New Roman" pitchFamily="18" charset="0"/>
                        </a:rPr>
                        <a:t>53,2</a:t>
                      </a:r>
                      <a:endParaRPr lang="ru-RU" sz="13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be-BY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58,2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91,4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45708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Структура расходов местных </a:t>
            </a: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бюджетов</a:t>
            </a:r>
            <a:b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1800" b="1" dirty="0" smtClean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</a:t>
            </a:r>
            <a:r>
              <a:rPr lang="ru-RU" sz="1800" b="1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функциональной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231308631"/>
              </p:ext>
            </p:extLst>
          </p:nvPr>
        </p:nvGraphicFramePr>
        <p:xfrm>
          <a:off x="0" y="627063"/>
          <a:ext cx="4495800" cy="4516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2470730643"/>
              </p:ext>
            </p:extLst>
          </p:nvPr>
        </p:nvGraphicFramePr>
        <p:xfrm>
          <a:off x="4500562" y="571486"/>
          <a:ext cx="4500562" cy="43021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34755430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555526"/>
          </a:xfrm>
        </p:spPr>
        <p:txBody>
          <a:bodyPr>
            <a:noAutofit/>
          </a:bodyPr>
          <a:lstStyle/>
          <a:p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Структура расходов местных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бюджетов</a:t>
            </a:r>
            <a:br>
              <a:rPr lang="ru-RU" sz="1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экономической классификации расходов бюджета.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="" xmlns:p14="http://schemas.microsoft.com/office/powerpoint/2010/main" val="1028083270"/>
              </p:ext>
            </p:extLst>
          </p:nvPr>
        </p:nvGraphicFramePr>
        <p:xfrm>
          <a:off x="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508512663"/>
              </p:ext>
            </p:extLst>
          </p:nvPr>
        </p:nvGraphicFramePr>
        <p:xfrm>
          <a:off x="4648200" y="555625"/>
          <a:ext cx="4495800" cy="4587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389289115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95974502"/>
              </p:ext>
            </p:extLst>
          </p:nvPr>
        </p:nvGraphicFramePr>
        <p:xfrm>
          <a:off x="107504" y="411510"/>
          <a:ext cx="8958116" cy="4428222"/>
        </p:xfrm>
        <a:graphic>
          <a:graphicData uri="http://schemas.openxmlformats.org/drawingml/2006/table">
            <a:tbl>
              <a:tblPr/>
              <a:tblGrid>
                <a:gridCol w="367112"/>
                <a:gridCol w="5037292"/>
                <a:gridCol w="888428"/>
                <a:gridCol w="888428"/>
                <a:gridCol w="888428"/>
                <a:gridCol w="888428"/>
              </a:tblGrid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Долговые обязательства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органов </a:t>
                      </a:r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местного управления и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самоуправления </a:t>
                      </a:r>
                      <a:r>
                        <a:rPr lang="ru-RU" sz="20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Свислочского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района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4874">
                <a:tc gridSpan="6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01.</a:t>
                      </a:r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  <a:r>
                        <a:rPr lang="ru-RU" sz="20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.2017 </a:t>
                      </a:r>
                      <a:r>
                        <a:rPr lang="ru-RU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года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3434">
                <a:tc gridSpan="6"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тыс.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руб.</a:t>
                      </a:r>
                    </a:p>
                  </a:txBody>
                  <a:tcPr marL="6264" marR="6264" marT="626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61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Виды обязательств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7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01.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10</a:t>
                      </a: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.201</a:t>
                      </a: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6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+/-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Темп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/>
                          <a:ea typeface="+mn-ea"/>
                          <a:cs typeface="+mn-cs"/>
                        </a:rPr>
                        <a:t>роста, %</a:t>
                      </a:r>
                      <a:endParaRPr lang="ru-RU" sz="13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343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412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Ценные бумаги, размещенные местными исполнительными и распорядительными органами на внутреннем финансовом рынке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1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Обязательства, подлежащие исполнению по выданным гарантиям местных исполнительных и распорядительных органов</a:t>
                      </a:r>
                    </a:p>
                  </a:txBody>
                  <a:tcPr marL="6264" marR="6264" marT="6264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234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Бюджетные кредиты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200,00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-200,0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17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Иные долговые обязательства, ранее отнесенные в соответствии с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законодательством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 долг органов местного управления и самоуправления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0,0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517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Долг, гарантированный местными исполнительными и распорядительными органами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1135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,</a:t>
                      </a:r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2465,0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-1329,9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22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ВСЕГО</a:t>
                      </a: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1135,1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2665,0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-1529,9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400" b="1" i="0" u="none" strike="noStrike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42,6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6264" marR="6264" marT="62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80108917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4877</TotalTime>
  <Words>840</Words>
  <Application>Microsoft Office PowerPoint</Application>
  <PresentationFormat>Экран (16:9)</PresentationFormat>
  <Paragraphs>487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Слайд 1</vt:lpstr>
      <vt:lpstr>Слайд 2</vt:lpstr>
      <vt:lpstr>Слайд 3</vt:lpstr>
      <vt:lpstr>Слайд 4</vt:lpstr>
      <vt:lpstr>Структура доходов местных бюджетов.</vt:lpstr>
      <vt:lpstr>Слайд 6</vt:lpstr>
      <vt:lpstr>Структура расходов местных бюджетов по функциональной классификации расходов бюджета.</vt:lpstr>
      <vt:lpstr>Структура расходов местных бюджетов по экономической классификации расходов бюджета.</vt:lpstr>
      <vt:lpstr>Слайд 9</vt:lpstr>
      <vt:lpstr>Слайд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Давыдик Александр</dc:creator>
  <cp:lastModifiedBy>Plan1</cp:lastModifiedBy>
  <cp:revision>382</cp:revision>
  <cp:lastPrinted>2016-04-12T06:59:46Z</cp:lastPrinted>
  <dcterms:created xsi:type="dcterms:W3CDTF">2013-10-16T05:53:51Z</dcterms:created>
  <dcterms:modified xsi:type="dcterms:W3CDTF">2017-11-21T12:41:52Z</dcterms:modified>
</cp:coreProperties>
</file>