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89" r:id="rId4"/>
    <p:sldId id="285" r:id="rId5"/>
    <p:sldId id="295" r:id="rId6"/>
    <p:sldId id="296" r:id="rId7"/>
    <p:sldId id="293" r:id="rId8"/>
    <p:sldId id="292" r:id="rId9"/>
    <p:sldId id="282" r:id="rId10"/>
    <p:sldId id="291" r:id="rId11"/>
  </p:sldIdLst>
  <p:sldSz cx="9144000" cy="5143500" type="screen16x9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76" autoAdjust="0"/>
  </p:normalViewPr>
  <p:slideViewPr>
    <p:cSldViewPr>
      <p:cViewPr varScale="1">
        <p:scale>
          <a:sx n="107" d="100"/>
          <a:sy n="107" d="100"/>
        </p:scale>
        <p:origin x="120" y="5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83824903243027"/>
          <c:y val="9.5084086711383284E-2"/>
          <c:w val="0.81200676186662168"/>
          <c:h val="0.396867113832998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Подоходный налог с физических лиц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15.3</c:v>
                </c:pt>
                <c:pt idx="1">
                  <c:v>79.2</c:v>
                </c:pt>
                <c:pt idx="2">
                  <c:v>70.2</c:v>
                </c:pt>
                <c:pt idx="3">
                  <c:v>89.1</c:v>
                </c:pt>
                <c:pt idx="4">
                  <c:v>49.4</c:v>
                </c:pt>
                <c:pt idx="5">
                  <c:v>91.9</c:v>
                </c:pt>
                <c:pt idx="6">
                  <c:v>69.8</c:v>
                </c:pt>
                <c:pt idx="7">
                  <c:v>73.900000000000006</c:v>
                </c:pt>
                <c:pt idx="8">
                  <c:v>89.5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7B-4192-B05D-62DDE2200E6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Земельный налог и налог на недвижимость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4.4000000000000004</c:v>
                </c:pt>
                <c:pt idx="1">
                  <c:v>4</c:v>
                </c:pt>
                <c:pt idx="2">
                  <c:v>2.6</c:v>
                </c:pt>
                <c:pt idx="3">
                  <c:v>2.2000000000000002</c:v>
                </c:pt>
                <c:pt idx="4">
                  <c:v>2.6</c:v>
                </c:pt>
                <c:pt idx="5">
                  <c:v>3.7</c:v>
                </c:pt>
                <c:pt idx="6">
                  <c:v>6.1</c:v>
                </c:pt>
                <c:pt idx="7">
                  <c:v>1.5</c:v>
                </c:pt>
                <c:pt idx="8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7B-4192-B05D-62DDE2200E6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добавленную стоимость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87B-4192-B05D-62DDE2200E6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Единый налог для производителей сельскохозяйственной продукции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87B-4192-B05D-62DDE2200E6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налоговые и неналоговые доходы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87B-4192-B05D-62DDE2200E60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87B-4192-B05D-62DDE2200E60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987B-4192-B05D-62DDE2200E60}"/>
                </c:ext>
              </c:extLst>
            </c:dLbl>
            <c:dLbl>
              <c:idx val="3"/>
              <c:layout>
                <c:manualLayout>
                  <c:x val="-2.8250811868855657E-3"/>
                  <c:y val="-1.6608638148341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87B-4192-B05D-62DDE2200E60}"/>
                </c:ext>
              </c:extLst>
            </c:dLbl>
            <c:dLbl>
              <c:idx val="4"/>
              <c:layout>
                <c:manualLayout>
                  <c:x val="-2.8248587570621816E-3"/>
                  <c:y val="-2.21448508644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987B-4192-B05D-62DDE2200E60}"/>
                </c:ext>
              </c:extLst>
            </c:dLbl>
            <c:dLbl>
              <c:idx val="5"/>
              <c:layout>
                <c:manualLayout>
                  <c:x val="0"/>
                  <c:y val="-1.9376744506398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87B-4192-B05D-62DDE2200E60}"/>
                </c:ext>
              </c:extLst>
            </c:dLbl>
            <c:dLbl>
              <c:idx val="6"/>
              <c:layout>
                <c:manualLayout>
                  <c:x val="2.8248587570621816E-3"/>
                  <c:y val="-1.9376744506398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987B-4192-B05D-62DDE2200E60}"/>
                </c:ext>
              </c:extLst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987B-4192-B05D-62DDE2200E60}"/>
                </c:ext>
              </c:extLst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987B-4192-B05D-62DDE2200E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5.0999999999999996</c:v>
                </c:pt>
                <c:pt idx="1">
                  <c:v>8.1999999999999993</c:v>
                </c:pt>
                <c:pt idx="2">
                  <c:v>5.6</c:v>
                </c:pt>
                <c:pt idx="4">
                  <c:v>3.4</c:v>
                </c:pt>
                <c:pt idx="5">
                  <c:v>3.7</c:v>
                </c:pt>
                <c:pt idx="6">
                  <c:v>1.1000000000000001</c:v>
                </c:pt>
                <c:pt idx="7">
                  <c:v>4.4000000000000004</c:v>
                </c:pt>
                <c:pt idx="8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987B-4192-B05D-62DDE2200E60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Дотация, субвенции и иные межбюджетные транферты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987B-4192-B05D-62DDE2200E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67.599999999999994</c:v>
                </c:pt>
                <c:pt idx="1">
                  <c:v>15</c:v>
                </c:pt>
                <c:pt idx="2">
                  <c:v>21.6</c:v>
                </c:pt>
                <c:pt idx="3">
                  <c:v>8.6999999999999993</c:v>
                </c:pt>
                <c:pt idx="4">
                  <c:v>44.6</c:v>
                </c:pt>
                <c:pt idx="5">
                  <c:v>0.7</c:v>
                </c:pt>
                <c:pt idx="6">
                  <c:v>23</c:v>
                </c:pt>
                <c:pt idx="7">
                  <c:v>20.2</c:v>
                </c:pt>
                <c:pt idx="8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87B-4192-B05D-62DDE2200E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12864640"/>
        <c:axId val="112863104"/>
      </c:barChart>
      <c:valAx>
        <c:axId val="11286310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2864640"/>
        <c:crosses val="autoZero"/>
        <c:crossBetween val="between"/>
        <c:majorUnit val="20"/>
        <c:minorUnit val="20"/>
      </c:valAx>
      <c:catAx>
        <c:axId val="1128646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2863104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2"/>
        <c:txPr>
          <a:bodyPr/>
          <a:lstStyle/>
          <a:p>
            <a:pPr>
              <a:lnSpc>
                <a:spcPts val="1100"/>
              </a:lnSpc>
              <a:spcBef>
                <a:spcPts val="0"/>
              </a:spcBef>
              <a:defRPr sz="1050" kern="1200" cap="none" spc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4.1990302059700182E-2"/>
          <c:y val="0.6788320413347656"/>
          <c:w val="0.88744917478535523"/>
          <c:h val="0.30475775349890555"/>
        </c:manualLayout>
      </c:layout>
      <c:overlay val="0"/>
      <c:txPr>
        <a:bodyPr/>
        <a:lstStyle/>
        <a:p>
          <a:pPr>
            <a:lnSpc>
              <a:spcPct val="100000"/>
            </a:lnSpc>
            <a:defRPr sz="1050" kern="1200" cap="none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51977401130012"/>
          <c:y val="1.6183934452125123E-2"/>
          <c:w val="0.76836158192089998"/>
          <c:h val="0.74139701312125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0-E117-46D7-A306-75DAFDD9C893}"/>
              </c:ext>
            </c:extLst>
          </c:dPt>
          <c:dLbls>
            <c:dLbl>
              <c:idx val="0"/>
              <c:layout>
                <c:manualLayout>
                  <c:x val="2.8248587570621472E-2"/>
                  <c:y val="1.3628621564728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117-46D7-A306-75DAFDD9C893}"/>
                </c:ext>
              </c:extLst>
            </c:dLbl>
            <c:dLbl>
              <c:idx val="1"/>
              <c:layout>
                <c:manualLayout>
                  <c:x val="0"/>
                  <c:y val="-3.543441606829508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117-46D7-A306-75DAFDD9C893}"/>
                </c:ext>
              </c:extLst>
            </c:dLbl>
            <c:dLbl>
              <c:idx val="2"/>
              <c:layout>
                <c:manualLayout>
                  <c:x val="-8.4745762711865985E-3"/>
                  <c:y val="-3.270869175534928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117-46D7-A306-75DAFDD9C893}"/>
                </c:ext>
              </c:extLst>
            </c:dLbl>
            <c:dLbl>
              <c:idx val="3"/>
              <c:layout>
                <c:manualLayout>
                  <c:x val="-2.8248587570621612E-3"/>
                  <c:y val="2.18057945035664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117-46D7-A306-75DAFDD9C893}"/>
                </c:ext>
              </c:extLst>
            </c:dLbl>
            <c:dLbl>
              <c:idx val="4"/>
              <c:layout>
                <c:manualLayout>
                  <c:x val="-0.10451977401130012"/>
                  <c:y val="4.906303763302487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117-46D7-A306-75DAFDD9C893}"/>
                </c:ext>
              </c:extLst>
            </c:dLbl>
            <c:dLbl>
              <c:idx val="5"/>
              <c:layout>
                <c:manualLayout>
                  <c:x val="-3.107344632768402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117-46D7-A306-75DAFDD9C893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 с физических лиц</c:v>
                </c:pt>
                <c:pt idx="1">
                  <c:v>Земельный налог и налог на недвижимость</c:v>
                </c:pt>
                <c:pt idx="2">
                  <c:v>Налог на добавленную стоимость</c:v>
                </c:pt>
                <c:pt idx="3">
                  <c:v>Единый налог для производителей сельскохозяйственной продукции</c:v>
                </c:pt>
                <c:pt idx="4">
                  <c:v>Прочие налоговые и неналоговые доходы</c:v>
                </c:pt>
                <c:pt idx="5">
                  <c:v>Дотация, субвенции и иные межбюджетные транферты</c:v>
                </c:pt>
              </c:strCache>
            </c:strRef>
          </c:cat>
          <c:val>
            <c:numRef>
              <c:f>Лист1!$B$2:$B$7</c:f>
              <c:numCache>
                <c:formatCode>#\ ##0.0</c:formatCode>
                <c:ptCount val="6"/>
                <c:pt idx="0">
                  <c:v>3464.8</c:v>
                </c:pt>
                <c:pt idx="1">
                  <c:v>914.4</c:v>
                </c:pt>
                <c:pt idx="2">
                  <c:v>1217.0999999999999</c:v>
                </c:pt>
                <c:pt idx="3">
                  <c:v>350.5</c:v>
                </c:pt>
                <c:pt idx="4">
                  <c:v>1548.9</c:v>
                </c:pt>
                <c:pt idx="5">
                  <c:v>13487.9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117-46D7-A306-75DAFDD9C8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6"/>
          <c:w val="1"/>
          <c:h val="0.24183677761866987"/>
        </c:manualLayout>
      </c:layout>
      <c:overlay val="0"/>
      <c:txPr>
        <a:bodyPr/>
        <a:lstStyle/>
        <a:p>
          <a:pPr>
            <a:defRPr sz="11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2360870145639"/>
          <c:y val="6.8837448634842123E-4"/>
          <c:w val="0.75021486720940289"/>
          <c:h val="0.7494792908657936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4052E-2"/>
                  <c:y val="6.9988798692421483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1EF-460C-9382-E7A7683212E3}"/>
                </c:ext>
              </c:extLst>
            </c:dLbl>
            <c:dLbl>
              <c:idx val="1"/>
              <c:layout>
                <c:manualLayout>
                  <c:x val="1.4155878820232221E-2"/>
                  <c:y val="-5.223896624706599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1EF-460C-9382-E7A7683212E3}"/>
                </c:ext>
              </c:extLst>
            </c:dLbl>
            <c:dLbl>
              <c:idx val="2"/>
              <c:layout>
                <c:manualLayout>
                  <c:x val="3.4019478435376685E-2"/>
                  <c:y val="-5.8084375104706194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1EF-460C-9382-E7A7683212E3}"/>
                </c:ext>
              </c:extLst>
            </c:dLbl>
            <c:dLbl>
              <c:idx val="3"/>
              <c:layout>
                <c:manualLayout>
                  <c:x val="4.4960852351083234E-2"/>
                  <c:y val="3.679050543603287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1EF-460C-9382-E7A7683212E3}"/>
                </c:ext>
              </c:extLst>
            </c:dLbl>
            <c:dLbl>
              <c:idx val="4"/>
              <c:layout>
                <c:manualLayout>
                  <c:x val="0"/>
                  <c:y val="0.1635408619670772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1EF-460C-9382-E7A7683212E3}"/>
                </c:ext>
              </c:extLst>
            </c:dLbl>
            <c:dLbl>
              <c:idx val="5"/>
              <c:layout>
                <c:manualLayout>
                  <c:x val="-2.5172605542951202E-2"/>
                  <c:y val="-8.8835513481091768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1EF-460C-9382-E7A7683212E3}"/>
                </c:ext>
              </c:extLst>
            </c:dLbl>
            <c:dLbl>
              <c:idx val="6"/>
              <c:layout>
                <c:manualLayout>
                  <c:x val="5.7519462609546913E-2"/>
                  <c:y val="-3.09314621237940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A1EF-460C-9382-E7A7683212E3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Общегосударственная деятельность</c:v>
                </c:pt>
                <c:pt idx="1">
                  <c:v>Жилищно-коммунальные услуги и жилищное строительство</c:v>
                </c:pt>
                <c:pt idx="2">
                  <c:v>Здравоохранение</c:v>
                </c:pt>
                <c:pt idx="3">
                  <c:v>Физическая культура, спорт, культура и СМИ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 и другие расходы</c:v>
                </c:pt>
              </c:strCache>
            </c:strRef>
          </c:cat>
          <c:val>
            <c:numRef>
              <c:f>Лист1!$B$2:$B$8</c:f>
              <c:numCache>
                <c:formatCode>#\ ##0.0</c:formatCode>
                <c:ptCount val="7"/>
                <c:pt idx="0">
                  <c:v>1755.5</c:v>
                </c:pt>
                <c:pt idx="1">
                  <c:v>2698.1</c:v>
                </c:pt>
                <c:pt idx="2">
                  <c:v>4618.8</c:v>
                </c:pt>
                <c:pt idx="3">
                  <c:v>1442.5</c:v>
                </c:pt>
                <c:pt idx="4">
                  <c:v>7287.1</c:v>
                </c:pt>
                <c:pt idx="5">
                  <c:v>1077.5</c:v>
                </c:pt>
                <c:pt idx="6">
                  <c:v>1009.8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1EF-460C-9382-E7A7683212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2713"/>
          <c:w val="1"/>
          <c:h val="0.25642912765084935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7674748194"/>
          <c:y val="6.5820715778492619E-2"/>
          <c:w val="0.82895581802274765"/>
          <c:h val="0.4844827014864719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Общегосударственная деятельность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7.3</c:v>
                </c:pt>
                <c:pt idx="1">
                  <c:v>81.400000000000006</c:v>
                </c:pt>
                <c:pt idx="2">
                  <c:v>80.099999999999994</c:v>
                </c:pt>
                <c:pt idx="3">
                  <c:v>87.7</c:v>
                </c:pt>
                <c:pt idx="4">
                  <c:v>81.2</c:v>
                </c:pt>
                <c:pt idx="5">
                  <c:v>81.099999999999994</c:v>
                </c:pt>
                <c:pt idx="6">
                  <c:v>78</c:v>
                </c:pt>
                <c:pt idx="7">
                  <c:v>82.4</c:v>
                </c:pt>
                <c:pt idx="8">
                  <c:v>80.900000000000006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E1-428A-B1D1-A8E4D3B3357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Жилищно-коммунальные услуги и жилищное строительство</c:v>
                </c:pt>
              </c:strCache>
            </c:strRef>
          </c:tx>
          <c:invertIfNegative val="0"/>
          <c:dLbls>
            <c:numFmt formatCode="@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13.5</c:v>
                </c:pt>
                <c:pt idx="1">
                  <c:v>18.5</c:v>
                </c:pt>
                <c:pt idx="2">
                  <c:v>19.899999999999999</c:v>
                </c:pt>
                <c:pt idx="3">
                  <c:v>12.3</c:v>
                </c:pt>
                <c:pt idx="4">
                  <c:v>18.2</c:v>
                </c:pt>
                <c:pt idx="5">
                  <c:v>18</c:v>
                </c:pt>
                <c:pt idx="6">
                  <c:v>22</c:v>
                </c:pt>
                <c:pt idx="7">
                  <c:v>17.600000000000001</c:v>
                </c:pt>
                <c:pt idx="8">
                  <c:v>19.100000000000001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E1-428A-B1D1-A8E4D3B3357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Здравоохранение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23.7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E1-428A-B1D1-A8E4D3B3357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Физическая культура, спорт, культура и СМИ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DE1-428A-B1D1-A8E4D3B3357C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DE1-428A-B1D1-A8E4D3B3357C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DE1-428A-B1D1-A8E4D3B3357C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DE1-428A-B1D1-A8E4D3B3357C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DE1-428A-B1D1-A8E4D3B3357C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DE1-428A-B1D1-A8E4D3B3357C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DE1-428A-B1D1-A8E4D3B3357C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DE1-428A-B1D1-A8E4D3B335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37.4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DE1-428A-B1D1-A8E4D3B3357C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2.8119511021630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BDE1-428A-B1D1-A8E4D3B335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DE1-428A-B1D1-A8E4D3B3357C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Национальная экономика и другие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-8.43585330648917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BDE1-428A-B1D1-A8E4D3B335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5.2</c:v>
                </c:pt>
                <c:pt idx="1">
                  <c:v>0.1</c:v>
                </c:pt>
                <c:pt idx="5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BDE1-428A-B1D1-A8E4D3B335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14934528"/>
        <c:axId val="114916352"/>
      </c:barChart>
      <c:valAx>
        <c:axId val="114916352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4934528"/>
        <c:crosses val="autoZero"/>
        <c:crossBetween val="between"/>
        <c:majorUnit val="20"/>
        <c:minorUnit val="20"/>
      </c:valAx>
      <c:catAx>
        <c:axId val="114934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491635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822E-2"/>
          <c:y val="0.731752706835056"/>
          <c:w val="0.96140551181102352"/>
          <c:h val="0.26546700418936431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537790826994067"/>
          <c:y val="1.0367013894399739E-3"/>
          <c:w val="0.73764824947729712"/>
          <c:h val="0.737478026319386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6.497175141242939E-2"/>
                  <c:y val="-4.9371441026619719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A6D-415E-A4E0-124A0101ECCA}"/>
                </c:ext>
              </c:extLst>
            </c:dLbl>
            <c:dLbl>
              <c:idx val="1"/>
              <c:layout>
                <c:manualLayout>
                  <c:x val="5.0847457627118814E-2"/>
                  <c:y val="2.601335040732432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A6D-415E-A4E0-124A0101ECCA}"/>
                </c:ext>
              </c:extLst>
            </c:dLbl>
            <c:dLbl>
              <c:idx val="2"/>
              <c:layout>
                <c:manualLayout>
                  <c:x val="3.3888518172516605E-2"/>
                  <c:y val="6.7211508596027578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A6D-415E-A4E0-124A0101ECCA}"/>
                </c:ext>
              </c:extLst>
            </c:dLbl>
            <c:dLbl>
              <c:idx val="3"/>
              <c:layout>
                <c:manualLayout>
                  <c:x val="-2.9877663597135212E-2"/>
                  <c:y val="2.412445849113112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A6D-415E-A4E0-124A0101ECCA}"/>
                </c:ext>
              </c:extLst>
            </c:dLbl>
            <c:dLbl>
              <c:idx val="4"/>
              <c:layout>
                <c:manualLayout>
                  <c:x val="-4.4497531028960868E-2"/>
                  <c:y val="4.8705773370024262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A6D-415E-A4E0-124A0101ECCA}"/>
                </c:ext>
              </c:extLst>
            </c:dLbl>
            <c:dLbl>
              <c:idx val="5"/>
              <c:layout>
                <c:manualLayout>
                  <c:x val="-8.58248995261557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A6D-415E-A4E0-124A0101ECCA}"/>
                </c:ext>
              </c:extLst>
            </c:dLbl>
            <c:dLbl>
              <c:idx val="6"/>
              <c:layout>
                <c:manualLayout>
                  <c:x val="0"/>
                  <c:y val="-7.7835163338147023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CA6D-415E-A4E0-124A0101ECC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7"/>
                <c:pt idx="0">
                  <c:v>Заработная плата</c:v>
                </c:pt>
                <c:pt idx="1">
                  <c:v>Приобретение предметов снабжения и расходных материалов</c:v>
                </c:pt>
                <c:pt idx="2">
                  <c:v>Оплата коммунальных услуг</c:v>
                </c:pt>
                <c:pt idx="3">
                  <c:v>Прочие текущие расходы на закупки товаров и оплату услуг</c:v>
                </c:pt>
                <c:pt idx="4">
                  <c:v>Субсидии хозяйственным организациям</c:v>
                </c:pt>
                <c:pt idx="5">
                  <c:v>Текущие и капитальные бюджетные трансферты населению</c:v>
                </c:pt>
                <c:pt idx="6">
                  <c:v>Другие расходы</c:v>
                </c:pt>
              </c:strCache>
            </c:strRef>
          </c:cat>
          <c:val>
            <c:numRef>
              <c:f>Лист1!$B$2:$B$9</c:f>
              <c:numCache>
                <c:formatCode>#\ ##0.0</c:formatCode>
                <c:ptCount val="8"/>
                <c:pt idx="0">
                  <c:v>11752.7</c:v>
                </c:pt>
                <c:pt idx="1">
                  <c:v>155.1</c:v>
                </c:pt>
                <c:pt idx="2">
                  <c:v>1866.4</c:v>
                </c:pt>
                <c:pt idx="3">
                  <c:v>246.2</c:v>
                </c:pt>
                <c:pt idx="4">
                  <c:v>2591.8000000000002</c:v>
                </c:pt>
                <c:pt idx="5">
                  <c:v>868</c:v>
                </c:pt>
                <c:pt idx="6">
                  <c:v>2409.1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A6D-415E-A4E0-124A0101ECC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6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74378308643623"/>
          <c:y val="4.5156635697354439E-2"/>
          <c:w val="0.82895581802274765"/>
          <c:h val="0.4844827014864719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Заработная плата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54544241294754E-4"/>
                  <c:y val="-1.64400730185545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780-476E-9828-3C5E5EDFF8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59</c:v>
                </c:pt>
                <c:pt idx="1">
                  <c:v>59</c:v>
                </c:pt>
                <c:pt idx="2">
                  <c:v>59.3</c:v>
                </c:pt>
                <c:pt idx="3">
                  <c:v>69.599999999999994</c:v>
                </c:pt>
                <c:pt idx="4">
                  <c:v>59</c:v>
                </c:pt>
                <c:pt idx="5">
                  <c:v>55.3</c:v>
                </c:pt>
                <c:pt idx="6">
                  <c:v>41.3</c:v>
                </c:pt>
                <c:pt idx="7">
                  <c:v>58.2</c:v>
                </c:pt>
                <c:pt idx="8">
                  <c:v>56.2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80-476E-9828-3C5E5EDFF88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Приобретение предметов снабжения и расходных материалов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780-476E-9828-3C5E5EDFF8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 formatCode="0.0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780-476E-9828-3C5E5EDFF88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Оплата коммунальных услуг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6497175141242938E-3"/>
                  <c:y val="8.30449826989632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780-476E-9828-3C5E5EDFF8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9.4</c:v>
                </c:pt>
                <c:pt idx="1">
                  <c:v>7.4</c:v>
                </c:pt>
                <c:pt idx="2">
                  <c:v>11.2</c:v>
                </c:pt>
                <c:pt idx="3">
                  <c:v>6</c:v>
                </c:pt>
                <c:pt idx="4">
                  <c:v>10.3</c:v>
                </c:pt>
                <c:pt idx="5">
                  <c:v>5.6</c:v>
                </c:pt>
                <c:pt idx="6">
                  <c:v>7.2</c:v>
                </c:pt>
                <c:pt idx="7">
                  <c:v>10.4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780-476E-9828-3C5E5EDFF88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 текущие расходы на закупки товаров и оплату услуг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4.5</c:v>
                </c:pt>
                <c:pt idx="1">
                  <c:v>28.1</c:v>
                </c:pt>
                <c:pt idx="2">
                  <c:v>19.5</c:v>
                </c:pt>
                <c:pt idx="3">
                  <c:v>11.6</c:v>
                </c:pt>
                <c:pt idx="4">
                  <c:v>21.6</c:v>
                </c:pt>
                <c:pt idx="5">
                  <c:v>30</c:v>
                </c:pt>
                <c:pt idx="6">
                  <c:v>46.1</c:v>
                </c:pt>
                <c:pt idx="7">
                  <c:v>20.100000000000001</c:v>
                </c:pt>
                <c:pt idx="8">
                  <c:v>32.1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780-476E-9828-3C5E5EDFF88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Субсидии хозяйственным организациям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780-476E-9828-3C5E5EDFF88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780-476E-9828-3C5E5EDFF886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780-476E-9828-3C5E5EDFF886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780-476E-9828-3C5E5EDFF886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780-476E-9828-3C5E5EDFF886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780-476E-9828-3C5E5EDFF886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780-476E-9828-3C5E5EDFF8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13.3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780-476E-9828-3C5E5EDFF88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Текущие и капитальные бюджетные трансферты населению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2780-476E-9828-3C5E5EDFF886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Другие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49152542372881E-2"/>
                  <c:y val="-1.937716262975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2780-476E-9828-3C5E5EDFF886}"/>
                </c:ext>
              </c:extLst>
            </c:dLbl>
            <c:dLbl>
              <c:idx val="1"/>
              <c:layout>
                <c:manualLayout>
                  <c:x val="0"/>
                  <c:y val="-2.21453287197238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2780-476E-9828-3C5E5EDFF8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11.8</c:v>
                </c:pt>
                <c:pt idx="1">
                  <c:v>9</c:v>
                </c:pt>
                <c:pt idx="2">
                  <c:v>10</c:v>
                </c:pt>
                <c:pt idx="3">
                  <c:v>12.8</c:v>
                </c:pt>
                <c:pt idx="4">
                  <c:v>9.1</c:v>
                </c:pt>
                <c:pt idx="5">
                  <c:v>9.1</c:v>
                </c:pt>
                <c:pt idx="6">
                  <c:v>5.4</c:v>
                </c:pt>
                <c:pt idx="7">
                  <c:v>11.3</c:v>
                </c:pt>
                <c:pt idx="8">
                  <c:v>8.6999999999999993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2780-476E-9828-3C5E5EDFF8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15404160"/>
        <c:axId val="115402624"/>
      </c:barChart>
      <c:valAx>
        <c:axId val="11540262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5404160"/>
        <c:crosses val="autoZero"/>
        <c:crossBetween val="between"/>
        <c:majorUnit val="20"/>
        <c:minorUnit val="20"/>
      </c:valAx>
      <c:catAx>
        <c:axId val="1154041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540262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822E-2"/>
          <c:y val="0.75420450644362325"/>
          <c:w val="0.96015814760443163"/>
          <c:h val="0.23472282919652346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долговых обязательств.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8711269685039381"/>
          <c:y val="0.15059375000000041"/>
          <c:w val="0.42761335301837272"/>
          <c:h val="0.724372293307086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долгосрочный (свыше 1 года),
в нацвалюте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676E-3"/>
                  <c:y val="-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75-445A-BFB3-97E0386B8583}"/>
                </c:ext>
              </c:extLst>
            </c:dLbl>
            <c:dLbl>
              <c:idx val="1"/>
              <c:layout>
                <c:manualLayout>
                  <c:x val="0.17083333333333417"/>
                  <c:y val="6.24975393700789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75-445A-BFB3-97E0386B85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01.10.2017</c:v>
                </c:pt>
                <c:pt idx="1">
                  <c:v>01.10.2018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1124.0999999999999</c:v>
                </c:pt>
                <c:pt idx="1">
                  <c:v>606.4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75-445A-BFB3-97E0386B858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краткосрочный (до 1 года),
в нацвалюте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3E-2"/>
                  <c:y val="6.25000000000001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675-445A-BFB3-97E0386B85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01.10.2017</c:v>
                </c:pt>
                <c:pt idx="1">
                  <c:v>01.10.2018</c:v>
                </c:pt>
              </c:strCache>
            </c:strRef>
          </c:cat>
          <c:val>
            <c:numRef>
              <c:f>Лист1!$C$2:$C$4</c:f>
              <c:numCache>
                <c:formatCode>#\ ##0.0</c:formatCode>
                <c:ptCount val="3"/>
                <c:pt idx="0">
                  <c:v>11</c:v>
                </c:pt>
                <c:pt idx="1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675-445A-BFB3-97E0386B85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051968"/>
        <c:axId val="116053504"/>
      </c:barChart>
      <c:catAx>
        <c:axId val="116051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6053504"/>
        <c:crosses val="autoZero"/>
        <c:auto val="1"/>
        <c:lblAlgn val="ctr"/>
        <c:lblOffset val="100"/>
        <c:noMultiLvlLbl val="0"/>
      </c:catAx>
      <c:valAx>
        <c:axId val="116053504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60519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586975065618092"/>
          <c:y val="0.33255290354331124"/>
          <c:w val="0.32746358267716952"/>
          <c:h val="0.44540994094488551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0.49153</cdr:x>
      <cdr:y>0.04166</cdr:y>
    </cdr:from>
    <cdr:to>
      <cdr:x>0.55751</cdr:x>
      <cdr:y>0.09985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2209816" y="214296"/>
          <a:ext cx="296633" cy="2993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0.77138</cdr:x>
      <cdr:y>0</cdr:y>
    </cdr:from>
    <cdr:to>
      <cdr:x>0.98645</cdr:x>
      <cdr:y>0.05945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67955" y="0"/>
          <a:ext cx="966931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0.43364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2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0.76068</cdr:x>
      <cdr:y>0.0001</cdr:y>
    </cdr:from>
    <cdr:to>
      <cdr:x>1</cdr:x>
      <cdr:y>0.06143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19865" y="452"/>
          <a:ext cx="1075935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>
              <a:latin typeface="Times New Roman" pitchFamily="18" charset="0"/>
              <a:cs typeface="Times New Roman" pitchFamily="18" charset="0"/>
            </a:rPr>
            <a:t>Тыс.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0.43364</cdr:x>
      <cdr:y>0.72766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80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0.74466</cdr:x>
      <cdr:y>0</cdr:y>
    </cdr:from>
    <cdr:to>
      <cdr:x>0.95882</cdr:x>
      <cdr:y>0.06038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347842" y="0"/>
          <a:ext cx="962828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0.43364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0.09517</cdr:x>
      <cdr:y>0.40806</cdr:y>
    </cdr:from>
    <cdr:to>
      <cdr:x>0.16227</cdr:x>
      <cdr:y>0.46508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18721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0.01567</cdr:y>
    </cdr:from>
    <cdr:to>
      <cdr:x>0.16227</cdr:x>
      <cdr:y>0.0727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719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0.10985</cdr:y>
    </cdr:from>
    <cdr:to>
      <cdr:x>0.16227</cdr:x>
      <cdr:y>0.16687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5039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0.20402</cdr:y>
    </cdr:from>
    <cdr:to>
      <cdr:x>0.16227</cdr:x>
      <cdr:y>0.26104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93600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0.31388</cdr:y>
    </cdr:from>
    <cdr:to>
      <cdr:x>0.16227</cdr:x>
      <cdr:y>0.37091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144006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0.50223</cdr:y>
    </cdr:from>
    <cdr:to>
      <cdr:x>0.16227</cdr:x>
      <cdr:y>0.55925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7856" y="23041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0.84256</cdr:x>
      <cdr:y>0.11019</cdr:y>
    </cdr:from>
    <cdr:to>
      <cdr:x>0.99172</cdr:x>
      <cdr:y>0.18592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909288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 тыс.руб.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102" tIns="45551" rIns="91102" bIns="4555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102" tIns="45551" rIns="91102" bIns="45551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78823"/>
            <a:ext cx="2945659" cy="493713"/>
          </a:xfrm>
          <a:prstGeom prst="rect">
            <a:avLst/>
          </a:prstGeom>
        </p:spPr>
        <p:txBody>
          <a:bodyPr vert="horz" lIns="91102" tIns="45551" rIns="91102" bIns="4555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378823"/>
            <a:ext cx="2945659" cy="493713"/>
          </a:xfrm>
          <a:prstGeom prst="rect">
            <a:avLst/>
          </a:prstGeom>
        </p:spPr>
        <p:txBody>
          <a:bodyPr vert="horz" lIns="91102" tIns="45551" rIns="91102" bIns="45551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102" tIns="45551" rIns="91102" bIns="4555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102" tIns="45551" rIns="91102" bIns="45551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849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02" tIns="45551" rIns="91102" bIns="4555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102" tIns="45551" rIns="91102" bIns="4555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823"/>
            <a:ext cx="2945659" cy="493713"/>
          </a:xfrm>
          <a:prstGeom prst="rect">
            <a:avLst/>
          </a:prstGeom>
        </p:spPr>
        <p:txBody>
          <a:bodyPr vert="horz" lIns="91102" tIns="45551" rIns="91102" bIns="4555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3"/>
            <a:ext cx="2945659" cy="493713"/>
          </a:xfrm>
          <a:prstGeom prst="rect">
            <a:avLst/>
          </a:prstGeom>
        </p:spPr>
        <p:txBody>
          <a:bodyPr vert="horz" lIns="91102" tIns="45551" rIns="91102" bIns="45551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6363" y="739775"/>
            <a:ext cx="6584950" cy="37036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pPr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pPr/>
              <a:t>19.11.2018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pPr/>
              <a:t>19.11.2018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pPr/>
              <a:t>19.11.2018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pPr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pPr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528230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БЮЛЛЕТЕНЬ</a:t>
                      </a:r>
                    </a:p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исполнении бюджета</a:t>
                      </a:r>
                      <a:b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  <a:b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</a:t>
                      </a:r>
                      <a:r>
                        <a:rPr lang="ru-RU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  <a:r>
                        <a:rPr lang="ru-RU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месяцев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2018 года.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827453537"/>
              </p:ext>
            </p:extLst>
          </p:nvPr>
        </p:nvGraphicFramePr>
        <p:xfrm>
          <a:off x="1547664" y="48351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961821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консолидированного</a:t>
                      </a:r>
                      <a:b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8025" y="1283124"/>
            <a:ext cx="1296144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Районный бюджет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357436"/>
            <a:ext cx="2029941" cy="2500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7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сельских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бюджетов:</a:t>
            </a:r>
          </a:p>
          <a:p>
            <a:pPr algn="ctr" fontAlgn="ctr">
              <a:defRPr/>
            </a:pPr>
            <a:r>
              <a:rPr lang="ru-RU" sz="1600" dirty="0" err="1" smtClean="0">
                <a:solidFill>
                  <a:srgbClr val="000000"/>
                </a:solidFill>
                <a:latin typeface="Times New Roman"/>
              </a:rPr>
              <a:t>Вердомичский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Добровольский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 smtClean="0">
                <a:solidFill>
                  <a:srgbClr val="000000"/>
                </a:solidFill>
                <a:latin typeface="Times New Roman"/>
              </a:rPr>
              <a:t>Незбодичский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Новодворский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 smtClean="0">
                <a:solidFill>
                  <a:srgbClr val="000000"/>
                </a:solidFill>
                <a:latin typeface="Times New Roman"/>
              </a:rPr>
              <a:t>Свислочский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 smtClean="0">
                <a:solidFill>
                  <a:srgbClr val="000000"/>
                </a:solidFill>
                <a:latin typeface="Times New Roman"/>
              </a:rPr>
              <a:t>Хоневичский</a:t>
            </a:r>
            <a:endParaRPr lang="ru-RU" sz="1600" dirty="0" smtClean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 smtClean="0">
                <a:solidFill>
                  <a:srgbClr val="000000"/>
                </a:solidFill>
                <a:latin typeface="Times New Roman"/>
              </a:rPr>
              <a:t>Порозовский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7936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Базовый уровень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Первичный уровень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480546"/>
              </p:ext>
            </p:extLst>
          </p:nvPr>
        </p:nvGraphicFramePr>
        <p:xfrm>
          <a:off x="214282" y="555526"/>
          <a:ext cx="8715436" cy="4236924"/>
        </p:xfrm>
        <a:graphic>
          <a:graphicData uri="http://schemas.openxmlformats.org/drawingml/2006/table">
            <a:tbl>
              <a:tblPr/>
              <a:tblGrid>
                <a:gridCol w="1477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8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86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44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92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228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195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031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0527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1266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1603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10506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29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бюджета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(-); ПРОФИЦИТ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4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27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района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26 882,2</a:t>
                      </a:r>
                      <a:endParaRPr lang="ru-RU" sz="13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20 983,6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78,1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27 042,2</a:t>
                      </a:r>
                      <a:endParaRPr lang="ru-RU" sz="13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19 889,3</a:t>
                      </a:r>
                      <a:endParaRPr lang="ru-RU" sz="13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3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73,5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-160,0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+1094,3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26 264,7</a:t>
                      </a:r>
                      <a:endParaRPr lang="ru-RU" sz="13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20 570,1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78,3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26 424,7</a:t>
                      </a:r>
                      <a:endParaRPr lang="ru-RU" sz="13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19 484,8</a:t>
                      </a:r>
                      <a:endParaRPr lang="ru-RU" sz="13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3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73,7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-160,0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+1085,3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Сельские бюджеты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617,5</a:t>
                      </a:r>
                      <a:endParaRPr lang="ru-RU" sz="13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413,5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67,0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617,5</a:t>
                      </a:r>
                      <a:endParaRPr lang="ru-RU" sz="13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13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404,5</a:t>
                      </a:r>
                      <a:endParaRPr lang="ru-RU" sz="13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3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65,5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+9,0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Вердомичский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82,3</a:t>
                      </a:r>
                      <a:endParaRPr lang="ru-RU" sz="13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75,8</a:t>
                      </a:r>
                      <a:endParaRPr lang="ru-RU" sz="13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82,3</a:t>
                      </a:r>
                      <a:endParaRPr lang="ru-RU" sz="13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60,4</a:t>
                      </a:r>
                      <a:endParaRPr lang="ru-RU" sz="13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3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73,4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+2,0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Добровольский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60,2</a:t>
                      </a:r>
                      <a:endParaRPr lang="ru-RU" sz="13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75,9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60,2</a:t>
                      </a:r>
                      <a:endParaRPr lang="ru-RU" sz="13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45,5</a:t>
                      </a:r>
                      <a:endParaRPr lang="ru-RU" sz="13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3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75,6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+0,2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Незбодичский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150,3</a:t>
                      </a:r>
                      <a:endParaRPr lang="ru-RU" sz="13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41,2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150,3</a:t>
                      </a:r>
                      <a:endParaRPr lang="ru-RU" sz="13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61,6</a:t>
                      </a:r>
                      <a:endParaRPr lang="ru-RU" sz="13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3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41,0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+0,3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Новодворский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79,2</a:t>
                      </a:r>
                      <a:endParaRPr lang="ru-RU" sz="13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75,3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79,2</a:t>
                      </a:r>
                      <a:endParaRPr lang="ru-RU" sz="13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57,3</a:t>
                      </a:r>
                      <a:endParaRPr lang="ru-RU" sz="13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3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72,3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+2,3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Свислочский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79,4</a:t>
                      </a:r>
                      <a:endParaRPr lang="ru-RU" sz="13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80,5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79,4</a:t>
                      </a:r>
                      <a:endParaRPr lang="ru-RU" sz="13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61,0</a:t>
                      </a:r>
                      <a:endParaRPr lang="ru-RU" sz="13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3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76,8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+2,9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Хоневичский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75,7</a:t>
                      </a:r>
                      <a:endParaRPr lang="ru-RU" sz="13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69,4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75,7</a:t>
                      </a:r>
                      <a:endParaRPr lang="ru-RU" sz="13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52,7</a:t>
                      </a:r>
                      <a:endParaRPr lang="ru-RU" sz="13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3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69,6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-0,2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Порозовский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90,4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74,7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90,4</a:t>
                      </a:r>
                      <a:endParaRPr lang="ru-RU" sz="13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 rtl="0" fontAlgn="b"/>
                      <a:r>
                        <a:rPr 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66,0</a:t>
                      </a:r>
                      <a:endParaRPr lang="ru-RU" sz="13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300" b="0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323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379273"/>
              </p:ext>
            </p:extLst>
          </p:nvPr>
        </p:nvGraphicFramePr>
        <p:xfrm>
          <a:off x="214282" y="285734"/>
          <a:ext cx="8678198" cy="4679500"/>
        </p:xfrm>
        <a:graphic>
          <a:graphicData uri="http://schemas.openxmlformats.org/drawingml/2006/table">
            <a:tbl>
              <a:tblPr/>
              <a:tblGrid>
                <a:gridCol w="1449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3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3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17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8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07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04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03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44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8530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330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906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2578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2079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79868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поступлений доходов местных бюджетов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232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400" b="0" smtClean="0">
                          <a:latin typeface="Times New Roman" pitchFamily="18" charset="0"/>
                          <a:cs typeface="Times New Roman" pitchFamily="18" charset="0"/>
                        </a:rPr>
                        <a:t>       тыс</a:t>
                      </a: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. рублей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13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и неналоговые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(дотация, субвенции)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месяцев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 2017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месяцев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 2017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месяцев</a:t>
                      </a: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</a:t>
                      </a:r>
                    </a:p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2017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3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6994,5</a:t>
                      </a:r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6 012,6</a:t>
                      </a:r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116,33</a:t>
                      </a:r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13989,1</a:t>
                      </a:r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14 654,1</a:t>
                      </a:r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95,46</a:t>
                      </a:r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20983,6</a:t>
                      </a:r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20666,70</a:t>
                      </a:r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101,53</a:t>
                      </a:r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013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6654,4</a:t>
                      </a:r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5 742,2</a:t>
                      </a:r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115,88</a:t>
                      </a:r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13915,7</a:t>
                      </a:r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b="1" i="0" dirty="0" smtClean="0"/>
                        <a:t>14</a:t>
                      </a:r>
                      <a:r>
                        <a:rPr lang="ru-RU" sz="1200" b="1" i="0" baseline="0" dirty="0" smtClean="0"/>
                        <a:t> 609,8</a:t>
                      </a:r>
                      <a:endParaRPr lang="ru-RU" sz="1200" b="1" i="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200" b="1" i="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95,24</a:t>
                      </a:r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20570,1</a:t>
                      </a:r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20352,00</a:t>
                      </a:r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101,07</a:t>
                      </a:r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013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340,1</a:t>
                      </a:r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270,4</a:t>
                      </a:r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125,77</a:t>
                      </a:r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73,4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44,3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165,68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413,5</a:t>
                      </a:r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314,7</a:t>
                      </a:r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131,39</a:t>
                      </a:r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2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98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48,9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33,4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146,40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13,5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7,5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180,00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62,4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40,9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152,56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98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Добровольский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41,9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31,4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133,44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3,8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0,5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760,0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45,7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31,9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143,26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98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34,3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35,9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95,54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27,6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2,6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1061,53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61,9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38,5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160,77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98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Новодворский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59,2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49,0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120,81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0,4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59,6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49,0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121,63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98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49,1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43,7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112,35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14,8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18,3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80,87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63,9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i="0" dirty="0" smtClean="0"/>
                        <a:t>62,0</a:t>
                      </a:r>
                      <a:endParaRPr lang="ru-RU" sz="1200" i="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103,06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98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41,9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34,0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123,23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10,6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5,3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200,00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52,5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39,3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133,58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86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64,8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43,0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150,69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smtClean="0"/>
                        <a:t>10,1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26,73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67,5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53,1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127,11</a:t>
                      </a:r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2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местных бюджетов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95189319"/>
              </p:ext>
            </p:extLst>
          </p:nvPr>
        </p:nvGraphicFramePr>
        <p:xfrm>
          <a:off x="4648200" y="0"/>
          <a:ext cx="44958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1557910"/>
              </p:ext>
            </p:extLst>
          </p:nvPr>
        </p:nvGraphicFramePr>
        <p:xfrm>
          <a:off x="179512" y="484188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607561"/>
              </p:ext>
            </p:extLst>
          </p:nvPr>
        </p:nvGraphicFramePr>
        <p:xfrm>
          <a:off x="166079" y="-237"/>
          <a:ext cx="8964486" cy="5092128"/>
        </p:xfrm>
        <a:graphic>
          <a:graphicData uri="http://schemas.openxmlformats.org/drawingml/2006/table">
            <a:tbl>
              <a:tblPr/>
              <a:tblGrid>
                <a:gridCol w="1588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9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9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95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95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5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95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95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195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95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3768">
                <a:tc gridSpan="10"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            Динамика расходов местных бюджетов                            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тыс. 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2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02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Первоочередные расходы (заработная плата, лекарственные средства, продукты питания,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коммунальные услуги</a:t>
                      </a:r>
                    </a:p>
                    <a:p>
                      <a:pPr algn="ctr" fontAlgn="ctr"/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другие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</a:t>
                      </a:r>
                    </a:p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(транспорт, связь, ремонт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оборудования и зданий, уличное освещение, приобретение оборудования и прочие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4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</a:t>
                      </a:r>
                      <a:r>
                        <a:rPr lang="be-BY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меся</a:t>
                      </a:r>
                      <a:r>
                        <a:rPr lang="ru-RU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цев</a:t>
                      </a:r>
                      <a:endParaRPr lang="ru-RU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</a:t>
                      </a:r>
                    </a:p>
                    <a:p>
                      <a:pPr algn="ctr" fontAlgn="ctr"/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года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месяцев 201</a:t>
                      </a:r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года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 2017 года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месяцев</a:t>
                      </a:r>
                      <a:r>
                        <a:rPr lang="ru-RU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года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9 месяцев 2017 года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20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17 716,5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899,6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137,3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2 172,8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6996,8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31,1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19 889,3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19896,4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0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17 432,9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701,6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137,2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2 051,9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6880,1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29,8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19 484,8 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19581,7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99,5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20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283,6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198,0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143,2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116,7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103,6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404,5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314,7</a:t>
                      </a:r>
                      <a:endParaRPr lang="ru-RU" sz="13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128,5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20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43,0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148,8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12,1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41,0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147,3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20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Добровольский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34,5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143,2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7,8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141,0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31,9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142,6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20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36,8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136,8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11,9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208,4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38,8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20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Новодворский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41,9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142,5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18,9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48,3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20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42,6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141,1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32,0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62,2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20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37,6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139,2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12,3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39,3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134,1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20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149,8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18,8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21,7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86,6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53,2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местных 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бюджетов</a:t>
            </a:r>
            <a:b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функциональной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18473383"/>
              </p:ext>
            </p:extLst>
          </p:nvPr>
        </p:nvGraphicFramePr>
        <p:xfrm>
          <a:off x="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37010985"/>
              </p:ext>
            </p:extLst>
          </p:nvPr>
        </p:nvGraphicFramePr>
        <p:xfrm>
          <a:off x="4500562" y="571486"/>
          <a:ext cx="4500562" cy="4302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75543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расходов местных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бюджетов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экономической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49721177"/>
              </p:ext>
            </p:extLst>
          </p:nvPr>
        </p:nvGraphicFramePr>
        <p:xfrm>
          <a:off x="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98090492"/>
              </p:ext>
            </p:extLst>
          </p:nvPr>
        </p:nvGraphicFramePr>
        <p:xfrm>
          <a:off x="464820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28911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870128"/>
              </p:ext>
            </p:extLst>
          </p:nvPr>
        </p:nvGraphicFramePr>
        <p:xfrm>
          <a:off x="107504" y="411510"/>
          <a:ext cx="8958116" cy="4428222"/>
        </p:xfrm>
        <a:graphic>
          <a:graphicData uri="http://schemas.openxmlformats.org/drawingml/2006/table">
            <a:tbl>
              <a:tblPr/>
              <a:tblGrid>
                <a:gridCol w="367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7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Долговые обязательства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органов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управления и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самоуправления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01.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.2018 года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434">
                <a:tc gridSpan="6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.2018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.2017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Обязательства, подлежащие исполнению по выданным гарантиям местных исполнительных и распорядительных органов</a:t>
                      </a: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7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законодательством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51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692,4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1135,1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-442,7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2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692,4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1135,1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-442,7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5827</TotalTime>
  <Words>785</Words>
  <Application>Microsoft Office PowerPoint</Application>
  <PresentationFormat>Экран (16:9)</PresentationFormat>
  <Paragraphs>472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доходов местных бюджетов.</vt:lpstr>
      <vt:lpstr>Презентация PowerPoint</vt:lpstr>
      <vt:lpstr>Структура расходов местных бюджетов по функциональной классификации расходов бюджета.</vt:lpstr>
      <vt:lpstr>Структура расходов местных бюджетов по экономической классификации расходов бюджета.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Plan1</cp:lastModifiedBy>
  <cp:revision>426</cp:revision>
  <cp:lastPrinted>2018-11-13T06:13:13Z</cp:lastPrinted>
  <dcterms:created xsi:type="dcterms:W3CDTF">2013-10-16T05:53:51Z</dcterms:created>
  <dcterms:modified xsi:type="dcterms:W3CDTF">2018-11-19T07:25:47Z</dcterms:modified>
</cp:coreProperties>
</file>