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120" y="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3824903243027"/>
          <c:y val="9.5084086711383284E-2"/>
          <c:w val="0.81200676186662168"/>
          <c:h val="0.3968671138329981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15.3</c:v>
                </c:pt>
                <c:pt idx="1">
                  <c:v>79.2</c:v>
                </c:pt>
                <c:pt idx="2">
                  <c:v>70.2</c:v>
                </c:pt>
                <c:pt idx="3">
                  <c:v>89.1</c:v>
                </c:pt>
                <c:pt idx="4">
                  <c:v>49.4</c:v>
                </c:pt>
                <c:pt idx="5">
                  <c:v>91.9</c:v>
                </c:pt>
                <c:pt idx="6">
                  <c:v>69.8</c:v>
                </c:pt>
                <c:pt idx="7">
                  <c:v>73.900000000000006</c:v>
                </c:pt>
                <c:pt idx="8">
                  <c:v>89.5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7B-4192-B05D-62DDE2200E6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Земельный налог и налог на недвижимость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4</c:v>
                </c:pt>
                <c:pt idx="2">
                  <c:v>2.6</c:v>
                </c:pt>
                <c:pt idx="3">
                  <c:v>2.2000000000000002</c:v>
                </c:pt>
                <c:pt idx="4">
                  <c:v>2.6</c:v>
                </c:pt>
                <c:pt idx="5">
                  <c:v>3.7</c:v>
                </c:pt>
                <c:pt idx="6">
                  <c:v>6.1</c:v>
                </c:pt>
                <c:pt idx="7">
                  <c:v>1.5</c:v>
                </c:pt>
                <c:pt idx="8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7B-4192-B05D-62DDE2200E6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7B-4192-B05D-62DDE2200E6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7B-4192-B05D-62DDE2200E6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87B-4192-B05D-62DDE2200E60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87B-4192-B05D-62DDE2200E60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87B-4192-B05D-62DDE2200E60}"/>
                </c:ext>
              </c:extLst>
            </c:dLbl>
            <c:dLbl>
              <c:idx val="3"/>
              <c:layout>
                <c:manualLayout>
                  <c:x val="-2.8250811868855657E-3"/>
                  <c:y val="-1.6608638148341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7B-4192-B05D-62DDE2200E60}"/>
                </c:ext>
              </c:extLst>
            </c:dLbl>
            <c:dLbl>
              <c:idx val="4"/>
              <c:layout>
                <c:manualLayout>
                  <c:x val="-2.82485875706218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87B-4192-B05D-62DDE2200E60}"/>
                </c:ext>
              </c:extLst>
            </c:dLbl>
            <c:dLbl>
              <c:idx val="5"/>
              <c:layout>
                <c:manualLayout>
                  <c:x val="0"/>
                  <c:y val="-1.9376744506398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87B-4192-B05D-62DDE2200E60}"/>
                </c:ext>
              </c:extLst>
            </c:dLbl>
            <c:dLbl>
              <c:idx val="6"/>
              <c:layout>
                <c:manualLayout>
                  <c:x val="2.8248587570621816E-3"/>
                  <c:y val="-1.9376744506398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87B-4192-B05D-62DDE2200E60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87B-4192-B05D-62DDE2200E60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87B-4192-B05D-62DDE2200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5.0999999999999996</c:v>
                </c:pt>
                <c:pt idx="1">
                  <c:v>8.1999999999999993</c:v>
                </c:pt>
                <c:pt idx="2">
                  <c:v>5.6</c:v>
                </c:pt>
                <c:pt idx="4">
                  <c:v>3.4</c:v>
                </c:pt>
                <c:pt idx="5">
                  <c:v>3.7</c:v>
                </c:pt>
                <c:pt idx="6">
                  <c:v>1.1000000000000001</c:v>
                </c:pt>
                <c:pt idx="7">
                  <c:v>4.4000000000000004</c:v>
                </c:pt>
                <c:pt idx="8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87B-4192-B05D-62DDE2200E6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87B-4192-B05D-62DDE2200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67.599999999999994</c:v>
                </c:pt>
                <c:pt idx="1">
                  <c:v>15</c:v>
                </c:pt>
                <c:pt idx="2">
                  <c:v>21.6</c:v>
                </c:pt>
                <c:pt idx="3">
                  <c:v>8.6999999999999993</c:v>
                </c:pt>
                <c:pt idx="4">
                  <c:v>44.6</c:v>
                </c:pt>
                <c:pt idx="5">
                  <c:v>0.7</c:v>
                </c:pt>
                <c:pt idx="6">
                  <c:v>23</c:v>
                </c:pt>
                <c:pt idx="7">
                  <c:v>20.2</c:v>
                </c:pt>
                <c:pt idx="8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87B-4192-B05D-62DDE2200E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2864640"/>
        <c:axId val="112863104"/>
      </c:barChart>
      <c:valAx>
        <c:axId val="112863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864640"/>
        <c:crosses val="autoZero"/>
        <c:crossBetween val="between"/>
        <c:majorUnit val="20"/>
        <c:minorUnit val="20"/>
      </c:valAx>
      <c:catAx>
        <c:axId val="112864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86310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E117-46D7-A306-75DAFDD9C893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117-46D7-A306-75DAFDD9C893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117-46D7-A306-75DAFDD9C893}"/>
                </c:ext>
              </c:extLst>
            </c:dLbl>
            <c:dLbl>
              <c:idx val="2"/>
              <c:layout>
                <c:manualLayout>
                  <c:x val="-8.4745762711865985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17-46D7-A306-75DAFDD9C893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17-46D7-A306-75DAFDD9C893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8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117-46D7-A306-75DAFDD9C893}"/>
                </c:ext>
              </c:extLst>
            </c:dLbl>
            <c:dLbl>
              <c:idx val="5"/>
              <c:layout>
                <c:manualLayout>
                  <c:x val="-3.107344632768402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117-46D7-A306-75DAFDD9C8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3464.8</c:v>
                </c:pt>
                <c:pt idx="1">
                  <c:v>914.4</c:v>
                </c:pt>
                <c:pt idx="2">
                  <c:v>1217.0999999999999</c:v>
                </c:pt>
                <c:pt idx="3">
                  <c:v>350.5</c:v>
                </c:pt>
                <c:pt idx="4">
                  <c:v>1548.9</c:v>
                </c:pt>
                <c:pt idx="5">
                  <c:v>13487.9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17-46D7-A306-75DAFDD9C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39"/>
          <c:y val="6.8837448634842123E-4"/>
          <c:w val="0.75021486720940289"/>
          <c:h val="0.749479290865793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83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1EF-460C-9382-E7A7683212E3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1EF-460C-9382-E7A7683212E3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EF-460C-9382-E7A7683212E3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1EF-460C-9382-E7A7683212E3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1EF-460C-9382-E7A7683212E3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1EF-460C-9382-E7A7683212E3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4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1EF-460C-9382-E7A7683212E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1755.5</c:v>
                </c:pt>
                <c:pt idx="1">
                  <c:v>2698.1</c:v>
                </c:pt>
                <c:pt idx="2">
                  <c:v>4618.8</c:v>
                </c:pt>
                <c:pt idx="3">
                  <c:v>1442.5</c:v>
                </c:pt>
                <c:pt idx="4">
                  <c:v>7287.1</c:v>
                </c:pt>
                <c:pt idx="5">
                  <c:v>1077.5</c:v>
                </c:pt>
                <c:pt idx="6">
                  <c:v>1009.8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EF-460C-9382-E7A768321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713"/>
          <c:w val="1"/>
          <c:h val="0.25642912765084935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7674748194"/>
          <c:y val="6.5820715778492619E-2"/>
          <c:w val="0.82895581802274765"/>
          <c:h val="0.484482701486471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7.3</c:v>
                </c:pt>
                <c:pt idx="1">
                  <c:v>81.400000000000006</c:v>
                </c:pt>
                <c:pt idx="2">
                  <c:v>80.099999999999994</c:v>
                </c:pt>
                <c:pt idx="3">
                  <c:v>87.7</c:v>
                </c:pt>
                <c:pt idx="4">
                  <c:v>81.2</c:v>
                </c:pt>
                <c:pt idx="5">
                  <c:v>81.099999999999994</c:v>
                </c:pt>
                <c:pt idx="6">
                  <c:v>78</c:v>
                </c:pt>
                <c:pt idx="7">
                  <c:v>82.4</c:v>
                </c:pt>
                <c:pt idx="8">
                  <c:v>80.900000000000006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1-428A-B1D1-A8E4D3B335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numFmt formatCode="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13.5</c:v>
                </c:pt>
                <c:pt idx="1">
                  <c:v>18.5</c:v>
                </c:pt>
                <c:pt idx="2">
                  <c:v>19.899999999999999</c:v>
                </c:pt>
                <c:pt idx="3">
                  <c:v>12.3</c:v>
                </c:pt>
                <c:pt idx="4">
                  <c:v>18.2</c:v>
                </c:pt>
                <c:pt idx="5">
                  <c:v>18</c:v>
                </c:pt>
                <c:pt idx="6">
                  <c:v>22</c:v>
                </c:pt>
                <c:pt idx="7">
                  <c:v>17.600000000000001</c:v>
                </c:pt>
                <c:pt idx="8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1-428A-B1D1-A8E4D3B3357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1-428A-B1D1-A8E4D3B3357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E1-428A-B1D1-A8E4D3B3357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DE1-428A-B1D1-A8E4D3B3357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E1-428A-B1D1-A8E4D3B3357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E1-428A-B1D1-A8E4D3B3357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E1-428A-B1D1-A8E4D3B3357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E1-428A-B1D1-A8E4D3B3357C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E1-428A-B1D1-A8E4D3B3357C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E1-428A-B1D1-A8E4D3B33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E1-428A-B1D1-A8E4D3B3357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DE1-428A-B1D1-A8E4D3B33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DE1-428A-B1D1-A8E4D3B3357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DE1-428A-B1D1-A8E4D3B33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5.2</c:v>
                </c:pt>
                <c:pt idx="1">
                  <c:v>0.1</c:v>
                </c:pt>
                <c:pt idx="5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DE1-428A-B1D1-A8E4D3B33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4934528"/>
        <c:axId val="114916352"/>
      </c:barChart>
      <c:valAx>
        <c:axId val="11491635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934528"/>
        <c:crosses val="autoZero"/>
        <c:crossBetween val="between"/>
        <c:majorUnit val="20"/>
        <c:minorUnit val="20"/>
      </c:valAx>
      <c:catAx>
        <c:axId val="11493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91635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22E-2"/>
          <c:y val="0.731752706835056"/>
          <c:w val="0.96140551181102352"/>
          <c:h val="0.26546700418936431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37790826994067"/>
          <c:y val="1.0367013894399739E-3"/>
          <c:w val="0.73764824947729712"/>
          <c:h val="0.737478026319386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19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A6D-415E-A4E0-124A0101ECCA}"/>
                </c:ext>
              </c:extLst>
            </c:dLbl>
            <c:dLbl>
              <c:idx val="1"/>
              <c:layout>
                <c:manualLayout>
                  <c:x val="5.0847457627118814E-2"/>
                  <c:y val="2.601335040732432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A6D-415E-A4E0-124A0101ECCA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A6D-415E-A4E0-124A0101ECCA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A6D-415E-A4E0-124A0101ECCA}"/>
                </c:ext>
              </c:extLst>
            </c:dLbl>
            <c:dLbl>
              <c:idx val="4"/>
              <c:layout>
                <c:manualLayout>
                  <c:x val="-4.4497531028960868E-2"/>
                  <c:y val="4.870577337002426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A6D-415E-A4E0-124A0101ECCA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A6D-415E-A4E0-124A0101ECCA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A6D-415E-A4E0-124A0101EC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11752.7</c:v>
                </c:pt>
                <c:pt idx="1">
                  <c:v>155.1</c:v>
                </c:pt>
                <c:pt idx="2">
                  <c:v>1866.4</c:v>
                </c:pt>
                <c:pt idx="3">
                  <c:v>246.2</c:v>
                </c:pt>
                <c:pt idx="4">
                  <c:v>2591.8000000000002</c:v>
                </c:pt>
                <c:pt idx="5">
                  <c:v>868</c:v>
                </c:pt>
                <c:pt idx="6">
                  <c:v>2409.1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A6D-415E-A4E0-124A0101EC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4378308643623"/>
          <c:y val="4.5156635697354439E-2"/>
          <c:w val="0.82895581802274765"/>
          <c:h val="0.484482701486471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754E-4"/>
                  <c:y val="-1.6440073018554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780-476E-9828-3C5E5EDFF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</c:v>
                </c:pt>
                <c:pt idx="1">
                  <c:v>59</c:v>
                </c:pt>
                <c:pt idx="2">
                  <c:v>59.3</c:v>
                </c:pt>
                <c:pt idx="3">
                  <c:v>69.599999999999994</c:v>
                </c:pt>
                <c:pt idx="4">
                  <c:v>59</c:v>
                </c:pt>
                <c:pt idx="5">
                  <c:v>55.3</c:v>
                </c:pt>
                <c:pt idx="6">
                  <c:v>41.3</c:v>
                </c:pt>
                <c:pt idx="7">
                  <c:v>58.2</c:v>
                </c:pt>
                <c:pt idx="8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80-476E-9828-3C5E5EDFF8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80-476E-9828-3C5E5EDFF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80-476E-9828-3C5E5EDFF88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780-476E-9828-3C5E5EDFF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9.4</c:v>
                </c:pt>
                <c:pt idx="1">
                  <c:v>7.4</c:v>
                </c:pt>
                <c:pt idx="2">
                  <c:v>11.2</c:v>
                </c:pt>
                <c:pt idx="3">
                  <c:v>6</c:v>
                </c:pt>
                <c:pt idx="4">
                  <c:v>10.3</c:v>
                </c:pt>
                <c:pt idx="5">
                  <c:v>5.6</c:v>
                </c:pt>
                <c:pt idx="6">
                  <c:v>7.2</c:v>
                </c:pt>
                <c:pt idx="7">
                  <c:v>10.4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80-476E-9828-3C5E5EDFF88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</c:v>
                </c:pt>
                <c:pt idx="1">
                  <c:v>28.1</c:v>
                </c:pt>
                <c:pt idx="2">
                  <c:v>19.5</c:v>
                </c:pt>
                <c:pt idx="3">
                  <c:v>11.6</c:v>
                </c:pt>
                <c:pt idx="4">
                  <c:v>21.6</c:v>
                </c:pt>
                <c:pt idx="5">
                  <c:v>30</c:v>
                </c:pt>
                <c:pt idx="6">
                  <c:v>46.1</c:v>
                </c:pt>
                <c:pt idx="7">
                  <c:v>20.100000000000001</c:v>
                </c:pt>
                <c:pt idx="8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80-476E-9828-3C5E5EDFF88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780-476E-9828-3C5E5EDFF88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80-476E-9828-3C5E5EDFF88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80-476E-9828-3C5E5EDFF88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80-476E-9828-3C5E5EDFF88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80-476E-9828-3C5E5EDFF88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80-476E-9828-3C5E5EDFF88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780-476E-9828-3C5E5EDFF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780-476E-9828-3C5E5EDFF88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780-476E-9828-3C5E5EDFF88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780-476E-9828-3C5E5EDFF886}"/>
                </c:ext>
              </c:extLst>
            </c:dLbl>
            <c:dLbl>
              <c:idx val="1"/>
              <c:layout>
                <c:manualLayout>
                  <c:x val="0"/>
                  <c:y val="-2.2145328719723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780-476E-9828-3C5E5EDFF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11.8</c:v>
                </c:pt>
                <c:pt idx="1">
                  <c:v>9</c:v>
                </c:pt>
                <c:pt idx="2">
                  <c:v>10</c:v>
                </c:pt>
                <c:pt idx="3">
                  <c:v>12.8</c:v>
                </c:pt>
                <c:pt idx="4">
                  <c:v>9.1</c:v>
                </c:pt>
                <c:pt idx="5">
                  <c:v>9.1</c:v>
                </c:pt>
                <c:pt idx="6">
                  <c:v>5.4</c:v>
                </c:pt>
                <c:pt idx="7">
                  <c:v>11.3</c:v>
                </c:pt>
                <c:pt idx="8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780-476E-9828-3C5E5EDFF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5404160"/>
        <c:axId val="115402624"/>
      </c:barChart>
      <c:valAx>
        <c:axId val="1154026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404160"/>
        <c:crosses val="autoZero"/>
        <c:crossBetween val="between"/>
        <c:majorUnit val="20"/>
        <c:minorUnit val="20"/>
      </c:valAx>
      <c:catAx>
        <c:axId val="115404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4026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22E-2"/>
          <c:y val="0.75420450644362325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8711269685039381"/>
          <c:y val="0.15059375000000041"/>
          <c:w val="0.42761335301837272"/>
          <c:h val="0.72437229330708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76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5-445A-BFB3-97E0386B8583}"/>
                </c:ext>
              </c:extLst>
            </c:dLbl>
            <c:dLbl>
              <c:idx val="1"/>
              <c:layout>
                <c:manualLayout>
                  <c:x val="0.17083333333333417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5-445A-BFB3-97E0386B8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01.10.2017</c:v>
                </c:pt>
                <c:pt idx="1">
                  <c:v>01.10.2018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1124.0999999999999</c:v>
                </c:pt>
                <c:pt idx="1">
                  <c:v>606.4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75-445A-BFB3-97E0386B85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75-445A-BFB3-97E0386B8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01.10.2017</c:v>
                </c:pt>
                <c:pt idx="1">
                  <c:v>01.10.2018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11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75-445A-BFB3-97E0386B8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051968"/>
        <c:axId val="116053504"/>
      </c:barChart>
      <c:catAx>
        <c:axId val="11605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53504"/>
        <c:crosses val="autoZero"/>
        <c:auto val="1"/>
        <c:lblAlgn val="ctr"/>
        <c:lblOffset val="100"/>
        <c:noMultiLvlLbl val="0"/>
      </c:catAx>
      <c:valAx>
        <c:axId val="11605350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5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8092"/>
          <c:y val="0.33255290354331124"/>
          <c:w val="0.32746358267716952"/>
          <c:h val="0.4454099409448855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0.49153</cdr:x>
      <cdr:y>0.04166</cdr:y>
    </cdr:from>
    <cdr:to>
      <cdr:x>0.55751</cdr:x>
      <cdr:y>0.09985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209816" y="214296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0.77138</cdr:x>
      <cdr:y>0</cdr:y>
    </cdr:from>
    <cdr:to>
      <cdr:x>0.98645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67955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52"/>
          <a:ext cx="1075935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Times New Roman" pitchFamily="18" charset="0"/>
              <a:cs typeface="Times New Roman" pitchFamily="18" charset="0"/>
            </a:rPr>
            <a:t>Тыс.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0.95882</cdr:x>
      <cdr:y>0.06038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62828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0.99172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909288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 тыс.руб.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2" tIns="45551" rIns="91102" bIns="455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102" tIns="45551" rIns="91102" bIns="455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28230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2018 года.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27453537"/>
              </p:ext>
            </p:extLst>
          </p:nvPr>
        </p:nvGraphicFramePr>
        <p:xfrm>
          <a:off x="1547664" y="48351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5" y="1283124"/>
            <a:ext cx="1296144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480546"/>
              </p:ext>
            </p:extLst>
          </p:nvPr>
        </p:nvGraphicFramePr>
        <p:xfrm>
          <a:off x="214282" y="555526"/>
          <a:ext cx="8715436" cy="4236924"/>
        </p:xfrm>
        <a:graphic>
          <a:graphicData uri="http://schemas.openxmlformats.org/drawingml/2006/table">
            <a:tbl>
              <a:tblPr/>
              <a:tblGrid>
                <a:gridCol w="1477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2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95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03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52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126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1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7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26 882,2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20 983,6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27 042,2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19 889,3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+1094,3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26 264,7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20 570,1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26 424,7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19 484,8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+1085,3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617,5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617,5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404,5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+9,0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82,3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75,8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82,3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73,4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+2,0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45,5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150,3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41,2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150,3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+0,3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+2,3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80,5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76,8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+2,9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75,7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75,7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74,7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0" fontAlgn="b"/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79273"/>
              </p:ext>
            </p:extLst>
          </p:nvPr>
        </p:nvGraphicFramePr>
        <p:xfrm>
          <a:off x="214282" y="285734"/>
          <a:ext cx="8678198" cy="4679500"/>
        </p:xfrm>
        <a:graphic>
          <a:graphicData uri="http://schemas.openxmlformats.org/drawingml/2006/table">
            <a:tbl>
              <a:tblPr/>
              <a:tblGrid>
                <a:gridCol w="144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4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53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33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90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578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079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79868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b="0" smtClean="0">
                          <a:latin typeface="Times New Roman" pitchFamily="18" charset="0"/>
                          <a:cs typeface="Times New Roman" pitchFamily="18" charset="0"/>
                        </a:rPr>
                        <a:t>       тыс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 рублей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1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месяцев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3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6994,5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6 012,6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116,33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13989,1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14 654,1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95,46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20983,6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20666,70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101,53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6654,4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5 742,2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115,88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13915,7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i="0" dirty="0" smtClean="0"/>
                        <a:t>14</a:t>
                      </a:r>
                      <a:r>
                        <a:rPr lang="ru-RU" sz="1200" b="1" i="0" baseline="0" dirty="0" smtClean="0"/>
                        <a:t> 609,8</a:t>
                      </a:r>
                      <a:endParaRPr lang="ru-RU" sz="1200" b="1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95,24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20570,1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20352,00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101,07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340,1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270,4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125,77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73,4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44,3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165,68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413,5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314,7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131,39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48,9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33,4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146,40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180,00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62,4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40,9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152,56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41,9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31,4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133,44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760,0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45,7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31,9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143,26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34,3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35,9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95,54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27,6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1061,53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61,9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38,5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160,77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59,2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49,0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120,81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59,6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49,0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121,63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49,1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43,7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112,35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14,8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18,3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80,87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63,9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i="0" dirty="0" smtClean="0"/>
                        <a:t>62,0</a:t>
                      </a:r>
                      <a:endParaRPr lang="ru-RU" sz="1200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103,06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41,9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34,0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123,23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200,00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52,5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39,3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133,58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64,8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43,0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150,69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smtClean="0"/>
                        <a:t>10,1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26,73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67,5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53,1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127,11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5189319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557910"/>
              </p:ext>
            </p:extLst>
          </p:nvPr>
        </p:nvGraphicFramePr>
        <p:xfrm>
          <a:off x="179512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07561"/>
              </p:ext>
            </p:extLst>
          </p:nvPr>
        </p:nvGraphicFramePr>
        <p:xfrm>
          <a:off x="166079" y="-237"/>
          <a:ext cx="8964486" cy="5092128"/>
        </p:xfrm>
        <a:graphic>
          <a:graphicData uri="http://schemas.openxmlformats.org/drawingml/2006/table">
            <a:tbl>
              <a:tblPr/>
              <a:tblGrid>
                <a:gridCol w="1588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5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3768">
                <a:tc gridSpan="10"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Динамика расходов местных бюджетов                            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0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</a:t>
                      </a:r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цев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2017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2017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17 716,5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899,6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6996,8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19 889,3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19896,4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17 432,9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6880,1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19 484,8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19581,7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32,0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847338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7010985"/>
              </p:ext>
            </p:extLst>
          </p:nvPr>
        </p:nvGraphicFramePr>
        <p:xfrm>
          <a:off x="4500562" y="571486"/>
          <a:ext cx="4500562" cy="430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9721177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8090492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70128"/>
              </p:ext>
            </p:extLst>
          </p:nvPr>
        </p:nvGraphicFramePr>
        <p:xfrm>
          <a:off x="107504" y="411510"/>
          <a:ext cx="8958116" cy="442822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.2018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-442,7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-442,7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5827</TotalTime>
  <Words>785</Words>
  <Application>Microsoft Office PowerPoint</Application>
  <PresentationFormat>Экран (16:9)</PresentationFormat>
  <Paragraphs>472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Plan1</cp:lastModifiedBy>
  <cp:revision>426</cp:revision>
  <cp:lastPrinted>2018-11-13T06:13:13Z</cp:lastPrinted>
  <dcterms:created xsi:type="dcterms:W3CDTF">2013-10-16T05:53:51Z</dcterms:created>
  <dcterms:modified xsi:type="dcterms:W3CDTF">2018-11-19T07:25:47Z</dcterms:modified>
</cp:coreProperties>
</file>