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6" autoAdjust="0"/>
    <p:restoredTop sz="94676" autoAdjust="0"/>
  </p:normalViewPr>
  <p:slideViewPr>
    <p:cSldViewPr>
      <p:cViewPr>
        <p:scale>
          <a:sx n="90" d="100"/>
          <a:sy n="90" d="100"/>
        </p:scale>
        <p:origin x="-1302" y="-6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2636438453667972"/>
          <c:y val="0.10989890152619812"/>
          <c:w val="0.81200676186662413"/>
          <c:h val="0.39686711383299678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Подоходный налог с физических лиц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13.5</c:v>
                </c:pt>
                <c:pt idx="1">
                  <c:v>86.7</c:v>
                </c:pt>
                <c:pt idx="2">
                  <c:v>75.099999999999994</c:v>
                </c:pt>
                <c:pt idx="3">
                  <c:v>97</c:v>
                </c:pt>
                <c:pt idx="4">
                  <c:v>86.2</c:v>
                </c:pt>
                <c:pt idx="5">
                  <c:v>96.6</c:v>
                </c:pt>
                <c:pt idx="6">
                  <c:v>92</c:v>
                </c:pt>
                <c:pt idx="7">
                  <c:v>80.2</c:v>
                </c:pt>
                <c:pt idx="8">
                  <c:v>80.3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Налоги на собственнотсть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 на добавленную стоимость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5.8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налог для производителей сельскохозяйственной продукции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1.2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налоговые и неналоговые доходы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>
                <c:manualLayout>
                  <c:x val="5.6494950843009812E-3"/>
                  <c:y val="2.2897443375133761E-2"/>
                </c:manualLayout>
              </c:layout>
              <c:showVal val="1"/>
            </c:dLbl>
            <c:dLbl>
              <c:idx val="4"/>
              <c:layout>
                <c:manualLayout>
                  <c:x val="-2.8248587570621716E-3"/>
                  <c:y val="-2.214485086445565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7.7838048021775207E-3"/>
                </c:manualLayout>
              </c:layout>
              <c:showVal val="1"/>
            </c:dLbl>
            <c:dLbl>
              <c:idx val="6"/>
              <c:layout>
                <c:manualLayout>
                  <c:x val="2.824858757062156E-3"/>
                  <c:y val="5.3146689997083931E-3"/>
                </c:manualLayout>
              </c:layout>
              <c:showVal val="1"/>
            </c:dLbl>
            <c:delete val="1"/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5.8</c:v>
                </c:pt>
                <c:pt idx="1">
                  <c:v>4.7</c:v>
                </c:pt>
                <c:pt idx="2">
                  <c:v>8.5</c:v>
                </c:pt>
                <c:pt idx="3">
                  <c:v>1.7000000000000008</c:v>
                </c:pt>
                <c:pt idx="4">
                  <c:v>7.7</c:v>
                </c:pt>
                <c:pt idx="5">
                  <c:v>3.4</c:v>
                </c:pt>
                <c:pt idx="6">
                  <c:v>1.7000000000000008</c:v>
                </c:pt>
                <c:pt idx="7">
                  <c:v>7.1</c:v>
                </c:pt>
                <c:pt idx="8">
                  <c:v>1.9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Дотация, субвенции и иные межбюджетные транферты</c:v>
                </c:pt>
              </c:strCache>
            </c:strRef>
          </c:tx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Val val="1"/>
            </c:dLbl>
            <c:dLbl>
              <c:idx val="4"/>
              <c:layout>
                <c:manualLayout>
                  <c:x val="8.4745762711864996E-3"/>
                  <c:y val="3.4567901234567898E-2"/>
                </c:manualLayout>
              </c:layout>
              <c:showVal val="1"/>
            </c:dLbl>
            <c:dLbl>
              <c:idx val="6"/>
              <c:layout>
                <c:manualLayout>
                  <c:x val="-8.4745762711864996E-3"/>
                  <c:y val="-7.4074074074074224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68.7</c:v>
                </c:pt>
                <c:pt idx="1">
                  <c:v>8.6</c:v>
                </c:pt>
                <c:pt idx="2">
                  <c:v>16.399999999999999</c:v>
                </c:pt>
                <c:pt idx="3">
                  <c:v>1.3</c:v>
                </c:pt>
                <c:pt idx="4">
                  <c:v>6.1</c:v>
                </c:pt>
                <c:pt idx="6">
                  <c:v>6.3</c:v>
                </c:pt>
                <c:pt idx="7">
                  <c:v>12.7</c:v>
                </c:pt>
                <c:pt idx="8">
                  <c:v>17.8</c:v>
                </c:pt>
              </c:numCache>
            </c:numRef>
          </c:val>
        </c:ser>
        <c:gapWidth val="75"/>
        <c:overlap val="100"/>
        <c:axId val="133273088"/>
        <c:axId val="132892544"/>
      </c:barChart>
      <c:valAx>
        <c:axId val="132892544"/>
        <c:scaling>
          <c:orientation val="minMax"/>
          <c:max val="100"/>
          <c:min val="0"/>
        </c:scaling>
        <c:axPos val="l"/>
        <c:majorGridlines/>
        <c:numFmt formatCode="#,##0.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273088"/>
        <c:crosses val="autoZero"/>
        <c:crossBetween val="between"/>
        <c:majorUnit val="20"/>
        <c:minorUnit val="20"/>
      </c:valAx>
      <c:catAx>
        <c:axId val="133273088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2892544"/>
        <c:crosses val="autoZero"/>
        <c:auto val="1"/>
        <c:lblAlgn val="ctr"/>
        <c:lblOffset val="100"/>
      </c:catAx>
    </c:plotArea>
    <c:legend>
      <c:legendPos val="b"/>
      <c:legendEntry>
        <c:idx val="2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1990302059700182E-2"/>
          <c:y val="0.6788320413347656"/>
          <c:w val="0.88744917478535523"/>
          <c:h val="0.30475775349890555"/>
        </c:manualLayout>
      </c:layout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depthPercent val="100"/>
      <c:perspective val="30"/>
    </c:view3D>
    <c:plotArea>
      <c:layout>
        <c:manualLayout>
          <c:layoutTarget val="inner"/>
          <c:xMode val="edge"/>
          <c:yMode val="edge"/>
          <c:x val="0.10451977401130012"/>
          <c:y val="1.6183934452125123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explosion val="0"/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Val val="1"/>
              <c:showPercent val="1"/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Val val="1"/>
              <c:showPercent val="1"/>
            </c:dLbl>
            <c:dLbl>
              <c:idx val="2"/>
              <c:layout>
                <c:manualLayout>
                  <c:x val="-8.474576271186569E-3"/>
                  <c:y val="-3.2708691755349288E-2"/>
                </c:manualLayout>
              </c:layout>
              <c:dLblPos val="bestFit"/>
              <c:showVal val="1"/>
              <c:showPercent val="1"/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Val val="1"/>
              <c:showPercent val="1"/>
            </c:dLbl>
            <c:dLbl>
              <c:idx val="4"/>
              <c:layout>
                <c:manualLayout>
                  <c:x val="-0.10451977401130012"/>
                  <c:y val="4.9063037633024623E-2"/>
                </c:manualLayout>
              </c:layout>
              <c:dLblPos val="bestFit"/>
              <c:showVal val="1"/>
              <c:showPercent val="1"/>
            </c:dLbl>
            <c:dLbl>
              <c:idx val="5"/>
              <c:layout>
                <c:manualLayout>
                  <c:x val="-3.1073446327683923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showPercent val="1"/>
            </c:dLbl>
            <c:numFmt formatCode="0.0%" sourceLinked="0"/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Налоги на собственность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Дотация,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1818.2</c:v>
                </c:pt>
                <c:pt idx="1">
                  <c:v>608.9</c:v>
                </c:pt>
                <c:pt idx="2">
                  <c:v>708.1</c:v>
                </c:pt>
                <c:pt idx="3">
                  <c:v>143.4</c:v>
                </c:pt>
                <c:pt idx="4">
                  <c:v>709.1</c:v>
                </c:pt>
                <c:pt idx="5">
                  <c:v>8358.4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0672360870145604"/>
          <c:y val="6.8837448634842123E-4"/>
          <c:w val="0.75021486720940134"/>
          <c:h val="0.749479290865792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266E-4"/>
                </c:manualLayout>
              </c:layout>
              <c:showVal val="1"/>
              <c:showPercent val="1"/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Val val="1"/>
              <c:showPercent val="1"/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Val val="1"/>
              <c:showPercent val="1"/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Val val="1"/>
              <c:showPercent val="1"/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Val val="1"/>
              <c:showPercent val="1"/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showVal val="1"/>
              <c:showPercent val="1"/>
            </c:dLbl>
            <c:dLbl>
              <c:idx val="6"/>
              <c:layout>
                <c:manualLayout>
                  <c:x val="5.7519462609546913E-2"/>
                  <c:y val="-3.0931462123793909E-2"/>
                </c:manualLayout>
              </c:layout>
              <c:showVal val="1"/>
              <c:showPercent val="1"/>
            </c:dLbl>
            <c:numFmt formatCode="0.0%" sourceLinked="0"/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Percent val="1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 и другие расходы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951.8</c:v>
                </c:pt>
                <c:pt idx="1">
                  <c:v>1709.5</c:v>
                </c:pt>
                <c:pt idx="2">
                  <c:v>2627</c:v>
                </c:pt>
                <c:pt idx="3">
                  <c:v>895</c:v>
                </c:pt>
                <c:pt idx="4">
                  <c:v>4936.2</c:v>
                </c:pt>
                <c:pt idx="5">
                  <c:v>619.20000000000005</c:v>
                </c:pt>
                <c:pt idx="6">
                  <c:v>429.2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"/>
          <c:y val="0.74357082017342568"/>
          <c:w val="1"/>
          <c:h val="0.25642912765084847"/>
        </c:manualLayout>
      </c:layout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Общегосударственная деятельность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6.6</c:v>
                </c:pt>
                <c:pt idx="1">
                  <c:v>78.5</c:v>
                </c:pt>
                <c:pt idx="2">
                  <c:v>84.4</c:v>
                </c:pt>
                <c:pt idx="3">
                  <c:v>90.5</c:v>
                </c:pt>
                <c:pt idx="4">
                  <c:v>82.2</c:v>
                </c:pt>
                <c:pt idx="5">
                  <c:v>70.900000000000006</c:v>
                </c:pt>
                <c:pt idx="6">
                  <c:v>72.400000000000006</c:v>
                </c:pt>
                <c:pt idx="7">
                  <c:v>82.5</c:v>
                </c:pt>
                <c:pt idx="8">
                  <c:v>73.599999999999994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Жилищно-коммунальные услуги и жилищное строительство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13.9</c:v>
                </c:pt>
                <c:pt idx="1">
                  <c:v>21.5</c:v>
                </c:pt>
                <c:pt idx="2">
                  <c:v>15.6</c:v>
                </c:pt>
                <c:pt idx="3">
                  <c:v>9.5</c:v>
                </c:pt>
                <c:pt idx="4">
                  <c:v>17.8</c:v>
                </c:pt>
                <c:pt idx="5">
                  <c:v>29.1</c:v>
                </c:pt>
                <c:pt idx="6">
                  <c:v>27.6</c:v>
                </c:pt>
                <c:pt idx="7">
                  <c:v>17.5</c:v>
                </c:pt>
                <c:pt idx="8">
                  <c:v>26.4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Здравоохранение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Физическая культура, спорт, культура и СМИ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7.5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Образование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showVal val="1"/>
            </c:dLbl>
            <c:dLbl>
              <c:idx val="2"/>
              <c:showVal val="1"/>
            </c:dLbl>
            <c:dLbl>
              <c:idx val="3"/>
              <c:showVal val="1"/>
            </c:dLbl>
            <c:dLbl>
              <c:idx val="4"/>
              <c:showVal val="1"/>
            </c:dLbl>
            <c:dLbl>
              <c:idx val="5"/>
              <c:showVal val="1"/>
            </c:dLbl>
            <c:dLbl>
              <c:idx val="6"/>
              <c:showVal val="1"/>
            </c:dLbl>
            <c:delete val="1"/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41.3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Социальная политика</c:v>
                </c:pt>
              </c:strCache>
            </c:strRef>
          </c:tx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5.2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Национальная экономика и другие расходы</c:v>
                </c:pt>
              </c:strCache>
            </c:strRef>
          </c:tx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3.5</c:v>
                </c:pt>
              </c:numCache>
            </c:numRef>
          </c:val>
        </c:ser>
        <c:gapWidth val="75"/>
        <c:overlap val="100"/>
        <c:axId val="139974528"/>
        <c:axId val="139972992"/>
      </c:barChart>
      <c:valAx>
        <c:axId val="139972992"/>
        <c:scaling>
          <c:orientation val="minMax"/>
          <c:max val="100"/>
          <c:min val="0"/>
        </c:scaling>
        <c:axPos val="l"/>
        <c:majorGridlines/>
        <c:numFmt formatCode="#,##0.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74528"/>
        <c:crosses val="autoZero"/>
        <c:crossBetween val="between"/>
        <c:majorUnit val="20"/>
        <c:minorUnit val="20"/>
      </c:valAx>
      <c:catAx>
        <c:axId val="139974528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72992"/>
        <c:crosses val="autoZero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1.3741688538932786E-2"/>
          <c:y val="0.75143632562185159"/>
          <c:w val="0.96140551181102352"/>
          <c:h val="0.24578343103068429"/>
        </c:manualLayout>
      </c:layout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rotY val="249"/>
      <c:perspective val="30"/>
    </c:view3D>
    <c:plotArea>
      <c:layout>
        <c:manualLayout>
          <c:layoutTarget val="inner"/>
          <c:xMode val="edge"/>
          <c:yMode val="edge"/>
          <c:x val="0.14950220205525191"/>
          <c:y val="1.0366455058169683E-3"/>
          <c:w val="0.73764824947729568"/>
          <c:h val="0.737478026319383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58E-3"/>
                </c:manualLayout>
              </c:layout>
              <c:showVal val="1"/>
              <c:showPercent val="1"/>
            </c:dLbl>
            <c:dLbl>
              <c:idx val="1"/>
              <c:layout>
                <c:manualLayout>
                  <c:x val="5.0847457627118814E-2"/>
                  <c:y val="2.60133504073242E-2"/>
                </c:manualLayout>
              </c:layout>
              <c:showVal val="1"/>
              <c:showPercent val="1"/>
            </c:dLbl>
            <c:dLbl>
              <c:idx val="2"/>
              <c:layout>
                <c:manualLayout>
                  <c:x val="3.3888518172516605E-2"/>
                  <c:y val="6.7211508596027578E-2"/>
                </c:manualLayout>
              </c:layout>
              <c:showVal val="1"/>
              <c:showPercent val="1"/>
            </c:dLbl>
            <c:dLbl>
              <c:idx val="3"/>
              <c:layout>
                <c:manualLayout>
                  <c:x val="-2.9877663597135212E-2"/>
                  <c:y val="2.4124458491131179E-2"/>
                </c:manualLayout>
              </c:layout>
              <c:showVal val="1"/>
              <c:showPercent val="1"/>
            </c:dLbl>
            <c:dLbl>
              <c:idx val="4"/>
              <c:layout>
                <c:manualLayout>
                  <c:x val="1.1999644112282581E-2"/>
                  <c:y val="2.379227856033567E-2"/>
                </c:manualLayout>
              </c:layout>
              <c:showVal val="1"/>
              <c:showPercent val="1"/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Val val="1"/>
              <c:showPercent val="1"/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Val val="1"/>
              <c:showPercent val="1"/>
            </c:dLbl>
            <c:numFmt formatCode="0.0%" sourceLinked="0"/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Percent val="1"/>
            <c:showLeaderLines val="1"/>
          </c:dLbls>
          <c:cat>
            <c:strRef>
              <c:f>Лист1!$A$2:$A$8</c:f>
              <c:strCache>
                <c:ptCount val="7"/>
                <c:pt idx="0">
                  <c:v>Заработная плата</c:v>
                </c:pt>
                <c:pt idx="1">
                  <c:v>Приобретение предметов снабжения и расходных материалов</c:v>
                </c:pt>
                <c:pt idx="2">
                  <c:v>Оплата коммунальных услуг</c:v>
                </c:pt>
                <c:pt idx="3">
                  <c:v>Прочие текущие расходы на закупки товаров и оплату услуг</c:v>
                </c:pt>
                <c:pt idx="4">
                  <c:v>Субсидии хозяйственным организациям</c:v>
                </c:pt>
                <c:pt idx="5">
                  <c:v>Текущие и капитальные бюджетные трансферты населению</c:v>
                </c:pt>
                <c:pt idx="6">
                  <c:v>Другие расходы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7112.8</c:v>
                </c:pt>
                <c:pt idx="1">
                  <c:v>5.2</c:v>
                </c:pt>
                <c:pt idx="2">
                  <c:v>1663.3</c:v>
                </c:pt>
                <c:pt idx="3">
                  <c:v>108.2</c:v>
                </c:pt>
                <c:pt idx="4">
                  <c:v>1516.8</c:v>
                </c:pt>
                <c:pt idx="5">
                  <c:v>394.2</c:v>
                </c:pt>
                <c:pt idx="6">
                  <c:v>1367.4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Заработная плата</c:v>
                </c:pt>
              </c:strCache>
            </c:strRef>
          </c:tx>
          <c:dLbls>
            <c:dLbl>
              <c:idx val="0"/>
              <c:layout>
                <c:manualLayout>
                  <c:x val="-9.4154544241294234E-4"/>
                  <c:y val="-1.6440073018554525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58.5</c:v>
                </c:pt>
                <c:pt idx="1">
                  <c:v>56.9</c:v>
                </c:pt>
                <c:pt idx="2">
                  <c:v>65.8</c:v>
                </c:pt>
                <c:pt idx="3">
                  <c:v>69.900000000000006</c:v>
                </c:pt>
                <c:pt idx="4">
                  <c:v>54.8</c:v>
                </c:pt>
                <c:pt idx="5">
                  <c:v>57.6</c:v>
                </c:pt>
                <c:pt idx="6">
                  <c:v>50.7</c:v>
                </c:pt>
                <c:pt idx="7">
                  <c:v>52.6</c:v>
                </c:pt>
                <c:pt idx="8">
                  <c:v>59.7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Приобретение предметов снабжения и расходных материалов</c:v>
                </c:pt>
              </c:strCache>
            </c:strRef>
          </c:tx>
          <c:dLbls>
            <c:dLbl>
              <c:idx val="0"/>
              <c:delete val="1"/>
            </c:dLbl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Оплата коммунальных услуг</c:v>
                </c:pt>
              </c:strCache>
            </c:strRef>
          </c:tx>
          <c:dLbls>
            <c:dLbl>
              <c:idx val="0"/>
              <c:layout>
                <c:manualLayout>
                  <c:x val="-5.6497175141242938E-3"/>
                  <c:y val="8.304498269896288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13.7</c:v>
                </c:pt>
                <c:pt idx="1">
                  <c:v>10.5</c:v>
                </c:pt>
                <c:pt idx="2">
                  <c:v>15.6</c:v>
                </c:pt>
                <c:pt idx="3">
                  <c:v>8.6</c:v>
                </c:pt>
                <c:pt idx="4">
                  <c:v>18.8</c:v>
                </c:pt>
                <c:pt idx="5">
                  <c:v>13.6</c:v>
                </c:pt>
                <c:pt idx="6">
                  <c:v>12.7</c:v>
                </c:pt>
                <c:pt idx="7">
                  <c:v>13.8</c:v>
                </c:pt>
                <c:pt idx="8">
                  <c:v>4.0999999999999996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текущие расходы на закупки товаров и оплату услуг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0.9</c:v>
                </c:pt>
                <c:pt idx="1">
                  <c:v>3.3</c:v>
                </c:pt>
                <c:pt idx="2">
                  <c:v>4.4000000000000004</c:v>
                </c:pt>
                <c:pt idx="3">
                  <c:v>9.8000000000000007</c:v>
                </c:pt>
                <c:pt idx="4">
                  <c:v>2.8</c:v>
                </c:pt>
                <c:pt idx="5">
                  <c:v>3.4</c:v>
                </c:pt>
                <c:pt idx="6">
                  <c:v>2.2999999999999998</c:v>
                </c:pt>
                <c:pt idx="7">
                  <c:v>4.0999999999999996</c:v>
                </c:pt>
                <c:pt idx="8">
                  <c:v>2.2000000000000002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Субсидии хозяйственным организациям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showVal val="1"/>
            </c:dLbl>
            <c:dLbl>
              <c:idx val="2"/>
              <c:showVal val="1"/>
            </c:dLbl>
            <c:dLbl>
              <c:idx val="3"/>
              <c:showVal val="1"/>
            </c:dLbl>
            <c:dLbl>
              <c:idx val="4"/>
              <c:showVal val="1"/>
            </c:dLbl>
            <c:dLbl>
              <c:idx val="5"/>
              <c:showVal val="1"/>
            </c:dLbl>
            <c:dLbl>
              <c:idx val="6"/>
              <c:showVal val="1"/>
            </c:dLbl>
            <c:delete val="1"/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12.5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Текущие и капитальные бюджетные трансферты населению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3.2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 расходы</c:v>
                </c:pt>
              </c:strCache>
            </c:strRef>
          </c:tx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2.2145328719723682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11.2</c:v>
                </c:pt>
                <c:pt idx="1">
                  <c:v>29.3</c:v>
                </c:pt>
                <c:pt idx="2">
                  <c:v>14.2</c:v>
                </c:pt>
                <c:pt idx="3">
                  <c:v>20.7</c:v>
                </c:pt>
                <c:pt idx="4">
                  <c:v>23.6</c:v>
                </c:pt>
                <c:pt idx="5">
                  <c:v>25.4</c:v>
                </c:pt>
                <c:pt idx="6">
                  <c:v>34.300000000000011</c:v>
                </c:pt>
                <c:pt idx="7">
                  <c:v>29.5</c:v>
                </c:pt>
                <c:pt idx="8">
                  <c:v>34</c:v>
                </c:pt>
              </c:numCache>
            </c:numRef>
          </c:val>
        </c:ser>
        <c:gapWidth val="75"/>
        <c:overlap val="100"/>
        <c:axId val="141062912"/>
        <c:axId val="141044736"/>
      </c:barChart>
      <c:valAx>
        <c:axId val="141044736"/>
        <c:scaling>
          <c:orientation val="minMax"/>
          <c:max val="100"/>
          <c:min val="0"/>
        </c:scaling>
        <c:axPos val="l"/>
        <c:majorGridlines/>
        <c:numFmt formatCode="#,##0.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062912"/>
        <c:crosses val="autoZero"/>
        <c:crossBetween val="between"/>
        <c:majorUnit val="20"/>
        <c:minorUnit val="20"/>
      </c:valAx>
      <c:catAx>
        <c:axId val="141062912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044736"/>
        <c:crosses val="autoZero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1.3741688538932786E-2"/>
          <c:y val="0.75420450644362158"/>
          <c:w val="0.96015814760443163"/>
          <c:h val="0.23472282919652346"/>
        </c:manualLayout>
      </c:layout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долговых обязательств.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долгосрочный (свыше 1 года),
в нацвалюте </c:v>
                </c:pt>
              </c:strCache>
            </c:strRef>
          </c:tx>
          <c:dLbls>
            <c:dLbl>
              <c:idx val="0"/>
              <c:layout>
                <c:manualLayout>
                  <c:x val="2.0833333333333611E-3"/>
                  <c:y val="-1.2500000000000001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2.0833333333333611E-3"/>
                  <c:y val="6.2497539370078934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2"/>
                <c:pt idx="0">
                  <c:v>01.07.16 г.</c:v>
                </c:pt>
                <c:pt idx="1">
                  <c:v>01.07.17 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2217.3000000000002</c:v>
                </c:pt>
                <c:pt idx="1">
                  <c:v>1287.8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краткосрочный (до 1 года),
в нацвалюте</c:v>
                </c:pt>
              </c:strCache>
            </c:strRef>
          </c:tx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2"/>
                <c:pt idx="0">
                  <c:v>01.07.16 г.</c:v>
                </c:pt>
                <c:pt idx="1">
                  <c:v>01.07.17 г.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 formatCode="#,##0.0">
                  <c:v>303.10000000000002</c:v>
                </c:pt>
              </c:numCache>
            </c:numRef>
          </c:val>
        </c:ser>
        <c:axId val="142334976"/>
        <c:axId val="142349056"/>
      </c:barChart>
      <c:catAx>
        <c:axId val="142334976"/>
        <c:scaling>
          <c:orientation val="minMax"/>
        </c:scaling>
        <c:axPos val="b"/>
        <c:numFmt formatCode="@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349056"/>
        <c:crosses val="autoZero"/>
        <c:auto val="1"/>
        <c:lblAlgn val="ctr"/>
        <c:lblOffset val="100"/>
      </c:catAx>
      <c:valAx>
        <c:axId val="142349056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334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86975065617792"/>
          <c:y val="0.33255290354331041"/>
          <c:w val="0.32746358267716863"/>
          <c:h val="0.44540994094488473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32048" y="7200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0.43364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08.08.2017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08.08.2017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08.08.2017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48296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08.08.2017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08170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08.08.2017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64509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08.08.2017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33701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08.08.2017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593797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08.08.2017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867818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08.08.2017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996141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08.08.2017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380612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08.08.2017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501894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08.08.2017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651943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08.08.2017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81252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08.08.2017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23784933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/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b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ru-RU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полугодие 201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="" xmlns:p14="http://schemas.microsoft.com/office/powerpoint/2010/main" val="2160037382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7460265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/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56961821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/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сельских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бюджетов:</a:t>
            </a: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Вердомичский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Добровольский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Незбодичский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Новодворский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Свислочский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Хоневичский</a:t>
            </a:r>
            <a:endParaRPr lang="ru-RU" sz="1600" dirty="0" smtClean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Порозовский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52793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38666902"/>
              </p:ext>
            </p:extLst>
          </p:nvPr>
        </p:nvGraphicFramePr>
        <p:xfrm>
          <a:off x="107506" y="555526"/>
          <a:ext cx="8928988" cy="4090114"/>
        </p:xfrm>
        <a:graphic>
          <a:graphicData uri="http://schemas.openxmlformats.org/drawingml/2006/table">
            <a:tbl>
              <a:tblPr/>
              <a:tblGrid>
                <a:gridCol w="1584174"/>
                <a:gridCol w="925806"/>
                <a:gridCol w="154314"/>
                <a:gridCol w="668494"/>
                <a:gridCol w="339618"/>
                <a:gridCol w="432048"/>
                <a:gridCol w="1203626"/>
                <a:gridCol w="822808"/>
                <a:gridCol w="205814"/>
                <a:gridCol w="504056"/>
                <a:gridCol w="1152128"/>
                <a:gridCol w="113294"/>
                <a:gridCol w="822808"/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39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района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244,4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12 346,1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28 244</a:t>
                      </a:r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12 167,9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27 764,9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134,4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27 764,9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11 954,9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479,5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211,7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479,5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213,0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67,3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29,4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43,7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67,3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29,5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43,8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Добровольский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47,2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23,0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48,7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47,2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23,1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48,9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56,6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26,1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46,1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56,6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26,4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46,6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Новодворский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64,5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34,9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54,1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64,5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35,0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54,3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85,4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34,9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40,9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85,4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35,5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41,6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63,8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26,8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42,0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63,8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26,8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42,0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smtClean="0">
                          <a:latin typeface="Times New Roman" pitchFamily="18" charset="0"/>
                          <a:cs typeface="Times New Roman" pitchFamily="18" charset="0"/>
                        </a:rPr>
                        <a:t>38,6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38,8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094323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8372508"/>
              </p:ext>
            </p:extLst>
          </p:nvPr>
        </p:nvGraphicFramePr>
        <p:xfrm>
          <a:off x="107503" y="483517"/>
          <a:ext cx="8928989" cy="4496389"/>
        </p:xfrm>
        <a:graphic>
          <a:graphicData uri="http://schemas.openxmlformats.org/drawingml/2006/table">
            <a:tbl>
              <a:tblPr/>
              <a:tblGrid>
                <a:gridCol w="1582352"/>
                <a:gridCol w="953319"/>
                <a:gridCol w="679267"/>
                <a:gridCol w="249427"/>
                <a:gridCol w="566866"/>
                <a:gridCol w="816293"/>
                <a:gridCol w="121029"/>
                <a:gridCol w="1008112"/>
                <a:gridCol w="503445"/>
                <a:gridCol w="816293"/>
                <a:gridCol w="264438"/>
                <a:gridCol w="551855"/>
                <a:gridCol w="312241"/>
                <a:gridCol w="504052"/>
              </a:tblGrid>
              <a:tr h="29421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поступлений доходов местных бюджетов8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1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 и неналоговые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 (дотация, субвенции)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полугодие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полугодие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2016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полугодие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полугодие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2016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полугодие</a:t>
                      </a: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ru-RU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полугодие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2016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3 987,7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3 979,4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100,2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8 358,4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6 904,8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121,0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12 346,1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10 884,2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113,4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9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3 795,0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3 764,8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100,8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8 339,4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6 904,8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120,8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12 134,4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10 669,6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113,7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192,7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214,6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89,8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19,0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211,7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214,6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98,6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24,5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30,9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79,3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4,9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29,4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30,9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95,1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22,6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22,8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99,1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0,4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23,0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22,8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100,9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24,5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26,3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93,2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1,6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26,1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26,3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99,2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34,9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29,1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119,9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34,9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29,1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119,9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32,7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34,6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94,5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2,2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34,9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34,6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100,9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23,4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29,7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78,8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3,4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26,8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29,7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90,2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30,1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41,2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73,1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36,6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41,2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smtClean="0"/>
                        <a:t>88,8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967789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местных бюджетов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3131898728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277386047"/>
              </p:ext>
            </p:extLst>
          </p:nvPr>
        </p:nvGraphicFramePr>
        <p:xfrm>
          <a:off x="0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2616266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41100489"/>
              </p:ext>
            </p:extLst>
          </p:nvPr>
        </p:nvGraphicFramePr>
        <p:xfrm>
          <a:off x="142844" y="27176"/>
          <a:ext cx="8786876" cy="4835338"/>
        </p:xfrm>
        <a:graphic>
          <a:graphicData uri="http://schemas.openxmlformats.org/drawingml/2006/table">
            <a:tbl>
              <a:tblPr/>
              <a:tblGrid>
                <a:gridCol w="1557167"/>
                <a:gridCol w="803301"/>
                <a:gridCol w="803301"/>
                <a:gridCol w="803301"/>
                <a:gridCol w="803301"/>
                <a:gridCol w="803301"/>
                <a:gridCol w="803301"/>
                <a:gridCol w="803301"/>
                <a:gridCol w="803301"/>
                <a:gridCol w="803301"/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расходов местных бюджетов.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77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</a:t>
                      </a:r>
                    </a:p>
                    <a:p>
                      <a:pPr algn="ctr" fontAlgn="ctr"/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другие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прочие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полугодие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2016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полугодие</a:t>
                      </a:r>
                    </a:p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2017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полугодие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2016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полугодие 2017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полугодие 2016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полугодие 2017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9166,9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9 561,1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1926,5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2 606,8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11 093,4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12 167,9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9021,0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9 417,5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1857,0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2 537,4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10 878,0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11 954,9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145,9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164,6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457087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местных 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бюджетов</a:t>
            </a:r>
            <a:b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231308631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2470730643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347554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местных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бюджетов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экономической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1028083270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3508512663"/>
              </p:ext>
            </p:extLst>
          </p:nvPr>
        </p:nvGraphicFramePr>
        <p:xfrm>
          <a:off x="464820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8928911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95974502"/>
              </p:ext>
            </p:extLst>
          </p:nvPr>
        </p:nvGraphicFramePr>
        <p:xfrm>
          <a:off x="107504" y="411510"/>
          <a:ext cx="8958116" cy="4428222"/>
        </p:xfrm>
        <a:graphic>
          <a:graphicData uri="http://schemas.openxmlformats.org/drawingml/2006/table">
            <a:tbl>
              <a:tblPr/>
              <a:tblGrid>
                <a:gridCol w="367112"/>
                <a:gridCol w="5037292"/>
                <a:gridCol w="888428"/>
                <a:gridCol w="888428"/>
                <a:gridCol w="888428"/>
                <a:gridCol w="888428"/>
              </a:tblGrid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Долговые обязательства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органов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управления и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самоуправления </a:t>
                      </a:r>
                      <a:r>
                        <a:rPr lang="ru-RU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01.0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.201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434">
                <a:tc gridSpan="6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.201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.201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4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-200,00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1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Обязательства, подлежащие исполнению по выданным гарантиям местных исполнительных и распорядительных органов</a:t>
                      </a: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3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7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законодательством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51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1287,8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2320,4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-1032,6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2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1287,8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2520,4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-1232,6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010891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5030</TotalTime>
  <Words>807</Words>
  <Application>Microsoft Office PowerPoint</Application>
  <PresentationFormat>Экран (16:9)</PresentationFormat>
  <Paragraphs>465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Структура доходов местных бюджетов.</vt:lpstr>
      <vt:lpstr>Слайд 6</vt:lpstr>
      <vt:lpstr>Структура расходов местных бюджетов по функциональной классификации расходов бюджета.</vt:lpstr>
      <vt:lpstr>Структура расходов местных бюджетов по экономической классификации расходов бюджета.</vt:lpstr>
      <vt:lpstr>Слайд 9</vt:lpstr>
      <vt:lpstr>Слайд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Budget2</cp:lastModifiedBy>
  <cp:revision>336</cp:revision>
  <cp:lastPrinted>2016-04-12T06:59:46Z</cp:lastPrinted>
  <dcterms:created xsi:type="dcterms:W3CDTF">2013-10-16T05:53:51Z</dcterms:created>
  <dcterms:modified xsi:type="dcterms:W3CDTF">2017-08-08T13:39:31Z</dcterms:modified>
</cp:coreProperties>
</file>