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6" autoAdjust="0"/>
    <p:restoredTop sz="94676" autoAdjust="0"/>
  </p:normalViewPr>
  <p:slideViewPr>
    <p:cSldViewPr>
      <p:cViewPr varScale="1">
        <p:scale>
          <a:sx n="85" d="100"/>
          <a:sy n="85" d="100"/>
        </p:scale>
        <p:origin x="90" y="1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7972"/>
          <c:y val="0.10989890152619812"/>
          <c:w val="0.81200676186662413"/>
          <c:h val="0.3968671138329967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16.7</c:v>
                </c:pt>
                <c:pt idx="1">
                  <c:v>52.5</c:v>
                </c:pt>
                <c:pt idx="2">
                  <c:v>54.4</c:v>
                </c:pt>
                <c:pt idx="3">
                  <c:v>72.8</c:v>
                </c:pt>
                <c:pt idx="4">
                  <c:v>23.4</c:v>
                </c:pt>
                <c:pt idx="5">
                  <c:v>61.5</c:v>
                </c:pt>
                <c:pt idx="6">
                  <c:v>68.099999999999994</c:v>
                </c:pt>
                <c:pt idx="7">
                  <c:v>63.6</c:v>
                </c:pt>
                <c:pt idx="8">
                  <c:v>63.8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4-43C9-B96A-171FE044EB6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Налоги на собственнотсть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84-43C9-B96A-171FE044EB6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84-43C9-B96A-171FE044EB6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184-43C9-B96A-171FE044EB6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84-43C9-B96A-171FE044EB6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84-43C9-B96A-171FE044EB6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184-43C9-B96A-171FE044EB66}"/>
                </c:ext>
              </c:extLst>
            </c:dLbl>
            <c:dLbl>
              <c:idx val="3"/>
              <c:layout>
                <c:manualLayout>
                  <c:x val="5.6494950843009812E-3"/>
                  <c:y val="2.28974433751337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84-43C9-B96A-171FE044EB66}"/>
                </c:ext>
              </c:extLst>
            </c:dLbl>
            <c:dLbl>
              <c:idx val="4"/>
              <c:layout>
                <c:manualLayout>
                  <c:x val="-2.8248587570621716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184-43C9-B96A-171FE044EB66}"/>
                </c:ext>
              </c:extLst>
            </c:dLbl>
            <c:dLbl>
              <c:idx val="5"/>
              <c:layout>
                <c:manualLayout>
                  <c:x val="0"/>
                  <c:y val="7.78380480217752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84-43C9-B96A-171FE044EB66}"/>
                </c:ext>
              </c:extLst>
            </c:dLbl>
            <c:dLbl>
              <c:idx val="6"/>
              <c:layout>
                <c:manualLayout>
                  <c:x val="2.824858757062156E-3"/>
                  <c:y val="5.3146689997083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8.1</c:v>
                </c:pt>
                <c:pt idx="1">
                  <c:v>11.7</c:v>
                </c:pt>
                <c:pt idx="2">
                  <c:v>11.8</c:v>
                </c:pt>
                <c:pt idx="3">
                  <c:v>1.9</c:v>
                </c:pt>
                <c:pt idx="4">
                  <c:v>13</c:v>
                </c:pt>
                <c:pt idx="5">
                  <c:v>35.6</c:v>
                </c:pt>
                <c:pt idx="6">
                  <c:v>3.8</c:v>
                </c:pt>
                <c:pt idx="7">
                  <c:v>9.8000000000000007</c:v>
                </c:pt>
                <c:pt idx="8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184-43C9-B96A-171FE044EB6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184-43C9-B96A-171FE044EB66}"/>
                </c:ext>
              </c:extLst>
            </c:dLbl>
            <c:dLbl>
              <c:idx val="4"/>
              <c:layout>
                <c:manualLayout>
                  <c:x val="8.4745762711864996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84-43C9-B96A-171FE044EB66}"/>
                </c:ext>
              </c:extLst>
            </c:dLbl>
            <c:dLbl>
              <c:idx val="6"/>
              <c:layout>
                <c:manualLayout>
                  <c:x val="-8.4745762711864996E-3"/>
                  <c:y val="-7.40740740740742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184-43C9-B96A-171FE044EB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62.5</c:v>
                </c:pt>
                <c:pt idx="1">
                  <c:v>35.799999999999997</c:v>
                </c:pt>
                <c:pt idx="2">
                  <c:v>33.799999999999997</c:v>
                </c:pt>
                <c:pt idx="3">
                  <c:v>25.3</c:v>
                </c:pt>
                <c:pt idx="4">
                  <c:v>63.6</c:v>
                </c:pt>
                <c:pt idx="5">
                  <c:v>2.9</c:v>
                </c:pt>
                <c:pt idx="6">
                  <c:v>28.1</c:v>
                </c:pt>
                <c:pt idx="7">
                  <c:v>26.6</c:v>
                </c:pt>
                <c:pt idx="8">
                  <c:v>32.9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184-43C9-B96A-171FE044E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273088"/>
        <c:axId val="132892544"/>
      </c:barChart>
      <c:valAx>
        <c:axId val="132892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273088"/>
        <c:crosses val="autoZero"/>
        <c:crossBetween val="between"/>
        <c:majorUnit val="20"/>
        <c:minorUnit val="20"/>
      </c:valAx>
      <c:catAx>
        <c:axId val="133273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28925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C8B4-4DE5-9E93-A55D34D29851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B4-4DE5-9E93-A55D34D29851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B4-4DE5-9E93-A55D34D29851}"/>
                </c:ext>
              </c:extLst>
            </c:dLbl>
            <c:dLbl>
              <c:idx val="2"/>
              <c:layout>
                <c:manualLayout>
                  <c:x val="-8.474576271186569E-3"/>
                  <c:y val="-3.270869175534928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B4-4DE5-9E93-A55D34D29851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B4-4DE5-9E93-A55D34D29851}"/>
                </c:ext>
              </c:extLst>
            </c:dLbl>
            <c:dLbl>
              <c:idx val="4"/>
              <c:layout>
                <c:manualLayout>
                  <c:x val="-0.10451977401130012"/>
                  <c:y val="4.9063037633024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B4-4DE5-9E93-A55D34D29851}"/>
                </c:ext>
              </c:extLst>
            </c:dLbl>
            <c:dLbl>
              <c:idx val="5"/>
              <c:layout>
                <c:manualLayout>
                  <c:x val="-3.107344632768392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B4-4DE5-9E93-A55D34D298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Налоги на собственность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1172.3</c:v>
                </c:pt>
                <c:pt idx="1">
                  <c:v>292.60000000000002</c:v>
                </c:pt>
                <c:pt idx="2">
                  <c:v>423.7</c:v>
                </c:pt>
                <c:pt idx="3">
                  <c:v>101.1</c:v>
                </c:pt>
                <c:pt idx="4">
                  <c:v>546.70000000000005</c:v>
                </c:pt>
                <c:pt idx="5">
                  <c:v>4098.8999999999996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B4-4DE5-9E93-A55D34D29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389874994439255"/>
          <c:y val="6.8837448634842015E-4"/>
          <c:w val="0.75021486720940134"/>
          <c:h val="0.749479290865792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66E-4"/>
                </c:manualLayout>
              </c:layout>
              <c:tx>
                <c:rich>
                  <a:bodyPr/>
                  <a:lstStyle/>
                  <a:p>
                    <a:fld id="{07A095D5-AC99-4987-9F4E-A02F392C9B31}" type="VALUE">
                      <a:rPr lang="en-US"/>
                      <a:pPr/>
                      <a:t>[ЗНАЧЕНИЕ]</a:t>
                    </a:fld>
                    <a:r>
                      <a:rPr lang="en-US" baseline="0" dirty="0" smtClean="0"/>
                      <a:t>;</a:t>
                    </a:r>
                  </a:p>
                  <a:p>
                    <a:r>
                      <a:rPr lang="en-US" baseline="0" dirty="0" smtClean="0"/>
                      <a:t> 8,4 %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0B26-40C6-87DB-6E745C99FDAC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tx>
                <c:rich>
                  <a:bodyPr/>
                  <a:lstStyle/>
                  <a:p>
                    <a:fld id="{B5CFD37A-A23A-48D9-85B2-B693F79C69B6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endParaRPr lang="en-US" baseline="0" dirty="0" smtClean="0"/>
                  </a:p>
                  <a:p>
                    <a:r>
                      <a:rPr lang="en-US" baseline="0" dirty="0" smtClean="0"/>
                      <a:t>9,1 %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B26-40C6-87DB-6E745C99FDAC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tx>
                <c:rich>
                  <a:bodyPr/>
                  <a:lstStyle/>
                  <a:p>
                    <a:fld id="{D150298C-B9F3-4C17-BEAE-8B98DE60D9E7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22,3 %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B26-40C6-87DB-6E745C99FDAC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tx>
                <c:rich>
                  <a:bodyPr/>
                  <a:lstStyle/>
                  <a:p>
                    <a:fld id="{82421255-8583-49D0-AC42-6498052A990C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endParaRPr lang="en-US" baseline="0" dirty="0" smtClean="0"/>
                  </a:p>
                  <a:p>
                    <a:r>
                      <a:rPr lang="en-US" baseline="0" dirty="0" smtClean="0"/>
                      <a:t>7,9 %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B26-40C6-87DB-6E745C99FDAC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tx>
                <c:rich>
                  <a:bodyPr/>
                  <a:lstStyle/>
                  <a:p>
                    <a:fld id="{7276D1AB-FCC2-45E5-BEF1-94949D345CDD}" type="VALUE">
                      <a:rPr lang="en-US" dirty="0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endParaRPr lang="en-US" baseline="0" dirty="0" smtClean="0"/>
                  </a:p>
                  <a:p>
                    <a:r>
                      <a:rPr lang="en-US" baseline="0" dirty="0" smtClean="0"/>
                      <a:t>41,1 %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B26-40C6-87DB-6E745C99FDAC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fld id="{4B26FCD8-4E9C-4BE9-B0B6-60C2A857EE15}" type="VALUE">
                      <a:rPr lang="en-US"/>
                      <a:pPr/>
                      <a:t>[ЗНАЧЕНИЕ]</a:t>
                    </a:fld>
                    <a:r>
                      <a:rPr lang="en-US" baseline="0" dirty="0"/>
                      <a:t>; </a:t>
                    </a:r>
                    <a:endParaRPr lang="en-US" baseline="0" dirty="0" smtClean="0"/>
                  </a:p>
                  <a:p>
                    <a:r>
                      <a:rPr lang="en-US" baseline="0" dirty="0" smtClean="0"/>
                      <a:t>4,5 %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B26-40C6-87DB-6E745C99FDAC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09E-2"/>
                </c:manualLayout>
              </c:layout>
              <c:tx>
                <c:rich>
                  <a:bodyPr/>
                  <a:lstStyle/>
                  <a:p>
                    <a:fld id="{F6910E93-4B7B-4546-B486-38FAB81EED53}" type="VALUE">
                      <a:rPr lang="en-US"/>
                      <a:pPr/>
                      <a:t>[ЗНАЧЕНИЕ]</a:t>
                    </a:fld>
                    <a:r>
                      <a:rPr lang="en-US" baseline="0" dirty="0" smtClean="0"/>
                      <a:t>;</a:t>
                    </a:r>
                  </a:p>
                  <a:p>
                    <a:r>
                      <a:rPr lang="en-US" baseline="0" dirty="0" smtClean="0"/>
                      <a:t>6,7 %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0B26-40C6-87DB-6E745C99FDA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607.29999999999995</c:v>
                </c:pt>
                <c:pt idx="1">
                  <c:v>653</c:v>
                </c:pt>
                <c:pt idx="2">
                  <c:v>1601.4</c:v>
                </c:pt>
                <c:pt idx="3">
                  <c:v>569.5</c:v>
                </c:pt>
                <c:pt idx="4">
                  <c:v>2954.8</c:v>
                </c:pt>
                <c:pt idx="5">
                  <c:v>323.60000000000002</c:v>
                </c:pt>
                <c:pt idx="6">
                  <c:v>587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26-40C6-87DB-6E745C99FD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568"/>
          <c:w val="1"/>
          <c:h val="0.25642912765084847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6.7</c:v>
                </c:pt>
                <c:pt idx="1">
                  <c:v>78.599999999999994</c:v>
                </c:pt>
                <c:pt idx="2">
                  <c:v>77.8</c:v>
                </c:pt>
                <c:pt idx="3">
                  <c:v>79.5</c:v>
                </c:pt>
                <c:pt idx="4">
                  <c:v>89.4</c:v>
                </c:pt>
                <c:pt idx="5">
                  <c:v>69.900000000000006</c:v>
                </c:pt>
                <c:pt idx="6">
                  <c:v>69.5</c:v>
                </c:pt>
                <c:pt idx="7">
                  <c:v>74.3</c:v>
                </c:pt>
                <c:pt idx="8">
                  <c:v>79.8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04-4F02-9BE3-25F3878C130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8.8000000000000007</c:v>
                </c:pt>
                <c:pt idx="1">
                  <c:v>21.4</c:v>
                </c:pt>
                <c:pt idx="2">
                  <c:v>22.2</c:v>
                </c:pt>
                <c:pt idx="3">
                  <c:v>20.5</c:v>
                </c:pt>
                <c:pt idx="4">
                  <c:v>10.6</c:v>
                </c:pt>
                <c:pt idx="5">
                  <c:v>30.1</c:v>
                </c:pt>
                <c:pt idx="6">
                  <c:v>30.1</c:v>
                </c:pt>
                <c:pt idx="7">
                  <c:v>25.7</c:v>
                </c:pt>
                <c:pt idx="8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04-4F02-9BE3-25F3878C130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04-4F02-9BE3-25F3878C130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04-4F02-9BE3-25F3878C130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04-4F02-9BE3-25F3878C1309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04-4F02-9BE3-25F3878C1309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04-4F02-9BE3-25F3878C1309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04-4F02-9BE3-25F3878C1309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04-4F02-9BE3-25F3878C1309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04-4F02-9BE3-25F3878C1309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04-4F02-9BE3-25F3878C130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C04-4F02-9BE3-25F3878C1309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04-4F02-9BE3-25F3878C13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04-4F02-9BE3-25F3878C13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9974528"/>
        <c:axId val="139972992"/>
      </c:barChart>
      <c:valAx>
        <c:axId val="139972992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4528"/>
        <c:crosses val="autoZero"/>
        <c:crossBetween val="between"/>
        <c:majorUnit val="20"/>
        <c:minorUnit val="20"/>
      </c:valAx>
      <c:catAx>
        <c:axId val="139974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729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143632562185159"/>
          <c:w val="0.96140551181102352"/>
          <c:h val="0.2457834310306842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683E-3"/>
          <c:w val="0.73764824947729568"/>
          <c:h val="0.737478026319383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8D-409A-8A12-842E742CCA1F}"/>
                </c:ext>
              </c:extLst>
            </c:dLbl>
            <c:dLbl>
              <c:idx val="1"/>
              <c:layout>
                <c:manualLayout>
                  <c:x val="5.0847457627118814E-2"/>
                  <c:y val="2.60133504073242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8D-409A-8A12-842E742CCA1F}"/>
                </c:ext>
              </c:extLst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A8D-409A-8A12-842E742CCA1F}"/>
                </c:ext>
              </c:extLst>
            </c:dLbl>
            <c:dLbl>
              <c:idx val="3"/>
              <c:layout>
                <c:manualLayout>
                  <c:x val="-2.9877663597135212E-2"/>
                  <c:y val="2.412445849113117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8D-409A-8A12-842E742CCA1F}"/>
                </c:ext>
              </c:extLst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8D-409A-8A12-842E742CCA1F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8D-409A-8A12-842E742CCA1F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8D-409A-8A12-842E742CCA1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4251.7</c:v>
                </c:pt>
                <c:pt idx="1">
                  <c:v>5.2</c:v>
                </c:pt>
                <c:pt idx="2">
                  <c:v>1232</c:v>
                </c:pt>
                <c:pt idx="3">
                  <c:v>43.9</c:v>
                </c:pt>
                <c:pt idx="4">
                  <c:v>796.4</c:v>
                </c:pt>
                <c:pt idx="5">
                  <c:v>167.2</c:v>
                </c:pt>
                <c:pt idx="6">
                  <c:v>700.2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8D-409A-8A12-842E742CCA1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234E-4"/>
                  <c:y val="-1.6440073018554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59.4</c:v>
                </c:pt>
                <c:pt idx="1">
                  <c:v>45.1</c:v>
                </c:pt>
                <c:pt idx="2">
                  <c:v>54.3</c:v>
                </c:pt>
                <c:pt idx="3">
                  <c:v>57.1</c:v>
                </c:pt>
                <c:pt idx="4">
                  <c:v>20</c:v>
                </c:pt>
                <c:pt idx="5">
                  <c:v>53.4</c:v>
                </c:pt>
                <c:pt idx="6">
                  <c:v>51.5</c:v>
                </c:pt>
                <c:pt idx="7">
                  <c:v>49.7</c:v>
                </c:pt>
                <c:pt idx="8">
                  <c:v>57.8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B6-4051-BFD9-802C2EF9B7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B6-4051-BFD9-802C2EF9B77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17.2</c:v>
                </c:pt>
                <c:pt idx="1">
                  <c:v>14.2</c:v>
                </c:pt>
                <c:pt idx="2">
                  <c:v>17.3</c:v>
                </c:pt>
                <c:pt idx="3">
                  <c:v>13.5</c:v>
                </c:pt>
                <c:pt idx="4">
                  <c:v>16.600000000000001</c:v>
                </c:pt>
                <c:pt idx="5">
                  <c:v>9.6999999999999993</c:v>
                </c:pt>
                <c:pt idx="6">
                  <c:v>13.2</c:v>
                </c:pt>
                <c:pt idx="7">
                  <c:v>15.5</c:v>
                </c:pt>
                <c:pt idx="8">
                  <c:v>10.8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B6-4051-BFD9-802C2EF9B77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0.6</c:v>
                </c:pt>
                <c:pt idx="1">
                  <c:v>1.7</c:v>
                </c:pt>
                <c:pt idx="2">
                  <c:v>1.6</c:v>
                </c:pt>
                <c:pt idx="3">
                  <c:v>2.6</c:v>
                </c:pt>
                <c:pt idx="4">
                  <c:v>0.9</c:v>
                </c:pt>
                <c:pt idx="5">
                  <c:v>1.9</c:v>
                </c:pt>
                <c:pt idx="6">
                  <c:v>1.5</c:v>
                </c:pt>
                <c:pt idx="7">
                  <c:v>2.1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B6-4051-BFD9-802C2EF9B77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B6-4051-BFD9-802C2EF9B77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DB6-4051-BFD9-802C2EF9B77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B6-4051-BFD9-802C2EF9B773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DB6-4051-BFD9-802C2EF9B773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B6-4051-BFD9-802C2EF9B773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B6-4051-BFD9-802C2EF9B773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DB6-4051-BFD9-802C2EF9B77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2.38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DB6-4051-BFD9-802C2EF9B773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DB6-4051-BFD9-802C2EF9B773}"/>
                </c:ext>
              </c:extLst>
            </c:dLbl>
            <c:dLbl>
              <c:idx val="1"/>
              <c:layout>
                <c:manualLayout>
                  <c:x val="0"/>
                  <c:y val="-2.2145328719723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DB6-4051-BFD9-802C2EF9B7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9.1</c:v>
                </c:pt>
                <c:pt idx="1">
                  <c:v>40.700000000000003</c:v>
                </c:pt>
                <c:pt idx="2">
                  <c:v>26.8</c:v>
                </c:pt>
                <c:pt idx="3">
                  <c:v>26.9</c:v>
                </c:pt>
                <c:pt idx="4">
                  <c:v>62.5</c:v>
                </c:pt>
                <c:pt idx="5">
                  <c:v>35</c:v>
                </c:pt>
                <c:pt idx="6">
                  <c:v>33.799999999999997</c:v>
                </c:pt>
                <c:pt idx="7">
                  <c:v>32.700000000000003</c:v>
                </c:pt>
                <c:pt idx="8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DB6-4051-BFD9-802C2EF9B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41062912"/>
        <c:axId val="141044736"/>
      </c:barChart>
      <c:valAx>
        <c:axId val="141044736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62912"/>
        <c:crosses val="autoZero"/>
        <c:crossBetween val="between"/>
        <c:majorUnit val="20"/>
        <c:minorUnit val="20"/>
      </c:valAx>
      <c:catAx>
        <c:axId val="1410629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044736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786E-2"/>
          <c:y val="0.75420450644362158"/>
          <c:w val="0.96015814760443163"/>
          <c:h val="0.23472282919652346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11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06-4067-8107-BC9E9F1F137D}"/>
                </c:ext>
              </c:extLst>
            </c:dLbl>
            <c:dLbl>
              <c:idx val="1"/>
              <c:layout>
                <c:manualLayout>
                  <c:x val="-2.0833333333333611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1340.6</c:v>
                </c:pt>
                <c:pt idx="1">
                  <c:v>765.1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06-4067-8107-BC9E9F1F13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06-4067-8107-BC9E9F1F1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01.04.17 г.</c:v>
                </c:pt>
                <c:pt idx="1">
                  <c:v>01.04.18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60.3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06-4067-8107-BC9E9F1F1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334976"/>
        <c:axId val="142349056"/>
      </c:barChart>
      <c:catAx>
        <c:axId val="142334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49056"/>
        <c:crosses val="autoZero"/>
        <c:auto val="1"/>
        <c:lblAlgn val="ctr"/>
        <c:lblOffset val="100"/>
        <c:noMultiLvlLbl val="0"/>
      </c:catAx>
      <c:valAx>
        <c:axId val="142349056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233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7792"/>
          <c:y val="0.33255290354331041"/>
          <c:w val="0.32746358267716863"/>
          <c:h val="0.44540994094488473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1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29.05.2019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6" tIns="46003" rIns="92006" bIns="460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2006" tIns="46003" rIns="92006" bIns="4600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3"/>
            <a:ext cx="2971800" cy="496332"/>
          </a:xfrm>
          <a:prstGeom prst="rect">
            <a:avLst/>
          </a:prstGeom>
        </p:spPr>
        <p:txBody>
          <a:bodyPr vert="horz" lIns="92006" tIns="46003" rIns="92006" bIns="46003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0650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290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i="0" u="none" strike="noStrike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6598,7</a:t>
            </a:r>
            <a:endParaRPr lang="ru-RU" sz="1200" b="0" i="0" u="none" strike="noStrike" dirty="0" smtClean="0">
              <a:effectLst/>
              <a:latin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53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9691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 2019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863230853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168"/>
              </p:ext>
            </p:extLst>
          </p:nvPr>
        </p:nvGraphicFramePr>
        <p:xfrm>
          <a:off x="107506" y="555526"/>
          <a:ext cx="8928988" cy="4090114"/>
        </p:xfrm>
        <a:graphic>
          <a:graphicData uri="http://schemas.openxmlformats.org/drawingml/2006/table">
            <a:tbl>
              <a:tblPr/>
              <a:tblGrid>
                <a:gridCol w="1584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58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32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228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9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983,6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6635,3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28 983,7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7 196,6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-561,3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itchFamily="18" charset="0"/>
                          <a:cs typeface="Times New Roman" pitchFamily="18" charset="0"/>
                        </a:rPr>
                        <a:t>28 302,3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6461,6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28 413,1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7 024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-562,4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681,3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570,6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+1,1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19,7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124,8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+0,3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15,4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70,5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15,6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108,5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108,5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+3,3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90,1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78,6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18,7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123,2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957861"/>
              </p:ext>
            </p:extLst>
          </p:nvPr>
        </p:nvGraphicFramePr>
        <p:xfrm>
          <a:off x="107503" y="483517"/>
          <a:ext cx="8928989" cy="4452549"/>
        </p:xfrm>
        <a:graphic>
          <a:graphicData uri="http://schemas.openxmlformats.org/drawingml/2006/table">
            <a:tbl>
              <a:tblPr/>
              <a:tblGrid>
                <a:gridCol w="158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3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9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4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16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644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51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22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40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квартал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2019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2236,0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2536,4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3931,1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4098,9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6 485,6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7 196,6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2424,9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3901,7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4036,7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5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342,8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7 024,0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111,5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211,6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690,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81148012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0734980"/>
              </p:ext>
            </p:extLst>
          </p:nvPr>
        </p:nvGraphicFramePr>
        <p:xfrm>
          <a:off x="0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86352"/>
              </p:ext>
            </p:extLst>
          </p:nvPr>
        </p:nvGraphicFramePr>
        <p:xfrm>
          <a:off x="142844" y="27176"/>
          <a:ext cx="8786876" cy="4835338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квартал 201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</a:t>
                      </a:r>
                      <a:r>
                        <a:rPr kumimoji="0" lang="en-US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5 302,00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6 598,7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1 468,8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597,9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6485,6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7 196,6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5 202,3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6 496,3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1 140,5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7 024,0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172,6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204,1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840679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7732316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5792348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29907923"/>
              </p:ext>
            </p:extLst>
          </p:nvPr>
        </p:nvGraphicFramePr>
        <p:xfrm>
          <a:off x="4483231" y="586854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77174"/>
              </p:ext>
            </p:extLst>
          </p:nvPr>
        </p:nvGraphicFramePr>
        <p:xfrm>
          <a:off x="216599" y="360608"/>
          <a:ext cx="8866441" cy="4803430"/>
        </p:xfrm>
        <a:graphic>
          <a:graphicData uri="http://schemas.openxmlformats.org/drawingml/2006/table">
            <a:tbl>
              <a:tblPr/>
              <a:tblGrid>
                <a:gridCol w="367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8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01.0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.2019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4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4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23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-326,9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524,2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-326,9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5945</TotalTime>
  <Words>748</Words>
  <Application>Microsoft Office PowerPoint</Application>
  <PresentationFormat>Экран (16:9)</PresentationFormat>
  <Paragraphs>459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доходов местных бюджетов.</vt:lpstr>
      <vt:lpstr>Презентация PowerPoint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Лохман Елена</cp:lastModifiedBy>
  <cp:revision>414</cp:revision>
  <cp:lastPrinted>2019-05-29T09:09:17Z</cp:lastPrinted>
  <dcterms:created xsi:type="dcterms:W3CDTF">2013-10-16T05:53:51Z</dcterms:created>
  <dcterms:modified xsi:type="dcterms:W3CDTF">2019-05-29T13:07:38Z</dcterms:modified>
</cp:coreProperties>
</file>