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4" r:id="rId1"/>
  </p:sldMasterIdLst>
  <p:notesMasterIdLst>
    <p:notesMasterId r:id="rId12"/>
  </p:notesMasterIdLst>
  <p:handoutMasterIdLst>
    <p:handoutMasterId r:id="rId13"/>
  </p:handoutMasterIdLst>
  <p:sldIdLst>
    <p:sldId id="258" r:id="rId2"/>
    <p:sldId id="284" r:id="rId3"/>
    <p:sldId id="289" r:id="rId4"/>
    <p:sldId id="285" r:id="rId5"/>
    <p:sldId id="295" r:id="rId6"/>
    <p:sldId id="296" r:id="rId7"/>
    <p:sldId id="293" r:id="rId8"/>
    <p:sldId id="292" r:id="rId9"/>
    <p:sldId id="282" r:id="rId10"/>
    <p:sldId id="291" r:id="rId11"/>
  </p:sldIdLst>
  <p:sldSz cx="9144000" cy="5143500" type="screen16x9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110" autoAdjust="0"/>
    <p:restoredTop sz="94676" autoAdjust="0"/>
  </p:normalViewPr>
  <p:slideViewPr>
    <p:cSldViewPr>
      <p:cViewPr varScale="1">
        <p:scale>
          <a:sx n="142" d="100"/>
          <a:sy n="142" d="100"/>
        </p:scale>
        <p:origin x="312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../embeddings/oleObject1.bin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36438453668"/>
          <c:y val="0.10989890152619812"/>
          <c:w val="0.81200676186662213"/>
          <c:h val="0.3968671138329978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Падаходны падатак з фізічных асоб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23.3</c:v>
                </c:pt>
                <c:pt idx="1">
                  <c:v>57.4</c:v>
                </c:pt>
                <c:pt idx="2">
                  <c:v>62.6</c:v>
                </c:pt>
                <c:pt idx="3">
                  <c:v>66.099999999999994</c:v>
                </c:pt>
                <c:pt idx="4">
                  <c:v>49.9</c:v>
                </c:pt>
                <c:pt idx="5">
                  <c:v>64.400000000000006</c:v>
                </c:pt>
                <c:pt idx="6">
                  <c:v>60.4</c:v>
                </c:pt>
                <c:pt idx="7">
                  <c:v>61.7</c:v>
                </c:pt>
                <c:pt idx="8">
                  <c:v>45.8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71-41B4-9C95-AEAD4F3F10A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Падаткі на ўласнасць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3.5</c:v>
                </c:pt>
                <c:pt idx="1">
                  <c:v>0.1</c:v>
                </c:pt>
                <c:pt idx="2">
                  <c:v>0.1</c:v>
                </c:pt>
                <c:pt idx="3">
                  <c:v>0.3</c:v>
                </c:pt>
                <c:pt idx="4">
                  <c:v>0</c:v>
                </c:pt>
                <c:pt idx="5">
                  <c:v>0.1</c:v>
                </c:pt>
                <c:pt idx="6">
                  <c:v>0.1</c:v>
                </c:pt>
                <c:pt idx="7">
                  <c:v>0</c:v>
                </c:pt>
                <c:pt idx="8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71-41B4-9C95-AEAD4F3F10A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Падатак на дабаўленую вартасць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5.0999999999999996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F71-41B4-9C95-AEAD4F3F10A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Адзіны падатак для вытворцаў сельскагаспадарчай прадукцыі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F71-41B4-9C95-AEAD4F3F10A7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Іншыя падатковыя і непадатковыя даходы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F71-41B4-9C95-AEAD4F3F10A7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F71-41B4-9C95-AEAD4F3F10A7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F71-41B4-9C95-AEAD4F3F10A7}"/>
                </c:ext>
              </c:extLst>
            </c:dLbl>
            <c:dLbl>
              <c:idx val="3"/>
              <c:layout>
                <c:manualLayout>
                  <c:x val="5.6494950843009976E-3"/>
                  <c:y val="2.28974433751338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F71-41B4-9C95-AEAD4F3F10A7}"/>
                </c:ext>
              </c:extLst>
            </c:dLbl>
            <c:dLbl>
              <c:idx val="4"/>
              <c:layout>
                <c:manualLayout>
                  <c:x val="-2.8248587570621798E-3"/>
                  <c:y val="-2.214485086445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F71-41B4-9C95-AEAD4F3F10A7}"/>
                </c:ext>
              </c:extLst>
            </c:dLbl>
            <c:dLbl>
              <c:idx val="5"/>
              <c:layout>
                <c:manualLayout>
                  <c:x val="0"/>
                  <c:y val="7.78380480217753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F71-41B4-9C95-AEAD4F3F10A7}"/>
                </c:ext>
              </c:extLst>
            </c:dLbl>
            <c:dLbl>
              <c:idx val="6"/>
              <c:layout>
                <c:manualLayout>
                  <c:x val="2.8248587570621647E-3"/>
                  <c:y val="5.31466899970840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F71-41B4-9C95-AEAD4F3F10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Лист1!$F$2:$F$10</c:f>
              <c:numCache>
                <c:formatCode>0.0</c:formatCode>
                <c:ptCount val="9"/>
                <c:pt idx="0">
                  <c:v>4.0999999999999996</c:v>
                </c:pt>
                <c:pt idx="1">
                  <c:v>7.6</c:v>
                </c:pt>
                <c:pt idx="2">
                  <c:v>3.2</c:v>
                </c:pt>
                <c:pt idx="3">
                  <c:v>6.1</c:v>
                </c:pt>
                <c:pt idx="4">
                  <c:v>15.7</c:v>
                </c:pt>
                <c:pt idx="5">
                  <c:v>1.1000000000000001</c:v>
                </c:pt>
                <c:pt idx="6">
                  <c:v>0.5</c:v>
                </c:pt>
                <c:pt idx="7">
                  <c:v>2.8</c:v>
                </c:pt>
                <c:pt idx="8">
                  <c:v>17.2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F71-41B4-9C95-AEAD4F3F10A7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Датацыя, субвенцыі і іншыя міжбюджэтныя транферты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"/>
                  <c:y val="-8.30431907417086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F71-41B4-9C95-AEAD4F3F10A7}"/>
                </c:ext>
              </c:extLst>
            </c:dLbl>
            <c:dLbl>
              <c:idx val="4"/>
              <c:layout>
                <c:manualLayout>
                  <c:x val="8.4745762711865361E-3"/>
                  <c:y val="3.4567901234567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F71-41B4-9C95-AEAD4F3F10A7}"/>
                </c:ext>
              </c:extLst>
            </c:dLbl>
            <c:dLbl>
              <c:idx val="6"/>
              <c:layout>
                <c:manualLayout>
                  <c:x val="-8.4745762711865361E-3"/>
                  <c:y val="-7.40740740740743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F71-41B4-9C95-AEAD4F3F10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62.1</c:v>
                </c:pt>
                <c:pt idx="1">
                  <c:v>34.9</c:v>
                </c:pt>
                <c:pt idx="2">
                  <c:v>34.1</c:v>
                </c:pt>
                <c:pt idx="3">
                  <c:v>27.5</c:v>
                </c:pt>
                <c:pt idx="4">
                  <c:v>34.4</c:v>
                </c:pt>
                <c:pt idx="5">
                  <c:v>34.4</c:v>
                </c:pt>
                <c:pt idx="6">
                  <c:v>39</c:v>
                </c:pt>
                <c:pt idx="7">
                  <c:v>35.5</c:v>
                </c:pt>
                <c:pt idx="8">
                  <c:v>36.799999999999997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9F71-41B4-9C95-AEAD4F3F10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81332480"/>
        <c:axId val="81330944"/>
      </c:barChart>
      <c:valAx>
        <c:axId val="8133094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1332480"/>
        <c:crosses val="autoZero"/>
        <c:crossBetween val="between"/>
        <c:majorUnit val="20"/>
        <c:minorUnit val="20"/>
      </c:valAx>
      <c:catAx>
        <c:axId val="813324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1330944"/>
        <c:crosses val="autoZero"/>
        <c:auto val="1"/>
        <c:lblAlgn val="ctr"/>
        <c:lblOffset val="100"/>
        <c:noMultiLvlLbl val="0"/>
      </c:catAx>
    </c:plotArea>
    <c:legend>
      <c:legendPos val="b"/>
      <c:legendEntry>
        <c:idx val="3"/>
        <c:txPr>
          <a:bodyPr/>
          <a:lstStyle/>
          <a:p>
            <a:pPr>
              <a:lnSpc>
                <a:spcPts val="1100"/>
              </a:lnSpc>
              <a:spcBef>
                <a:spcPts val="0"/>
              </a:spcBef>
              <a:defRPr sz="1050" kern="1200" cap="none" spc="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4.481516081676231E-2"/>
          <c:y val="0.65907903178769334"/>
          <c:w val="0.88744917478535523"/>
          <c:h val="0.30475775349890555"/>
        </c:manualLayout>
      </c:layout>
      <c:overlay val="0"/>
      <c:txPr>
        <a:bodyPr/>
        <a:lstStyle/>
        <a:p>
          <a:pPr>
            <a:lnSpc>
              <a:spcPct val="100000"/>
            </a:lnSpc>
            <a:defRPr sz="1050" kern="1200" cap="none" spc="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3.5264004642745539E-2"/>
          <c:w val="0.76836158192089998"/>
          <c:h val="0.7413970131212506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5"/>
            <c:bubble3D val="0"/>
            <c:explosion val="0"/>
            <c:extLst>
              <c:ext xmlns:c16="http://schemas.microsoft.com/office/drawing/2014/chart" uri="{C3380CC4-5D6E-409C-BE32-E72D297353CC}">
                <c16:uniqueId val="{00000000-8214-4E25-A0F3-9B87A9690398}"/>
              </c:ext>
            </c:extLst>
          </c:dPt>
          <c:dLbls>
            <c:dLbl>
              <c:idx val="0"/>
              <c:layout>
                <c:manualLayout>
                  <c:x val="2.8248587570621472E-2"/>
                  <c:y val="1.362862156472888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214-4E25-A0F3-9B87A9690398}"/>
                </c:ext>
              </c:extLst>
            </c:dLbl>
            <c:dLbl>
              <c:idx val="1"/>
              <c:layout>
                <c:manualLayout>
                  <c:x val="0"/>
                  <c:y val="-3.543441606829508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214-4E25-A0F3-9B87A9690398}"/>
                </c:ext>
              </c:extLst>
            </c:dLbl>
            <c:dLbl>
              <c:idx val="2"/>
              <c:layout>
                <c:manualLayout>
                  <c:x val="8.4745762711864403E-2"/>
                  <c:y val="-2.453151881651196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214-4E25-A0F3-9B87A9690398}"/>
                </c:ext>
              </c:extLst>
            </c:dLbl>
            <c:dLbl>
              <c:idx val="3"/>
              <c:layout>
                <c:manualLayout>
                  <c:x val="-2.8248587570621612E-3"/>
                  <c:y val="2.180579450356645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214-4E25-A0F3-9B87A9690398}"/>
                </c:ext>
              </c:extLst>
            </c:dLbl>
            <c:dLbl>
              <c:idx val="4"/>
              <c:layout>
                <c:manualLayout>
                  <c:x val="-0.10169491525423729"/>
                  <c:y val="8.722317801426476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214-4E25-A0F3-9B87A9690398}"/>
                </c:ext>
              </c:extLst>
            </c:dLbl>
            <c:dLbl>
              <c:idx val="5"/>
              <c:layout>
                <c:manualLayout>
                  <c:x val="-3.1073446327684009E-2"/>
                  <c:y val="-8.177172938837322E-3"/>
                </c:manualLayout>
              </c:layout>
              <c:numFmt formatCode="0.0%" sourceLinked="0"/>
              <c:spPr>
                <a:scene3d>
                  <a:camera prst="orthographicFront"/>
                  <a:lightRig rig="threePt" dir="t"/>
                </a:scene3d>
                <a:sp3d>
                  <a:bevelT w="6350"/>
                </a:sp3d>
              </c:spPr>
              <c:txPr>
                <a:bodyPr rot="0"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214-4E25-A0F3-9B87A9690398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Падаходны падатак</c:v>
                </c:pt>
                <c:pt idx="1">
                  <c:v>Падаткі на ўласнасць</c:v>
                </c:pt>
                <c:pt idx="2">
                  <c:v>Падатак на дабаўленую вартасць</c:v>
                </c:pt>
                <c:pt idx="3">
                  <c:v>Адзіны падатак для вытворцаў сельскагаспадарчай прадукцыі</c:v>
                </c:pt>
                <c:pt idx="4">
                  <c:v>Іншыя падатковыя і непадатковыя даходы</c:v>
                </c:pt>
                <c:pt idx="5">
                  <c:v>Датацыя, субвенцыі і іншыя міжбюджэтныя транферты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6035.4</c:v>
                </c:pt>
                <c:pt idx="1">
                  <c:v>850</c:v>
                </c:pt>
                <c:pt idx="2">
                  <c:v>1242.5</c:v>
                </c:pt>
                <c:pt idx="3">
                  <c:v>468.8</c:v>
                </c:pt>
                <c:pt idx="4">
                  <c:v>1037.7</c:v>
                </c:pt>
                <c:pt idx="5">
                  <c:v>15307.4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214-4E25-A0F3-9B87A96903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581632223813306"/>
          <c:w val="1"/>
          <c:h val="0.24183677761866987"/>
        </c:manualLayout>
      </c:layout>
      <c:overlay val="0"/>
      <c:txPr>
        <a:bodyPr/>
        <a:lstStyle/>
        <a:p>
          <a:pPr>
            <a:defRPr sz="110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5192134881444902"/>
          <c:y val="1.4748129997163691E-2"/>
          <c:w val="0.75021486720940256"/>
          <c:h val="0.7494792908657933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6"/>
          <c:dLbls>
            <c:dLbl>
              <c:idx val="0"/>
              <c:layout>
                <c:manualLayout>
                  <c:x val="2.3271052982784052E-2"/>
                  <c:y val="6.998879869242145E-4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012-4AC7-B6E1-2813ED4843FB}"/>
                </c:ext>
              </c:extLst>
            </c:dLbl>
            <c:dLbl>
              <c:idx val="1"/>
              <c:layout>
                <c:manualLayout>
                  <c:x val="1.4155878820232221E-2"/>
                  <c:y val="-5.2238966247065997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012-4AC7-B6E1-2813ED4843FB}"/>
                </c:ext>
              </c:extLst>
            </c:dLbl>
            <c:dLbl>
              <c:idx val="2"/>
              <c:layout>
                <c:manualLayout>
                  <c:x val="3.4019478435376685E-2"/>
                  <c:y val="-5.8084375104706194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012-4AC7-B6E1-2813ED4843FB}"/>
                </c:ext>
              </c:extLst>
            </c:dLbl>
            <c:dLbl>
              <c:idx val="3"/>
              <c:layout>
                <c:manualLayout>
                  <c:x val="4.4960852351083234E-2"/>
                  <c:y val="3.6790505436032871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012-4AC7-B6E1-2813ED4843FB}"/>
                </c:ext>
              </c:extLst>
            </c:dLbl>
            <c:dLbl>
              <c:idx val="4"/>
              <c:layout>
                <c:manualLayout>
                  <c:x val="6.7796610169491525E-2"/>
                  <c:y val="0.1832245196822185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012-4AC7-B6E1-2813ED4843FB}"/>
                </c:ext>
              </c:extLst>
            </c:dLbl>
            <c:dLbl>
              <c:idx val="5"/>
              <c:layout>
                <c:manualLayout>
                  <c:x val="-2.5172605542951202E-2"/>
                  <c:y val="-8.8835513481091768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1223,4</a:t>
                    </a:r>
                  </a:p>
                  <a:p>
                    <a:r>
                      <a:rPr lang="en-US" dirty="0"/>
                      <a:t> 5,1 %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012-4AC7-B6E1-2813ED4843FB}"/>
                </c:ext>
              </c:extLst>
            </c:dLbl>
            <c:dLbl>
              <c:idx val="6"/>
              <c:layout>
                <c:manualLayout>
                  <c:x val="5.7519462609546913E-2"/>
                  <c:y val="-3.0931462123793996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012-4AC7-B6E1-2813ED4843FB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Агульнадзяржаўная дзейнасць</c:v>
                </c:pt>
                <c:pt idx="1">
                  <c:v>Жыллёва-камунальныя паслугі і жыллёвае будаўніцтва</c:v>
                </c:pt>
                <c:pt idx="2">
                  <c:v>Ахова здароўя</c:v>
                </c:pt>
                <c:pt idx="3">
                  <c:v>Фізічная культура, спорт, культура і СМІ</c:v>
                </c:pt>
                <c:pt idx="4">
                  <c:v>Адукацыя</c:v>
                </c:pt>
                <c:pt idx="5">
                  <c:v>Сацыяльная палітыка</c:v>
                </c:pt>
                <c:pt idx="6">
                  <c:v>Нацыянальная эканоміка і іншыя выдаткі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3150.1</c:v>
                </c:pt>
                <c:pt idx="1">
                  <c:v>2771.7</c:v>
                </c:pt>
                <c:pt idx="2">
                  <c:v>6091</c:v>
                </c:pt>
                <c:pt idx="3">
                  <c:v>1732.7</c:v>
                </c:pt>
                <c:pt idx="4">
                  <c:v>8250.7999999999993</c:v>
                </c:pt>
                <c:pt idx="5">
                  <c:v>1223.4000000000001</c:v>
                </c:pt>
                <c:pt idx="6">
                  <c:v>809.8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012-4AC7-B6E1-2813ED4843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357082017342691"/>
          <c:w val="1"/>
          <c:h val="0.25642912765084913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1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Агульнадзяржаўная дзейнасць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11.5</c:v>
                </c:pt>
                <c:pt idx="1">
                  <c:v>83.4</c:v>
                </c:pt>
                <c:pt idx="2">
                  <c:v>84.3</c:v>
                </c:pt>
                <c:pt idx="3">
                  <c:v>87.7</c:v>
                </c:pt>
                <c:pt idx="4">
                  <c:v>86.4</c:v>
                </c:pt>
                <c:pt idx="5">
                  <c:v>86.4</c:v>
                </c:pt>
                <c:pt idx="6">
                  <c:v>76.099999999999994</c:v>
                </c:pt>
                <c:pt idx="7">
                  <c:v>79.400000000000006</c:v>
                </c:pt>
                <c:pt idx="8">
                  <c:v>84.3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70-4DD5-BD1E-DFB68200109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Жыллёва-камунальныя паслугі і жыллёвае будаўніцтва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11.5</c:v>
                </c:pt>
                <c:pt idx="1">
                  <c:v>16.600000000000001</c:v>
                </c:pt>
                <c:pt idx="2">
                  <c:v>15.7</c:v>
                </c:pt>
                <c:pt idx="3">
                  <c:v>12</c:v>
                </c:pt>
                <c:pt idx="4">
                  <c:v>13.6</c:v>
                </c:pt>
                <c:pt idx="5">
                  <c:v>14.6</c:v>
                </c:pt>
                <c:pt idx="6">
                  <c:v>23.9</c:v>
                </c:pt>
                <c:pt idx="7">
                  <c:v>20.6</c:v>
                </c:pt>
                <c:pt idx="8">
                  <c:v>15.7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70-4DD5-BD1E-DFB68200109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Ахова здароўя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25.9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770-4DD5-BD1E-DFB68200109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Фізічная культура, спорт, культура і СМІ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770-4DD5-BD1E-DFB682001097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Адукацыя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770-4DD5-BD1E-DFB682001097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770-4DD5-BD1E-DFB682001097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770-4DD5-BD1E-DFB682001097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0-4DD5-BD1E-DFB682001097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770-4DD5-BD1E-DFB682001097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0-4DD5-BD1E-DFB682001097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770-4DD5-BD1E-DFB6820010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35.1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770-4DD5-BD1E-DFB682001097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Сацыяльная палітыка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2.81195110216305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770-4DD5-BD1E-DFB6820010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Лист1!$G$2:$G$10</c:f>
              <c:numCache>
                <c:formatCode>General</c:formatCode>
                <c:ptCount val="9"/>
                <c:pt idx="0" formatCode="0.0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3770-4DD5-BD1E-DFB682001097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Нацыянальная эканоміка і іншыя выдаткі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-8.43585330648917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770-4DD5-BD1E-DFB6820010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Лист1!$H$2:$H$10</c:f>
              <c:numCache>
                <c:formatCode>General</c:formatCode>
                <c:ptCount val="9"/>
                <c:pt idx="0" formatCode="0.0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3770-4DD5-BD1E-DFB6820010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3422080"/>
        <c:axId val="133420544"/>
      </c:barChart>
      <c:valAx>
        <c:axId val="13342054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3422080"/>
        <c:crosses val="autoZero"/>
        <c:crossBetween val="between"/>
        <c:majorUnit val="20"/>
        <c:minorUnit val="20"/>
      </c:valAx>
      <c:catAx>
        <c:axId val="1334220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3420544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817E-2"/>
          <c:y val="0.75143632562185159"/>
          <c:w val="0.96140551181102352"/>
          <c:h val="0.24578343103068459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49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950220205525191"/>
          <c:y val="1.0366455058169709E-3"/>
          <c:w val="0.7376482494772969"/>
          <c:h val="0.7374780263193857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5"/>
          <c:dLbls>
            <c:dLbl>
              <c:idx val="0"/>
              <c:layout>
                <c:manualLayout>
                  <c:x val="6.497175141242939E-2"/>
                  <c:y val="-4.9371441026619702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03E-450F-8708-599434BF7612}"/>
                </c:ext>
              </c:extLst>
            </c:dLbl>
            <c:dLbl>
              <c:idx val="1"/>
              <c:layout>
                <c:manualLayout>
                  <c:x val="2.824747542150354E-3"/>
                  <c:y val="-6.6720213606517184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420903954802258"/>
                      <c:h val="0.1220761245674740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03E-450F-8708-599434BF7612}"/>
                </c:ext>
              </c:extLst>
            </c:dLbl>
            <c:dLbl>
              <c:idx val="2"/>
              <c:layout>
                <c:manualLayout>
                  <c:x val="0"/>
                  <c:y val="-1.583347410293439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03E-450F-8708-599434BF7612}"/>
                </c:ext>
              </c:extLst>
            </c:dLbl>
            <c:dLbl>
              <c:idx val="3"/>
              <c:layout>
                <c:manualLayout>
                  <c:x val="4.6494505983362246E-3"/>
                  <c:y val="4.7472958613737296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03E-450F-8708-599434BF7612}"/>
                </c:ext>
              </c:extLst>
            </c:dLbl>
            <c:dLbl>
              <c:idx val="4"/>
              <c:layout>
                <c:manualLayout>
                  <c:x val="0"/>
                  <c:y val="-1.496204669917990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03E-450F-8708-599434BF7612}"/>
                </c:ext>
              </c:extLst>
            </c:dLbl>
            <c:dLbl>
              <c:idx val="5"/>
              <c:layout>
                <c:manualLayout>
                  <c:x val="-8.582489952615576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03E-450F-8708-599434BF7612}"/>
                </c:ext>
              </c:extLst>
            </c:dLbl>
            <c:dLbl>
              <c:idx val="6"/>
              <c:layout>
                <c:manualLayout>
                  <c:x val="0"/>
                  <c:y val="-7.783516333814702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03E-450F-8708-599434BF7612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Заробак</c:v>
                </c:pt>
                <c:pt idx="1">
                  <c:v>Набыццё прадметаў забеспячэння і расходных матэрыялаў</c:v>
                </c:pt>
                <c:pt idx="2">
                  <c:v>Аплата камунальных паслуг</c:v>
                </c:pt>
                <c:pt idx="3">
                  <c:v>Іншыя бягучыя выдаткі на закупкі тавараў і аплату паслуг</c:v>
                </c:pt>
                <c:pt idx="4">
                  <c:v>cубсiдыi    гаспадарчым  арганiзацыям</c:v>
                </c:pt>
                <c:pt idx="5">
                  <c:v>Бягучыя і капітальныя бюджэтныя трансферты насельніцтву</c:v>
                </c:pt>
                <c:pt idx="6">
                  <c:v>Іншыя выдаткі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15677.1</c:v>
                </c:pt>
                <c:pt idx="1">
                  <c:v>109.8</c:v>
                </c:pt>
                <c:pt idx="2">
                  <c:v>2087.1999999999998</c:v>
                </c:pt>
                <c:pt idx="3">
                  <c:v>1307.7</c:v>
                </c:pt>
                <c:pt idx="4">
                  <c:v>2551.6999999999998</c:v>
                </c:pt>
                <c:pt idx="5">
                  <c:v>673.9</c:v>
                </c:pt>
                <c:pt idx="6">
                  <c:v>1622.6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03E-450F-8708-599434BF761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61681947155786"/>
          <c:w val="1"/>
          <c:h val="0.25383189385063892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1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Заробак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4154544241294678E-4"/>
                  <c:y val="-1.64400730185545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65.3</c:v>
                </c:pt>
                <c:pt idx="1">
                  <c:v>61</c:v>
                </c:pt>
                <c:pt idx="2">
                  <c:v>53.7</c:v>
                </c:pt>
                <c:pt idx="3">
                  <c:v>67.099999999999994</c:v>
                </c:pt>
                <c:pt idx="4">
                  <c:v>66.099999999999994</c:v>
                </c:pt>
                <c:pt idx="5">
                  <c:v>66.099999999999994</c:v>
                </c:pt>
                <c:pt idx="6">
                  <c:v>61.4</c:v>
                </c:pt>
                <c:pt idx="7">
                  <c:v>60.1</c:v>
                </c:pt>
                <c:pt idx="8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15-4134-AA36-7ECA24ED1FE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Набыццё прадметаў забеспячэння і расходных матэрыялаў</c:v>
                </c:pt>
              </c:strCache>
            </c:strRef>
          </c:tx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0.4</c:v>
                </c:pt>
                <c:pt idx="1">
                  <c:v>1.4</c:v>
                </c:pt>
                <c:pt idx="2">
                  <c:v>1.4</c:v>
                </c:pt>
                <c:pt idx="3">
                  <c:v>2.1</c:v>
                </c:pt>
                <c:pt idx="4">
                  <c:v>0.7</c:v>
                </c:pt>
                <c:pt idx="5">
                  <c:v>1.9</c:v>
                </c:pt>
                <c:pt idx="6">
                  <c:v>1.7</c:v>
                </c:pt>
                <c:pt idx="7">
                  <c:v>1.8</c:v>
                </c:pt>
                <c:pt idx="8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915-4134-AA36-7ECA24ED1FE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Аплата камунальных паслуг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6497175141242938E-3"/>
                  <c:y val="8.30449826989632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Лист1!$D$2:$D$10</c:f>
              <c:numCache>
                <c:formatCode>0.0</c:formatCode>
                <c:ptCount val="9"/>
                <c:pt idx="0">
                  <c:v>8.6999999999999993</c:v>
                </c:pt>
                <c:pt idx="1">
                  <c:v>9.8000000000000007</c:v>
                </c:pt>
                <c:pt idx="2">
                  <c:v>6.9</c:v>
                </c:pt>
                <c:pt idx="3">
                  <c:v>9.9</c:v>
                </c:pt>
                <c:pt idx="4">
                  <c:v>7</c:v>
                </c:pt>
                <c:pt idx="5">
                  <c:v>6</c:v>
                </c:pt>
                <c:pt idx="6">
                  <c:v>7.5</c:v>
                </c:pt>
                <c:pt idx="7">
                  <c:v>8.4</c:v>
                </c:pt>
                <c:pt idx="8">
                  <c:v>18.8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915-4134-AA36-7ECA24ED1FE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Іншыя бягучыя выдаткі на закупкі тавараў і аплату паслуг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Лист1!$E$2:$E$10</c:f>
              <c:numCache>
                <c:formatCode>0.0</c:formatCode>
                <c:ptCount val="9"/>
                <c:pt idx="0">
                  <c:v>5.0999999999999996</c:v>
                </c:pt>
                <c:pt idx="1">
                  <c:v>22</c:v>
                </c:pt>
                <c:pt idx="2">
                  <c:v>26.7</c:v>
                </c:pt>
                <c:pt idx="3">
                  <c:v>16.5</c:v>
                </c:pt>
                <c:pt idx="4">
                  <c:v>19.600000000000001</c:v>
                </c:pt>
                <c:pt idx="5">
                  <c:v>20.8</c:v>
                </c:pt>
                <c:pt idx="6">
                  <c:v>26.9</c:v>
                </c:pt>
                <c:pt idx="7">
                  <c:v>24.1</c:v>
                </c:pt>
                <c:pt idx="8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915-4134-AA36-7ECA24ED1FE6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субсiдыi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915-4134-AA36-7ECA24ED1FE6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915-4134-AA36-7ECA24ED1FE6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915-4134-AA36-7ECA24ED1FE6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915-4134-AA36-7ECA24ED1FE6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915-4134-AA36-7ECA24ED1FE6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915-4134-AA36-7ECA24ED1FE6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10.9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915-4134-AA36-7ECA24ED1FE6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Бягучыя і капітальныя бюджэтныя трансферты насельніцтва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2.8</c:v>
                </c:pt>
                <c:pt idx="1">
                  <c:v>1.1000000000000001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A915-4134-AA36-7ECA24ED1FE6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Іншыя выдаткі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949152542372881E-2"/>
                  <c:y val="-1.9377162629757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915-4134-AA36-7ECA24ED1FE6}"/>
                </c:ext>
              </c:extLst>
            </c:dLbl>
            <c:dLbl>
              <c:idx val="1"/>
              <c:layout>
                <c:manualLayout>
                  <c:x val="0"/>
                  <c:y val="-2.21453287197237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Лист1!$H$2:$H$10</c:f>
              <c:numCache>
                <c:formatCode>0.0</c:formatCode>
                <c:ptCount val="9"/>
                <c:pt idx="0">
                  <c:v>6.8</c:v>
                </c:pt>
                <c:pt idx="1">
                  <c:v>4.5999999999999996</c:v>
                </c:pt>
                <c:pt idx="2">
                  <c:v>4.3</c:v>
                </c:pt>
                <c:pt idx="3">
                  <c:v>4.3</c:v>
                </c:pt>
                <c:pt idx="4">
                  <c:v>6.6</c:v>
                </c:pt>
                <c:pt idx="5">
                  <c:v>5.2</c:v>
                </c:pt>
                <c:pt idx="6">
                  <c:v>2.4</c:v>
                </c:pt>
                <c:pt idx="7">
                  <c:v>5.6</c:v>
                </c:pt>
                <c:pt idx="8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A915-4134-AA36-7ECA24ED1F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4018560"/>
        <c:axId val="134017024"/>
      </c:barChart>
      <c:valAx>
        <c:axId val="13401702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018560"/>
        <c:crosses val="autoZero"/>
        <c:crossBetween val="between"/>
        <c:majorUnit val="20"/>
        <c:minorUnit val="20"/>
      </c:valAx>
      <c:catAx>
        <c:axId val="1340185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85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017024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714489078698E-2"/>
          <c:y val="0.6766958559245837"/>
          <c:w val="0.96015814760443163"/>
          <c:h val="0.30946331362558932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даўгавых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абавязацельстваў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доўгатэрміновы (звыш 1 года),
у нацвалюце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833333333333663E-3"/>
                  <c:y val="-1.25000000000000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80F-4578-B265-3BCD6BDBE8E9}"/>
                </c:ext>
              </c:extLst>
            </c:dLbl>
            <c:dLbl>
              <c:idx val="1"/>
              <c:layout>
                <c:manualLayout>
                  <c:x val="-2.0833333333333663E-3"/>
                  <c:y val="6.24975393700789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80F-4578-B265-3BCD6BDBE8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01.07.22 г.</c:v>
                </c:pt>
                <c:pt idx="1">
                  <c:v>01.07.23 г.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199.4</c:v>
                </c:pt>
                <c:pt idx="1">
                  <c:v>192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0F-4578-B265-3BCD6BDBE8E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кароткатэрміновы (да 1 года),
у нацвалюце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583333333333373E-2"/>
                  <c:y val="6.25000000000001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80F-4578-B265-3BCD6BDBE8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01.07.22 г.</c:v>
                </c:pt>
                <c:pt idx="1">
                  <c:v>01.07.23 г.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74.900000000000006</c:v>
                </c:pt>
                <c:pt idx="1">
                  <c:v>62.4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80F-4578-B265-3BCD6BDBE8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829952"/>
        <c:axId val="134831488"/>
      </c:barChart>
      <c:catAx>
        <c:axId val="134829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831488"/>
        <c:crosses val="autoZero"/>
        <c:auto val="1"/>
        <c:lblAlgn val="ctr"/>
        <c:lblOffset val="100"/>
        <c:noMultiLvlLbl val="0"/>
      </c:catAx>
      <c:valAx>
        <c:axId val="134831488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8299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920308398950165"/>
          <c:y val="0.33255290354331107"/>
          <c:w val="0.34413024934383202"/>
          <c:h val="0.4454099409448854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0.0945</cdr:x>
      <cdr:y>0.1121</cdr:y>
    </cdr:from>
    <cdr:to>
      <cdr:x>0.16048</cdr:x>
      <cdr:y>0.17029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32048" y="504056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0.30428</cdr:y>
    </cdr:from>
    <cdr:to>
      <cdr:x>0.16048</cdr:x>
      <cdr:y>0.36246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32048" y="1368152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0.01601</cdr:y>
    </cdr:from>
    <cdr:to>
      <cdr:x>0.16048</cdr:x>
      <cdr:y>0.0742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4853" y="82347"/>
          <a:ext cx="296633" cy="2993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0.49646</cdr:y>
    </cdr:from>
    <cdr:to>
      <cdr:x>0.16048</cdr:x>
      <cdr:y>0.55464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32048" y="2232248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0.40037</cdr:y>
    </cdr:from>
    <cdr:to>
      <cdr:x>0.16048</cdr:x>
      <cdr:y>0.45855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32048" y="1800200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0.20819</cdr:y>
    </cdr:from>
    <cdr:to>
      <cdr:x>0.16048</cdr:x>
      <cdr:y>0.26637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432048" y="936104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0.77407</cdr:x>
      <cdr:y>0</cdr:y>
    </cdr:from>
    <cdr:to>
      <cdr:x>0.98914</cdr:x>
      <cdr:y>0.05945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80064" y="0"/>
          <a:ext cx="966931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0.67986</cdr:y>
    </cdr:from>
    <cdr:to>
      <cdr:x>0.35377</cdr:x>
      <cdr:y>0.73601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167680"/>
          <a:ext cx="159050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err="1">
              <a:latin typeface="Times New Roman" pitchFamily="18" charset="0"/>
              <a:cs typeface="Times New Roman" pitchFamily="18" charset="0"/>
            </a:rPr>
            <a:t>Кансалідаваны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бюджэт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0.76068</cdr:x>
      <cdr:y>0.0001</cdr:y>
    </cdr:from>
    <cdr:to>
      <cdr:x>1</cdr:x>
      <cdr:y>0.06143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19865" y="471"/>
          <a:ext cx="1075935" cy="2769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0.66973</cdr:y>
    </cdr:from>
    <cdr:to>
      <cdr:x>0.35377</cdr:x>
      <cdr:y>0.72765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793"/>
          <a:ext cx="159050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err="1">
              <a:latin typeface="Times New Roman" pitchFamily="18" charset="0"/>
              <a:cs typeface="Times New Roman" pitchFamily="18" charset="0"/>
            </a:rPr>
            <a:t>Кансалідаваны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бюджэт</a:t>
          </a:r>
          <a:endParaRPr lang="ru-RU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0.09517</cdr:x>
      <cdr:y>0.01605</cdr:y>
    </cdr:from>
    <cdr:to>
      <cdr:x>0.16227</cdr:x>
      <cdr:y>0.07397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7247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0.11171</cdr:y>
    </cdr:from>
    <cdr:to>
      <cdr:x>0.16227</cdr:x>
      <cdr:y>0.16963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50452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0.20737</cdr:y>
    </cdr:from>
    <cdr:to>
      <cdr:x>0.16227</cdr:x>
      <cdr:y>0.26529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27856" y="93657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0.30303</cdr:y>
    </cdr:from>
    <cdr:to>
      <cdr:x>0.16227</cdr:x>
      <cdr:y>0.36096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1368623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0.39869</cdr:y>
    </cdr:from>
    <cdr:to>
      <cdr:x>0.16227</cdr:x>
      <cdr:y>0.45662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180067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0.49435</cdr:y>
    </cdr:from>
    <cdr:to>
      <cdr:x>0.16227</cdr:x>
      <cdr:y>0.55228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223271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0.80571</cdr:x>
      <cdr:y>0</cdr:y>
    </cdr:from>
    <cdr:to>
      <cdr:x>0.9819</cdr:x>
      <cdr:y>0.09727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622318" y="-555625"/>
          <a:ext cx="792110" cy="4462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0.65918</cdr:y>
    </cdr:from>
    <cdr:to>
      <cdr:x>0.35377</cdr:x>
      <cdr:y>0.7162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235"/>
          <a:ext cx="159050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err="1">
              <a:latin typeface="Times New Roman" pitchFamily="18" charset="0"/>
              <a:cs typeface="Times New Roman" pitchFamily="18" charset="0"/>
            </a:rPr>
            <a:t>Кансалідаваны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бюджэт</a:t>
          </a:r>
          <a:endParaRPr lang="ru-RU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0.09517</cdr:x>
      <cdr:y>0.40806</cdr:y>
    </cdr:from>
    <cdr:to>
      <cdr:x>0.16227</cdr:x>
      <cdr:y>0.46508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18721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0.01567</cdr:y>
    </cdr:from>
    <cdr:to>
      <cdr:x>0.16227</cdr:x>
      <cdr:y>0.0727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719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0.10985</cdr:y>
    </cdr:from>
    <cdr:to>
      <cdr:x>0.16227</cdr:x>
      <cdr:y>0.16687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5039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0.20402</cdr:y>
    </cdr:from>
    <cdr:to>
      <cdr:x>0.16227</cdr:x>
      <cdr:y>0.26104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93600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0.31388</cdr:y>
    </cdr:from>
    <cdr:to>
      <cdr:x>0.16227</cdr:x>
      <cdr:y>0.37091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144006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0.50223</cdr:y>
    </cdr:from>
    <cdr:to>
      <cdr:x>0.16227</cdr:x>
      <cdr:y>0.55925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27856" y="23041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0.84256</cdr:x>
      <cdr:y>0.11019</cdr:y>
    </cdr:from>
    <cdr:to>
      <cdr:x>0.98436</cdr:x>
      <cdr:y>0.18592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5136246" y="447812"/>
          <a:ext cx="864404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тыс. руб.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5B5B2C10-A823-48D5-A595-3AA99F613FC7}" type="datetimeFigureOut">
              <a:rPr lang="ru-RU" smtClean="0"/>
              <a:pPr/>
              <a:t>19.07.2023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A4838C63-775D-441E-AC36-3484755155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6838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84120DA1-7ABA-48BB-83AB-0DFBDB4DB943}" type="datetimeFigureOut">
              <a:rPr lang="ru-RU" smtClean="0"/>
              <a:pPr/>
              <a:t>19.07.2023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4" tIns="45697" rIns="91394" bIns="4569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394" tIns="45697" rIns="91394" bIns="45697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1F399D40-BADF-4B17-B833-149457CB67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7696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437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40458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C11CB-27E8-400B-A2A3-5F9A57E5E019}" type="datetime1">
              <a:rPr lang="ru-RU" smtClean="0"/>
              <a:pPr/>
              <a:t>19.07.2023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296887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65B0-1072-4E93-9C00-FC7D4D821DC7}" type="datetime1">
              <a:rPr lang="ru-RU" smtClean="0"/>
              <a:pPr/>
              <a:t>19.07.2023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817079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F1F0-5418-4344-B520-CBF5221412A6}" type="datetime1">
              <a:rPr lang="ru-RU" smtClean="0"/>
              <a:pPr/>
              <a:t>19.07.2023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450951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CF03-E368-4351-9CBF-40EFC70C6732}" type="datetime1">
              <a:rPr lang="ru-RU" smtClean="0"/>
              <a:pPr/>
              <a:t>19.07.2023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370170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F075B-B04B-4441-9A89-D82D98E4A946}" type="datetime1">
              <a:rPr lang="ru-RU" smtClean="0"/>
              <a:pPr/>
              <a:t>19.07.2023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379767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9741-87AA-41EF-8427-4D18A538D9C2}" type="datetime1">
              <a:rPr lang="ru-RU" smtClean="0"/>
              <a:pPr/>
              <a:t>19.07.2023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781818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D1E6-B831-4991-A385-190022C92E67}" type="datetime1">
              <a:rPr lang="ru-RU" smtClean="0"/>
              <a:pPr/>
              <a:t>19.07.2023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614142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BE30-DB56-4260-A5B5-27A7CD95D5BF}" type="datetime1">
              <a:rPr lang="ru-RU" smtClean="0"/>
              <a:pPr/>
              <a:t>19.07.2023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061277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E6AF-10B7-4F8F-8260-50DE4EB0B637}" type="datetime1">
              <a:rPr lang="ru-RU" smtClean="0"/>
              <a:pPr/>
              <a:t>19.07.2023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189418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A36F-15B1-4727-9412-F2E547AA6EF2}" type="datetime1">
              <a:rPr lang="ru-RU" smtClean="0"/>
              <a:pPr/>
              <a:t>19.07.2023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194308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6047C-89A0-44C8-8757-5F0643FC4687}" type="datetime1">
              <a:rPr lang="ru-RU" smtClean="0"/>
              <a:pPr/>
              <a:t>19.07.2023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125269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E7322-F505-497D-99E9-533EC7866A8A}" type="datetime1">
              <a:rPr lang="ru-RU" smtClean="0"/>
              <a:pPr/>
              <a:t>19.07.2023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64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5" r:id="rId1"/>
    <p:sldLayoutId id="2147484346" r:id="rId2"/>
    <p:sldLayoutId id="2147484347" r:id="rId3"/>
    <p:sldLayoutId id="2147484348" r:id="rId4"/>
    <p:sldLayoutId id="2147484349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</p:sldLayoutIdLst>
  <p:transition spd="slow">
    <p:wipe/>
  </p:transition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5129493"/>
              </p:ext>
            </p:extLst>
          </p:nvPr>
        </p:nvGraphicFramePr>
        <p:xfrm>
          <a:off x="107504" y="1059582"/>
          <a:ext cx="8928992" cy="16530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53064">
                <a:tc>
                  <a:txBody>
                    <a:bodyPr/>
                    <a:lstStyle/>
                    <a:p>
                      <a:pPr algn="ctr" fontAlgn="ctr"/>
                      <a:r>
                        <a:rPr lang="be-BY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БЮЛЕТЭНЬ</a:t>
                      </a:r>
                    </a:p>
                    <a:p>
                      <a:pPr algn="ctr" fontAlgn="ctr"/>
                      <a:r>
                        <a:rPr lang="be-BY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</a:t>
                      </a:r>
                      <a:r>
                        <a:rPr lang="be-BY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выкананні бюджету </a:t>
                      </a:r>
                      <a:r>
                        <a:rPr lang="ru-RU" sz="28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Свіслацкага</a:t>
                      </a:r>
                      <a:r>
                        <a:rPr lang="ru-RU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8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раёна</a:t>
                      </a:r>
                      <a:r>
                        <a:rPr lang="ru-RU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</a:t>
                      </a:r>
                      <a:r>
                        <a:rPr lang="ru-RU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 1 </a:t>
                      </a:r>
                      <a:r>
                        <a:rPr lang="ru-RU" sz="28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паугоддзе</a:t>
                      </a:r>
                      <a:r>
                        <a:rPr lang="ru-RU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20</a:t>
                      </a:r>
                      <a:r>
                        <a:rPr lang="en-US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r>
                        <a:rPr lang="ru-RU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года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277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168139708"/>
              </p:ext>
            </p:extLst>
          </p:nvPr>
        </p:nvGraphicFramePr>
        <p:xfrm>
          <a:off x="1475656" y="55552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602650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347070"/>
              </p:ext>
            </p:extLst>
          </p:nvPr>
        </p:nvGraphicFramePr>
        <p:xfrm>
          <a:off x="107504" y="1635648"/>
          <a:ext cx="8928992" cy="933826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33826">
                <a:tc>
                  <a:txBody>
                    <a:bodyPr/>
                    <a:lstStyle/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6347230"/>
              </p:ext>
            </p:extLst>
          </p:nvPr>
        </p:nvGraphicFramePr>
        <p:xfrm>
          <a:off x="107504" y="123478"/>
          <a:ext cx="8928992" cy="19578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786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Структура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кансалідаванага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бюджэту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Свіслацкага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раёна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771085" y="1283124"/>
            <a:ext cx="1741909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Раённы бюджэт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44007" y="2357436"/>
            <a:ext cx="2029941" cy="250033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/>
              </a:rPr>
              <a:t>7 </a:t>
            </a:r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сельскіх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бюджэтаў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:</a:t>
            </a: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Вердаміцкі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Дабравольскі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Нязбодзіцкі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Навадворскі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Свіслацкі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Ханявіцкі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Паразоўскі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07704" y="1283124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Базавы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be-BY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ўзровень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247241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Першасны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be-BY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ўзровень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279350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574788"/>
              </p:ext>
            </p:extLst>
          </p:nvPr>
        </p:nvGraphicFramePr>
        <p:xfrm>
          <a:off x="107505" y="555526"/>
          <a:ext cx="8856984" cy="4045568"/>
        </p:xfrm>
        <a:graphic>
          <a:graphicData uri="http://schemas.openxmlformats.org/drawingml/2006/table">
            <a:tbl>
              <a:tblPr/>
              <a:tblGrid>
                <a:gridCol w="1571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8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5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3627">
                  <a:extLst>
                    <a:ext uri="{9D8B030D-6E8A-4147-A177-3AD203B41FA5}">
                      <a16:colId xmlns:a16="http://schemas.microsoft.com/office/drawing/2014/main" val="475653390"/>
                    </a:ext>
                  </a:extLst>
                </a:gridCol>
                <a:gridCol w="3664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8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939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617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41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999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428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1238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1617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10506">
                <a:tc gridSpan="13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ВЫКАНАННЕ</a:t>
                      </a:r>
                      <a:r>
                        <a:rPr lang="ru-RU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БЮДЖЭТУ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29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Найменне</a:t>
                      </a:r>
                      <a:r>
                        <a:rPr lang="be-BY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бюждэту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ДАХОДЫ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ВЫДАТКІ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ДЭФІЦЫТ (-);</a:t>
                      </a:r>
                    </a:p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ПРАФІЦЫТ (+)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4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Удакладнены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гадавы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Удакладнены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гадавы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Удакладнены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гадавы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49 554,0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24 941,8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50 304,0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itchFamily="18" charset="0"/>
                          <a:cs typeface="Times New Roman" pitchFamily="18" charset="0"/>
                        </a:rPr>
                        <a:t>24 030,0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itchFamily="18" charset="0"/>
                          <a:cs typeface="Times New Roman" pitchFamily="18" charset="0"/>
                        </a:rPr>
                        <a:t>47,8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-750,0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+911,8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Раённы</a:t>
                      </a:r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48 317,0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24 311,1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49 067,0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itchFamily="18" charset="0"/>
                          <a:cs typeface="Times New Roman" pitchFamily="18" charset="0"/>
                        </a:rPr>
                        <a:t>23 499,8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itchFamily="18" charset="0"/>
                          <a:cs typeface="Times New Roman" pitchFamily="18" charset="0"/>
                        </a:rPr>
                        <a:t>47,9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-750,0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+811,3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Сельскія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en-US" sz="14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237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630,7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51,0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itchFamily="18" charset="0"/>
                          <a:cs typeface="Times New Roman" pitchFamily="18" charset="0"/>
                        </a:rPr>
                        <a:t>1 237,0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itchFamily="18" charset="0"/>
                          <a:cs typeface="Times New Roman" pitchFamily="18" charset="0"/>
                        </a:rPr>
                        <a:t>530,2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itchFamily="18" charset="0"/>
                          <a:cs typeface="Times New Roman" pitchFamily="18" charset="0"/>
                        </a:rPr>
                        <a:t>42,9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+100,5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Вердаміцкі</a:t>
                      </a:r>
                      <a:endParaRPr lang="ru-RU" sz="1400" b="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0" dirty="0">
                          <a:latin typeface="Times New Roman" pitchFamily="18" charset="0"/>
                          <a:cs typeface="Times New Roman" pitchFamily="18" charset="0"/>
                        </a:rPr>
                        <a:t>170,4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86,8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51,0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latin typeface="Times New Roman" pitchFamily="18" charset="0"/>
                          <a:cs typeface="Times New Roman" pitchFamily="18" charset="0"/>
                        </a:rPr>
                        <a:t>170,4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84,2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49,4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+2,6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Дабравольскі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0" dirty="0">
                          <a:latin typeface="Times New Roman" pitchFamily="18" charset="0"/>
                          <a:cs typeface="Times New Roman" pitchFamily="18" charset="0"/>
                        </a:rPr>
                        <a:t>123,6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68,4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55,3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latin typeface="Times New Roman" pitchFamily="18" charset="0"/>
                          <a:cs typeface="Times New Roman" pitchFamily="18" charset="0"/>
                        </a:rPr>
                        <a:t>123,6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57,5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46,5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+10,9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Нязбодзіцкі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0" dirty="0">
                          <a:latin typeface="Times New Roman" pitchFamily="18" charset="0"/>
                          <a:cs typeface="Times New Roman" pitchFamily="18" charset="0"/>
                        </a:rPr>
                        <a:t>198,1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102,7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51,8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latin typeface="Times New Roman" pitchFamily="18" charset="0"/>
                          <a:cs typeface="Times New Roman" pitchFamily="18" charset="0"/>
                        </a:rPr>
                        <a:t>198,1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83,1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41,9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+19,6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Навадворскі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0" dirty="0">
                          <a:latin typeface="Times New Roman" pitchFamily="18" charset="0"/>
                          <a:cs typeface="Times New Roman" pitchFamily="18" charset="0"/>
                        </a:rPr>
                        <a:t>152,1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74,8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49,2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latin typeface="Times New Roman" pitchFamily="18" charset="0"/>
                          <a:cs typeface="Times New Roman" pitchFamily="18" charset="0"/>
                        </a:rPr>
                        <a:t>152,1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61,6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40,5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+13,2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Свіслацкі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0" dirty="0">
                          <a:latin typeface="Times New Roman" pitchFamily="18" charset="0"/>
                          <a:cs typeface="Times New Roman" pitchFamily="18" charset="0"/>
                        </a:rPr>
                        <a:t>187,8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94,9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50,5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latin typeface="Times New Roman" pitchFamily="18" charset="0"/>
                          <a:cs typeface="Times New Roman" pitchFamily="18" charset="0"/>
                        </a:rPr>
                        <a:t>187,8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69,4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37,0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+25,5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Ханявіцкі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0" dirty="0">
                          <a:latin typeface="Times New Roman" pitchFamily="18" charset="0"/>
                          <a:cs typeface="Times New Roman" pitchFamily="18" charset="0"/>
                        </a:rPr>
                        <a:t>152,8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78,1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51,1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latin typeface="Times New Roman" pitchFamily="18" charset="0"/>
                          <a:cs typeface="Times New Roman" pitchFamily="18" charset="0"/>
                        </a:rPr>
                        <a:t>152,8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66,4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43,4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+11,7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Паразоўскі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252,2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49,4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252,2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+17,0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432352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6605330"/>
              </p:ext>
            </p:extLst>
          </p:nvPr>
        </p:nvGraphicFramePr>
        <p:xfrm>
          <a:off x="179512" y="483518"/>
          <a:ext cx="8856985" cy="4406138"/>
        </p:xfrm>
        <a:graphic>
          <a:graphicData uri="http://schemas.openxmlformats.org/drawingml/2006/table">
            <a:tbl>
              <a:tblPr/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4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41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2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95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19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5915">
                  <a:extLst>
                    <a:ext uri="{9D8B030D-6E8A-4147-A177-3AD203B41FA5}">
                      <a16:colId xmlns:a16="http://schemas.microsoft.com/office/drawing/2014/main" val="277275635"/>
                    </a:ext>
                  </a:extLst>
                </a:gridCol>
                <a:gridCol w="7401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568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8170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3363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48073">
                  <a:extLst>
                    <a:ext uri="{9D8B030D-6E8A-4147-A177-3AD203B41FA5}">
                      <a16:colId xmlns:a16="http://schemas.microsoft.com/office/drawing/2014/main" val="2025109828"/>
                    </a:ext>
                  </a:extLst>
                </a:gridCol>
              </a:tblGrid>
              <a:tr h="294216">
                <a:tc gridSpan="13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Дынаміка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паступленняў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даходаў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мясцовых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бюджэтаў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216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48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e-BY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en-US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be-BY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ctr"/>
                      <a:r>
                        <a:rPr lang="be-BY" sz="13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бюждэту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Падатковыя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і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непадатковыя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даходы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Бязвыплатныя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паступленні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датацыя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субвенцыі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Усяго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даходаў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4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</a:t>
                      </a:r>
                      <a:r>
                        <a:rPr lang="ru-RU" sz="13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паугод</a:t>
                      </a:r>
                      <a:r>
                        <a:rPr lang="ru-RU" sz="13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2022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</a:t>
                      </a:r>
                      <a:r>
                        <a:rPr kumimoji="0" lang="ru-RU" sz="13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паугод</a:t>
                      </a: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20</a:t>
                      </a:r>
                      <a:r>
                        <a:rPr kumimoji="0" lang="en-US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3 года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3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паугод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  <a:p>
                      <a:pPr algn="ctr" fontAlgn="ctr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2022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</a:t>
                      </a:r>
                      <a:r>
                        <a:rPr kumimoji="0" lang="ru-RU" sz="13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паугод</a:t>
                      </a: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20</a:t>
                      </a:r>
                      <a:r>
                        <a:rPr kumimoji="0" lang="en-US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3 года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3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паугод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2022года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</a:t>
                      </a:r>
                      <a:r>
                        <a:rPr kumimoji="0" lang="ru-RU" sz="13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паугод</a:t>
                      </a: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20</a:t>
                      </a:r>
                      <a:r>
                        <a:rPr kumimoji="0" lang="en-US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3 года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3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9 344,2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9 634,4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13 409,0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15 307,4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22 753,2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24 941,8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98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Раённы</a:t>
                      </a:r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9 057,4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9 223,8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13 210,1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15 087,3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22 267,5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24 311,1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Сельскія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286,8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485,7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630,7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7314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Вердаміцкі</a:t>
                      </a:r>
                      <a:endParaRPr lang="ru-RU" sz="1400" b="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Дабравольскі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Нязбодзіцкі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Навадворскі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Свіслацкі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824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Ханявіцкі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Паразоўскі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167,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78982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351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даходаў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мясцовых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бюджэтаў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52504166"/>
              </p:ext>
            </p:extLst>
          </p:nvPr>
        </p:nvGraphicFramePr>
        <p:xfrm>
          <a:off x="4651562" y="212679"/>
          <a:ext cx="4495800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72737017"/>
              </p:ext>
            </p:extLst>
          </p:nvPr>
        </p:nvGraphicFramePr>
        <p:xfrm>
          <a:off x="0" y="454773"/>
          <a:ext cx="4495800" cy="465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61626681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1655787"/>
              </p:ext>
            </p:extLst>
          </p:nvPr>
        </p:nvGraphicFramePr>
        <p:xfrm>
          <a:off x="142844" y="27176"/>
          <a:ext cx="8786876" cy="4772601"/>
        </p:xfrm>
        <a:graphic>
          <a:graphicData uri="http://schemas.openxmlformats.org/drawingml/2006/table">
            <a:tbl>
              <a:tblPr/>
              <a:tblGrid>
                <a:gridCol w="155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3054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Дынаміка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выдаткаў</a:t>
                      </a:r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мясцовых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бюджэтаў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41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771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e-BY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Від</a:t>
                      </a:r>
                    </a:p>
                    <a:p>
                      <a:pPr algn="ctr" rtl="0" fontAlgn="ctr"/>
                      <a:r>
                        <a:rPr lang="be-BY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бюждэту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Першачарговыя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выдаткі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(заработная плата,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лекавыя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сродкі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прадукты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харчавання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камунальныя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паслугі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іншыя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Іншыя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выдаткі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транспарт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сувязь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рамонт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абсталявання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і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будынкаў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вулічнае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асвятленне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набыццё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абсталявання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і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іншыя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Усяго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выдаткаў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43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</a:t>
                      </a:r>
                      <a:r>
                        <a:rPr kumimoji="0" lang="be-BY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3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паугоддзе</a:t>
                      </a:r>
                      <a:endParaRPr kumimoji="0" lang="ru-RU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algn="ctr" fontAlgn="ctr"/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202</a:t>
                      </a: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года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</a:t>
                      </a:r>
                      <a:r>
                        <a:rPr kumimoji="0" lang="be-BY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3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паугоддзе</a:t>
                      </a:r>
                      <a:endParaRPr kumimoji="0" lang="ru-RU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2023 года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ru-RU" sz="13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паугоддзе</a:t>
                      </a: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202</a:t>
                      </a: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года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ru-RU" sz="13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паугоддзе</a:t>
                      </a: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2023 года</a:t>
                      </a:r>
                    </a:p>
                    <a:p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ru-RU" sz="13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паугоддзе</a:t>
                      </a: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202</a:t>
                      </a: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года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ru-RU" sz="13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паугоддзе</a:t>
                      </a: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2023 года</a:t>
                      </a:r>
                    </a:p>
                    <a:p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60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раёна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18 017,4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r>
                        <a:rPr lang="en-US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562,7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4 423,4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22 440,8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lang="en-US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79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Раённы</a:t>
                      </a:r>
                      <a:r>
                        <a:rPr lang="ru-RU" sz="13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17 709,3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r>
                        <a:rPr lang="en-US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4 262,5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318,8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21 971,8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r>
                        <a:rPr lang="en-US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499,8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097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Сельскія</a:t>
                      </a:r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бюджэты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308,1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381,7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160,9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469,0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/>
                      <a:r>
                        <a:rPr lang="ru-RU" sz="1300" b="0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Вердаміцкі</a:t>
                      </a:r>
                      <a:endParaRPr lang="ru-RU" sz="1300" b="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42,2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23,1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Дабравольскі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34,7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46,9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Нязбодзіцкі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25,6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79,2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Навадворскі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32,9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Свіслацкі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37,4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23,5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60,9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Ханявіцкі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36,7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23,9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60,6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Паразоўскі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70,6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32,6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103,2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708797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выдатка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мясцовых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бюджэтаў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па                                   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функцыянальнай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класіфікацыі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ea typeface="+mn-ea"/>
                <a:cs typeface="Times New Roman" pitchFamily="18" charset="0"/>
              </a:rPr>
              <a:t>выдатка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ў</a:t>
            </a:r>
            <a:r>
              <a:rPr lang="ru-RU" sz="1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бюджэту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18190848"/>
              </p:ext>
            </p:extLst>
          </p:nvPr>
        </p:nvGraphicFramePr>
        <p:xfrm>
          <a:off x="6740" y="641554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53554564"/>
              </p:ext>
            </p:extLst>
          </p:nvPr>
        </p:nvGraphicFramePr>
        <p:xfrm>
          <a:off x="464820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7554301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выдаткаў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мясцовых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бюджэтаў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па                                     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эканамічнай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класіфікацыі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выдаткаў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бюджэту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29794798"/>
              </p:ext>
            </p:extLst>
          </p:nvPr>
        </p:nvGraphicFramePr>
        <p:xfrm>
          <a:off x="0" y="555625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20951272"/>
              </p:ext>
            </p:extLst>
          </p:nvPr>
        </p:nvGraphicFramePr>
        <p:xfrm>
          <a:off x="4648200" y="555625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2891155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663288"/>
              </p:ext>
            </p:extLst>
          </p:nvPr>
        </p:nvGraphicFramePr>
        <p:xfrm>
          <a:off x="179513" y="195485"/>
          <a:ext cx="8712966" cy="4873444"/>
        </p:xfrm>
        <a:graphic>
          <a:graphicData uri="http://schemas.openxmlformats.org/drawingml/2006/table">
            <a:tbl>
              <a:tblPr/>
              <a:tblGrid>
                <a:gridCol w="357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9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1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41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41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1376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6582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Даўгавыя</a:t>
                      </a:r>
                      <a:r>
                        <a:rPr lang="be-BY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абавязацельствы органаў мясцовага кіравання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 самакіравання Свіслацкага раёна на 01.</a:t>
                      </a:r>
                      <a:r>
                        <a:rPr lang="en-US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r>
                        <a:rPr lang="ru-RU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  <a:r>
                        <a:rPr lang="be-BY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.20</a:t>
                      </a:r>
                      <a:r>
                        <a:rPr lang="en-US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r>
                        <a:rPr lang="ru-RU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r>
                        <a:rPr lang="be-BY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376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7814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4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Віды абязацельстваў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</a:t>
                      </a: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07</a:t>
                      </a: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.2022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</a:t>
                      </a: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7.20</a:t>
                      </a: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3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+/-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2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2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Доўг органаў мясцовага кіравання і самакіравання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64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Каштоўныя бумагі, размешчаныя мясцовымі выканаўчымі і распарадчымі органамі на ўнутраным фінансавым рынку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64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Абавязацельствы, якія падлягаюць выкананню па выдадзеным гарантыям мясцовых выканаўчых і распарадчых органаў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62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Бюджэтныя крэдыты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365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Іншыя даўгавыя абавязацельствы, раней аднесеныя ў адпаведнасці з заканадаўствам на доўг органаў мясцовага кіравання і самакіравання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64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Доўг, гарантаваны мясцовымі выканаўчымі і распарадчымі органамі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274,3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254,4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-19,9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92,7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73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УСЯГО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274,3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254,4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-19,9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92,7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108917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6721</TotalTime>
  <Words>849</Words>
  <Application>Microsoft Office PowerPoint</Application>
  <PresentationFormat>Экран (16:9)</PresentationFormat>
  <Paragraphs>477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даходаў мясцовых бюджэтаў.</vt:lpstr>
      <vt:lpstr>Презентация PowerPoint</vt:lpstr>
      <vt:lpstr>Структура выдаткаў мясцовых бюджэтаў па                                    функцыянальнай класіфікацыі выдаткаў бюджэту.</vt:lpstr>
      <vt:lpstr>Структура выдаткаў мясцовых бюджэтаў па                                      эканамічнай класіфікацыі выдаткаў бюджэту.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Давыдик Александр</dc:creator>
  <cp:lastModifiedBy>Фальковская Татьяна Борисовна</cp:lastModifiedBy>
  <cp:revision>564</cp:revision>
  <cp:lastPrinted>2016-04-12T06:59:46Z</cp:lastPrinted>
  <dcterms:created xsi:type="dcterms:W3CDTF">2013-10-16T05:53:51Z</dcterms:created>
  <dcterms:modified xsi:type="dcterms:W3CDTF">2023-07-19T12:11:22Z</dcterms:modified>
</cp:coreProperties>
</file>