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drawings/drawing6.xml" ContentType="application/vnd.openxmlformats-officedocument.drawingml.chartshapes+xml"/>
  <Override PartName="/ppt/charts/chart7.xml" ContentType="application/vnd.openxmlformats-officedocument.drawingml.chart+xml"/>
  <Override PartName="/ppt/drawings/drawing7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44" r:id="rId1"/>
  </p:sldMasterIdLst>
  <p:notesMasterIdLst>
    <p:notesMasterId r:id="rId12"/>
  </p:notesMasterIdLst>
  <p:handoutMasterIdLst>
    <p:handoutMasterId r:id="rId13"/>
  </p:handoutMasterIdLst>
  <p:sldIdLst>
    <p:sldId id="258" r:id="rId2"/>
    <p:sldId id="284" r:id="rId3"/>
    <p:sldId id="289" r:id="rId4"/>
    <p:sldId id="285" r:id="rId5"/>
    <p:sldId id="295" r:id="rId6"/>
    <p:sldId id="296" r:id="rId7"/>
    <p:sldId id="293" r:id="rId8"/>
    <p:sldId id="292" r:id="rId9"/>
    <p:sldId id="282" r:id="rId10"/>
    <p:sldId id="291" r:id="rId11"/>
  </p:sldIdLst>
  <p:sldSz cx="9144000" cy="5143500" type="screen16x9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FF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10" autoAdjust="0"/>
    <p:restoredTop sz="94676" autoAdjust="0"/>
  </p:normalViewPr>
  <p:slideViewPr>
    <p:cSldViewPr>
      <p:cViewPr varScale="1">
        <p:scale>
          <a:sx n="143" d="100"/>
          <a:sy n="143" d="100"/>
        </p:scale>
        <p:origin x="1176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../embeddings/oleObject1.bin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oleObject" Target="../embeddings/oleObject2.bin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636438453668"/>
          <c:y val="0.10989890152619812"/>
          <c:w val="0.81200676186662213"/>
          <c:h val="0.3968671138329978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Падаходны падатак з фізічных асоб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Вердамицкі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16.8</c:v>
                </c:pt>
                <c:pt idx="1">
                  <c:v>64.8</c:v>
                </c:pt>
                <c:pt idx="2">
                  <c:v>67.8</c:v>
                </c:pt>
                <c:pt idx="3">
                  <c:v>75.7</c:v>
                </c:pt>
                <c:pt idx="4">
                  <c:v>47.6</c:v>
                </c:pt>
                <c:pt idx="5">
                  <c:v>73.7</c:v>
                </c:pt>
                <c:pt idx="6">
                  <c:v>62</c:v>
                </c:pt>
                <c:pt idx="7">
                  <c:v>65.5</c:v>
                </c:pt>
                <c:pt idx="8">
                  <c:v>69.7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F71-41B4-9C95-AEAD4F3F10A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Падаткі на ўласнасць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Вердамицкі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Лист1!$C$2:$C$10</c:f>
              <c:numCache>
                <c:formatCode>0.0</c:formatCode>
                <c:ptCount val="9"/>
                <c:pt idx="0">
                  <c:v>3.2</c:v>
                </c:pt>
                <c:pt idx="1">
                  <c:v>1.8</c:v>
                </c:pt>
                <c:pt idx="2">
                  <c:v>2.9</c:v>
                </c:pt>
                <c:pt idx="3">
                  <c:v>2.2000000000000002</c:v>
                </c:pt>
                <c:pt idx="4">
                  <c:v>1.2</c:v>
                </c:pt>
                <c:pt idx="5">
                  <c:v>1.4</c:v>
                </c:pt>
                <c:pt idx="6">
                  <c:v>0.8</c:v>
                </c:pt>
                <c:pt idx="7">
                  <c:v>2.9</c:v>
                </c:pt>
                <c:pt idx="8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F71-41B4-9C95-AEAD4F3F10A7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Падатак на дабаўленую вартасць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Вердамицкі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Лист1!$D$2:$D$10</c:f>
              <c:numCache>
                <c:formatCode>General</c:formatCode>
                <c:ptCount val="9"/>
                <c:pt idx="0" formatCode="0.0">
                  <c:v>5.0999999999999996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F71-41B4-9C95-AEAD4F3F10A7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Адзіны падатак для вытворцаў сельскагаспадарчай прадукцыі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Вердамицкі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Лист1!$E$2:$E$10</c:f>
              <c:numCache>
                <c:formatCode>General</c:formatCode>
                <c:ptCount val="9"/>
                <c:pt idx="0" formatCode="0.0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F71-41B4-9C95-AEAD4F3F10A7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Іншыя падатковыя і непадатковыя даходы</c:v>
                </c:pt>
              </c:strCache>
            </c:strRef>
          </c:tx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F71-41B4-9C95-AEAD4F3F10A7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F71-41B4-9C95-AEAD4F3F10A7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F71-41B4-9C95-AEAD4F3F10A7}"/>
                </c:ext>
              </c:extLst>
            </c:dLbl>
            <c:dLbl>
              <c:idx val="3"/>
              <c:layout>
                <c:manualLayout>
                  <c:x val="5.6494950843009976E-3"/>
                  <c:y val="2.28974433751338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F71-41B4-9C95-AEAD4F3F10A7}"/>
                </c:ext>
              </c:extLst>
            </c:dLbl>
            <c:dLbl>
              <c:idx val="4"/>
              <c:layout>
                <c:manualLayout>
                  <c:x val="-2.8248587570621798E-3"/>
                  <c:y val="-2.2144850864455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F71-41B4-9C95-AEAD4F3F10A7}"/>
                </c:ext>
              </c:extLst>
            </c:dLbl>
            <c:dLbl>
              <c:idx val="5"/>
              <c:layout>
                <c:manualLayout>
                  <c:x val="0"/>
                  <c:y val="7.783804802177537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F71-41B4-9C95-AEAD4F3F10A7}"/>
                </c:ext>
              </c:extLst>
            </c:dLbl>
            <c:dLbl>
              <c:idx val="6"/>
              <c:layout>
                <c:manualLayout>
                  <c:x val="2.8248587570621647E-3"/>
                  <c:y val="5.31466899970840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9F71-41B4-9C95-AEAD4F3F10A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Вердамицкі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Лист1!$F$2:$F$10</c:f>
              <c:numCache>
                <c:formatCode>0.0</c:formatCode>
                <c:ptCount val="9"/>
                <c:pt idx="0">
                  <c:v>6</c:v>
                </c:pt>
                <c:pt idx="1">
                  <c:v>6.7</c:v>
                </c:pt>
                <c:pt idx="2">
                  <c:v>5.6</c:v>
                </c:pt>
                <c:pt idx="3">
                  <c:v>0.9</c:v>
                </c:pt>
                <c:pt idx="4">
                  <c:v>24.2</c:v>
                </c:pt>
                <c:pt idx="5">
                  <c:v>1.6</c:v>
                </c:pt>
                <c:pt idx="6">
                  <c:v>21.1</c:v>
                </c:pt>
                <c:pt idx="7">
                  <c:v>4.8</c:v>
                </c:pt>
                <c:pt idx="8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9F71-41B4-9C95-AEAD4F3F10A7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Датацыя, субвенцыі і іншыя міжбюджэтныя транферты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0"/>
                  <c:y val="-8.304319074170866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9F71-41B4-9C95-AEAD4F3F10A7}"/>
                </c:ext>
              </c:extLst>
            </c:dLbl>
            <c:dLbl>
              <c:idx val="4"/>
              <c:layout>
                <c:manualLayout>
                  <c:x val="8.4745762711865361E-3"/>
                  <c:y val="3.45679012345678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9F71-41B4-9C95-AEAD4F3F10A7}"/>
                </c:ext>
              </c:extLst>
            </c:dLbl>
            <c:dLbl>
              <c:idx val="6"/>
              <c:layout>
                <c:manualLayout>
                  <c:x val="-8.4745762711865361E-3"/>
                  <c:y val="-7.407407407407433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9F71-41B4-9C95-AEAD4F3F10A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Вердамицкі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Лист1!$G$2:$G$10</c:f>
              <c:numCache>
                <c:formatCode>0.0</c:formatCode>
                <c:ptCount val="9"/>
                <c:pt idx="0">
                  <c:v>67.099999999999994</c:v>
                </c:pt>
                <c:pt idx="1">
                  <c:v>26.7</c:v>
                </c:pt>
                <c:pt idx="2">
                  <c:v>23.7</c:v>
                </c:pt>
                <c:pt idx="3">
                  <c:v>21.2</c:v>
                </c:pt>
                <c:pt idx="4">
                  <c:v>27</c:v>
                </c:pt>
                <c:pt idx="5">
                  <c:v>23.3</c:v>
                </c:pt>
                <c:pt idx="6">
                  <c:v>35.1</c:v>
                </c:pt>
                <c:pt idx="7">
                  <c:v>26.8</c:v>
                </c:pt>
                <c:pt idx="8">
                  <c:v>27.3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9F71-41B4-9C95-AEAD4F3F10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81332480"/>
        <c:axId val="81330944"/>
      </c:barChart>
      <c:valAx>
        <c:axId val="81330944"/>
        <c:scaling>
          <c:orientation val="minMax"/>
          <c:max val="100"/>
          <c:min val="0"/>
        </c:scaling>
        <c:delete val="0"/>
        <c:axPos val="l"/>
        <c:majorGridlines/>
        <c:numFmt formatCode="#,##0.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1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81332480"/>
        <c:crosses val="autoZero"/>
        <c:crossBetween val="between"/>
        <c:majorUnit val="20"/>
        <c:minorUnit val="20"/>
      </c:valAx>
      <c:catAx>
        <c:axId val="8133248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9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81330944"/>
        <c:crosses val="autoZero"/>
        <c:auto val="1"/>
        <c:lblAlgn val="ctr"/>
        <c:lblOffset val="100"/>
        <c:noMultiLvlLbl val="0"/>
      </c:catAx>
    </c:plotArea>
    <c:legend>
      <c:legendPos val="b"/>
      <c:legendEntry>
        <c:idx val="2"/>
        <c:txPr>
          <a:bodyPr/>
          <a:lstStyle/>
          <a:p>
            <a:pPr>
              <a:lnSpc>
                <a:spcPts val="1100"/>
              </a:lnSpc>
              <a:spcBef>
                <a:spcPts val="0"/>
              </a:spcBef>
              <a:defRPr sz="1050" kern="1200" cap="none" spc="0" baseline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5.8939454602073074E-2"/>
          <c:y val="0.68377038981238469"/>
          <c:w val="0.88744917478535523"/>
          <c:h val="0.30475775349890555"/>
        </c:manualLayout>
      </c:layout>
      <c:overlay val="0"/>
      <c:txPr>
        <a:bodyPr/>
        <a:lstStyle/>
        <a:p>
          <a:pPr>
            <a:lnSpc>
              <a:spcPct val="100000"/>
            </a:lnSpc>
            <a:defRPr sz="1050" kern="1200" cap="none" spc="0" baseline="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3.5264004642745539E-2"/>
          <c:w val="0.76836158192089998"/>
          <c:h val="0.7413970131212506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5"/>
            <c:bubble3D val="0"/>
            <c:explosion val="0"/>
            <c:extLst>
              <c:ext xmlns:c16="http://schemas.microsoft.com/office/drawing/2014/chart" uri="{C3380CC4-5D6E-409C-BE32-E72D297353CC}">
                <c16:uniqueId val="{00000000-8214-4E25-A0F3-9B87A9690398}"/>
              </c:ext>
            </c:extLst>
          </c:dPt>
          <c:dLbls>
            <c:dLbl>
              <c:idx val="0"/>
              <c:layout>
                <c:manualLayout>
                  <c:x val="2.8248587570621472E-2"/>
                  <c:y val="1.362862156472888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214-4E25-A0F3-9B87A9690398}"/>
                </c:ext>
              </c:extLst>
            </c:dLbl>
            <c:dLbl>
              <c:idx val="1"/>
              <c:layout>
                <c:manualLayout>
                  <c:x val="0"/>
                  <c:y val="-3.543441606829508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214-4E25-A0F3-9B87A9690398}"/>
                </c:ext>
              </c:extLst>
            </c:dLbl>
            <c:dLbl>
              <c:idx val="2"/>
              <c:layout>
                <c:manualLayout>
                  <c:x val="8.4745762711864403E-2"/>
                  <c:y val="-2.453151881651196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214-4E25-A0F3-9B87A9690398}"/>
                </c:ext>
              </c:extLst>
            </c:dLbl>
            <c:dLbl>
              <c:idx val="3"/>
              <c:layout>
                <c:manualLayout>
                  <c:x val="-2.8248587570621612E-3"/>
                  <c:y val="2.180579450356645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214-4E25-A0F3-9B87A9690398}"/>
                </c:ext>
              </c:extLst>
            </c:dLbl>
            <c:dLbl>
              <c:idx val="4"/>
              <c:layout>
                <c:manualLayout>
                  <c:x val="-0.10169491525423729"/>
                  <c:y val="8.722317801426476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214-4E25-A0F3-9B87A9690398}"/>
                </c:ext>
              </c:extLst>
            </c:dLbl>
            <c:dLbl>
              <c:idx val="5"/>
              <c:layout>
                <c:manualLayout>
                  <c:x val="-3.1073446327684009E-2"/>
                  <c:y val="-8.177172938837322E-3"/>
                </c:manualLayout>
              </c:layout>
              <c:numFmt formatCode="0.0%" sourceLinked="0"/>
              <c:spPr>
                <a:scene3d>
                  <a:camera prst="orthographicFront"/>
                  <a:lightRig rig="threePt" dir="t"/>
                </a:scene3d>
                <a:sp3d>
                  <a:bevelT w="6350"/>
                </a:sp3d>
              </c:spPr>
              <c:txPr>
                <a:bodyPr rot="0"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214-4E25-A0F3-9B87A9690398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Падаходны падатак</c:v>
                </c:pt>
                <c:pt idx="1">
                  <c:v>Падаткі на ўласнасць</c:v>
                </c:pt>
                <c:pt idx="2">
                  <c:v>Падатак на дабаўленую вартасць</c:v>
                </c:pt>
                <c:pt idx="3">
                  <c:v>Адзіны падатак для вытворцаў сельскагаспадарчай прадукцыі</c:v>
                </c:pt>
                <c:pt idx="4">
                  <c:v>Іншыя падатковыя і непадатковыя даходы</c:v>
                </c:pt>
                <c:pt idx="5">
                  <c:v>Датацыя, субвенцыі і іншыя міжбюджэтныя транферты</c:v>
                </c:pt>
              </c:strCache>
            </c:strRef>
          </c:cat>
          <c:val>
            <c:numRef>
              <c:f>Лист1!$B$2:$B$7</c:f>
              <c:numCache>
                <c:formatCode>#,##0.0</c:formatCode>
                <c:ptCount val="6"/>
                <c:pt idx="0">
                  <c:v>3482.8</c:v>
                </c:pt>
                <c:pt idx="1">
                  <c:v>618.79999999999995</c:v>
                </c:pt>
                <c:pt idx="2">
                  <c:v>993</c:v>
                </c:pt>
                <c:pt idx="3">
                  <c:v>350.1</c:v>
                </c:pt>
                <c:pt idx="4">
                  <c:v>1495</c:v>
                </c:pt>
                <c:pt idx="5">
                  <c:v>12692.7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214-4E25-A0F3-9B87A96903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"/>
          <c:y val="0.7581632223813306"/>
          <c:w val="1"/>
          <c:h val="0.24183677761866987"/>
        </c:manualLayout>
      </c:layout>
      <c:overlay val="0"/>
      <c:txPr>
        <a:bodyPr/>
        <a:lstStyle/>
        <a:p>
          <a:pPr>
            <a:defRPr sz="1100" baseline="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spPr>
    <a:scene3d>
      <a:camera prst="orthographicFront"/>
      <a:lightRig rig="threePt" dir="t"/>
    </a:scene3d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9774456159082208E-2"/>
          <c:y val="6.8837448634842123E-4"/>
          <c:w val="0.75021486720940256"/>
          <c:h val="0.7494792908657933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6"/>
          <c:dLbls>
            <c:dLbl>
              <c:idx val="0"/>
              <c:layout>
                <c:manualLayout>
                  <c:x val="2.3271052982784052E-2"/>
                  <c:y val="6.998879869242145E-4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012-4AC7-B6E1-2813ED4843FB}"/>
                </c:ext>
              </c:extLst>
            </c:dLbl>
            <c:dLbl>
              <c:idx val="1"/>
              <c:layout>
                <c:manualLayout>
                  <c:x val="1.4155878820232221E-2"/>
                  <c:y val="-5.2238966247065997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012-4AC7-B6E1-2813ED4843FB}"/>
                </c:ext>
              </c:extLst>
            </c:dLbl>
            <c:dLbl>
              <c:idx val="2"/>
              <c:layout>
                <c:manualLayout>
                  <c:x val="3.4019478435376685E-2"/>
                  <c:y val="-5.8084375104706194E-3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012-4AC7-B6E1-2813ED4843FB}"/>
                </c:ext>
              </c:extLst>
            </c:dLbl>
            <c:dLbl>
              <c:idx val="3"/>
              <c:layout>
                <c:manualLayout>
                  <c:x val="4.4960852351083234E-2"/>
                  <c:y val="3.6790505436032871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012-4AC7-B6E1-2813ED4843FB}"/>
                </c:ext>
              </c:extLst>
            </c:dLbl>
            <c:dLbl>
              <c:idx val="4"/>
              <c:layout>
                <c:manualLayout>
                  <c:x val="6.7796610169491525E-2"/>
                  <c:y val="0.18322451968221853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012-4AC7-B6E1-2813ED4843FB}"/>
                </c:ext>
              </c:extLst>
            </c:dLbl>
            <c:dLbl>
              <c:idx val="5"/>
              <c:layout>
                <c:manualLayout>
                  <c:x val="-2.5172605542951202E-2"/>
                  <c:y val="-8.8835513481091768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937,3</a:t>
                    </a:r>
                  </a:p>
                  <a:p>
                    <a:r>
                      <a:rPr lang="en-US" dirty="0"/>
                      <a:t> 4,8 %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012-4AC7-B6E1-2813ED4843FB}"/>
                </c:ext>
              </c:extLst>
            </c:dLbl>
            <c:dLbl>
              <c:idx val="6"/>
              <c:layout>
                <c:manualLayout>
                  <c:x val="5.7519462609546913E-2"/>
                  <c:y val="-3.0931462123793996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012-4AC7-B6E1-2813ED4843FB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Агульнадзяржаўная дзейнасць</c:v>
                </c:pt>
                <c:pt idx="1">
                  <c:v>Жыллёва-камунальныя паслугі і жыллёвае будаўніцтва</c:v>
                </c:pt>
                <c:pt idx="2">
                  <c:v>Ахова здароўя</c:v>
                </c:pt>
                <c:pt idx="3">
                  <c:v>Фізічная культура, спорт, культура і СМІ</c:v>
                </c:pt>
                <c:pt idx="4">
                  <c:v>Адукацыя</c:v>
                </c:pt>
                <c:pt idx="5">
                  <c:v>Сацыяльная палітыка</c:v>
                </c:pt>
                <c:pt idx="6">
                  <c:v>Нацыянальная эканоміка і іншыя выдаткі</c:v>
                </c:pt>
              </c:strCache>
            </c:strRef>
          </c:cat>
          <c:val>
            <c:numRef>
              <c:f>Лист1!$B$2:$B$8</c:f>
              <c:numCache>
                <c:formatCode>#,##0.0</c:formatCode>
                <c:ptCount val="7"/>
                <c:pt idx="0">
                  <c:v>2100.4</c:v>
                </c:pt>
                <c:pt idx="1">
                  <c:v>1856.3</c:v>
                </c:pt>
                <c:pt idx="2">
                  <c:v>5320.9</c:v>
                </c:pt>
                <c:pt idx="3">
                  <c:v>1447.4</c:v>
                </c:pt>
                <c:pt idx="4">
                  <c:v>7000.1</c:v>
                </c:pt>
                <c:pt idx="5">
                  <c:v>937.3</c:v>
                </c:pt>
                <c:pt idx="6">
                  <c:v>934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012-4AC7-B6E1-2813ED4843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"/>
          <c:y val="0.74357082017342691"/>
          <c:w val="1"/>
          <c:h val="0.25642912765084913"/>
        </c:manualLayout>
      </c:layout>
      <c:overlay val="0"/>
      <c:txPr>
        <a:bodyPr/>
        <a:lstStyle/>
        <a:p>
          <a:pPr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048862642169729"/>
          <c:y val="4.5156658628328794E-2"/>
          <c:w val="0.82895581802274765"/>
          <c:h val="0.4844827014864717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Агульнадзяржаўная дзейнасць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9.3000000000000007</c:v>
                </c:pt>
                <c:pt idx="1">
                  <c:v>78.3</c:v>
                </c:pt>
                <c:pt idx="2">
                  <c:v>76.2</c:v>
                </c:pt>
                <c:pt idx="3">
                  <c:v>85.3</c:v>
                </c:pt>
                <c:pt idx="4">
                  <c:v>77.8</c:v>
                </c:pt>
                <c:pt idx="5">
                  <c:v>80.7</c:v>
                </c:pt>
                <c:pt idx="6">
                  <c:v>73.3</c:v>
                </c:pt>
                <c:pt idx="7">
                  <c:v>79.2</c:v>
                </c:pt>
                <c:pt idx="8">
                  <c:v>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770-4DD5-BD1E-DFB68200109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Жыллёва-камунальныя паслугі і жыллёвае будаўніцтва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Лист1!$C$2:$C$10</c:f>
              <c:numCache>
                <c:formatCode>0.0</c:formatCode>
                <c:ptCount val="9"/>
                <c:pt idx="0">
                  <c:v>9.1999999999999993</c:v>
                </c:pt>
                <c:pt idx="1">
                  <c:v>21.3</c:v>
                </c:pt>
                <c:pt idx="2">
                  <c:v>23.8</c:v>
                </c:pt>
                <c:pt idx="3">
                  <c:v>14.7</c:v>
                </c:pt>
                <c:pt idx="4">
                  <c:v>19.899999999999999</c:v>
                </c:pt>
                <c:pt idx="5">
                  <c:v>19.3</c:v>
                </c:pt>
                <c:pt idx="6">
                  <c:v>26.7</c:v>
                </c:pt>
                <c:pt idx="7">
                  <c:v>20.8</c:v>
                </c:pt>
                <c:pt idx="8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770-4DD5-BD1E-DFB682001097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Ахова здароўя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Лист1!$D$2:$D$10</c:f>
              <c:numCache>
                <c:formatCode>General</c:formatCode>
                <c:ptCount val="9"/>
                <c:pt idx="0" formatCode="0.0">
                  <c:v>27.7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770-4DD5-BD1E-DFB682001097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Фізічная культура, спорт, культура і СМІ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Лист1!$E$2:$E$10</c:f>
              <c:numCache>
                <c:formatCode>General</c:formatCode>
                <c:ptCount val="9"/>
                <c:pt idx="0" formatCode="0.0">
                  <c:v>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770-4DD5-BD1E-DFB682001097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Адукацыя</c:v>
                </c:pt>
              </c:strCache>
            </c:strRef>
          </c:tx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770-4DD5-BD1E-DFB682001097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770-4DD5-BD1E-DFB682001097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770-4DD5-BD1E-DFB682001097}"/>
                </c:ext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770-4DD5-BD1E-DFB682001097}"/>
                </c:ext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770-4DD5-BD1E-DFB682001097}"/>
                </c:ext>
              </c:extLst>
            </c:dLbl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770-4DD5-BD1E-DFB682001097}"/>
                </c:ext>
              </c:extLst>
            </c:dLbl>
            <c:dLbl>
              <c:idx val="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770-4DD5-BD1E-DFB68200109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Лист1!$F$2:$F$10</c:f>
              <c:numCache>
                <c:formatCode>General</c:formatCode>
                <c:ptCount val="9"/>
                <c:pt idx="0" formatCode="0.0">
                  <c:v>36.5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3770-4DD5-BD1E-DFB682001097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Сацыяльная палітыка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8248587570621612E-3"/>
                  <c:y val="2.81195110216305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3770-4DD5-BD1E-DFB68200109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Лист1!$G$2:$G$10</c:f>
              <c:numCache>
                <c:formatCode>General</c:formatCode>
                <c:ptCount val="9"/>
                <c:pt idx="0" formatCode="0.0">
                  <c:v>4.9000000000000004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3770-4DD5-BD1E-DFB682001097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Нацыянальная эканоміка і іншыя выдаткі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8248587570621612E-3"/>
                  <c:y val="-8.435853306489172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3770-4DD5-BD1E-DFB68200109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Лист1!$H$2:$H$10</c:f>
              <c:numCache>
                <c:formatCode>General</c:formatCode>
                <c:ptCount val="9"/>
                <c:pt idx="0" formatCode="0.0">
                  <c:v>4.9000000000000004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3770-4DD5-BD1E-DFB6820010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133422080"/>
        <c:axId val="133420544"/>
      </c:barChart>
      <c:valAx>
        <c:axId val="133420544"/>
        <c:scaling>
          <c:orientation val="minMax"/>
          <c:max val="100"/>
          <c:min val="0"/>
        </c:scaling>
        <c:delete val="0"/>
        <c:axPos val="l"/>
        <c:majorGridlines/>
        <c:numFmt formatCode="#,##0.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3422080"/>
        <c:crosses val="autoZero"/>
        <c:crossBetween val="between"/>
        <c:majorUnit val="20"/>
        <c:minorUnit val="20"/>
      </c:valAx>
      <c:catAx>
        <c:axId val="13342208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05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3420544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1.3741688538932817E-2"/>
          <c:y val="0.75143632562185159"/>
          <c:w val="0.96140551181102352"/>
          <c:h val="0.24578343103068459"/>
        </c:manualLayout>
      </c:layout>
      <c:overlay val="0"/>
      <c:txPr>
        <a:bodyPr/>
        <a:lstStyle/>
        <a:p>
          <a:pPr>
            <a:lnSpc>
              <a:spcPct val="100000"/>
            </a:lnSpc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249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950220205525191"/>
          <c:y val="1.0366455058169709E-3"/>
          <c:w val="0.7376482494772969"/>
          <c:h val="0.7374780263193857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5"/>
          <c:dLbls>
            <c:dLbl>
              <c:idx val="0"/>
              <c:layout>
                <c:manualLayout>
                  <c:x val="6.497175141242939E-2"/>
                  <c:y val="-4.9371441026619702E-3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03E-450F-8708-599434BF7612}"/>
                </c:ext>
              </c:extLst>
            </c:dLbl>
            <c:dLbl>
              <c:idx val="1"/>
              <c:layout>
                <c:manualLayout>
                  <c:x val="2.824747542150354E-3"/>
                  <c:y val="-6.6720213606517184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420903954802258"/>
                      <c:h val="0.1220761245674740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03E-450F-8708-599434BF7612}"/>
                </c:ext>
              </c:extLst>
            </c:dLbl>
            <c:dLbl>
              <c:idx val="2"/>
              <c:layout>
                <c:manualLayout>
                  <c:x val="0"/>
                  <c:y val="-1.583347410293439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03E-450F-8708-599434BF7612}"/>
                </c:ext>
              </c:extLst>
            </c:dLbl>
            <c:dLbl>
              <c:idx val="3"/>
              <c:layout>
                <c:manualLayout>
                  <c:x val="4.6494505983362246E-3"/>
                  <c:y val="4.7472958613737296E-3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03E-450F-8708-599434BF7612}"/>
                </c:ext>
              </c:extLst>
            </c:dLbl>
            <c:dLbl>
              <c:idx val="4"/>
              <c:layout>
                <c:manualLayout>
                  <c:x val="0"/>
                  <c:y val="-1.4962046699179903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03E-450F-8708-599434BF7612}"/>
                </c:ext>
              </c:extLst>
            </c:dLbl>
            <c:dLbl>
              <c:idx val="5"/>
              <c:layout>
                <c:manualLayout>
                  <c:x val="-8.582489952615576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03E-450F-8708-599434BF7612}"/>
                </c:ext>
              </c:extLst>
            </c:dLbl>
            <c:dLbl>
              <c:idx val="6"/>
              <c:layout>
                <c:manualLayout>
                  <c:x val="0"/>
                  <c:y val="-7.7835163338147023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03E-450F-8708-599434BF7612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Заробак</c:v>
                </c:pt>
                <c:pt idx="1">
                  <c:v>Набыццё прадметаў забеспячэння і расходных матэрыялаў</c:v>
                </c:pt>
                <c:pt idx="2">
                  <c:v>Аплата камунальных паслуг</c:v>
                </c:pt>
                <c:pt idx="3">
                  <c:v>Іншыя бягучыя выдаткі на закупкі тавараў і аплату паслуг</c:v>
                </c:pt>
                <c:pt idx="4">
                  <c:v>cубсiдыi    гаспадарчым  арганiзацыям</c:v>
                </c:pt>
                <c:pt idx="5">
                  <c:v>Бягучыя і капітальныя бюджэтныя трансферты насельніцтву</c:v>
                </c:pt>
                <c:pt idx="6">
                  <c:v>Іншыя выдаткі</c:v>
                </c:pt>
              </c:strCache>
            </c:strRef>
          </c:cat>
          <c:val>
            <c:numRef>
              <c:f>Лист1!$B$2:$B$8</c:f>
              <c:numCache>
                <c:formatCode>#,##0.0</c:formatCode>
                <c:ptCount val="7"/>
                <c:pt idx="0">
                  <c:v>12619.4</c:v>
                </c:pt>
                <c:pt idx="1">
                  <c:v>20.6</c:v>
                </c:pt>
                <c:pt idx="2">
                  <c:v>2278.6999999999998</c:v>
                </c:pt>
                <c:pt idx="3">
                  <c:v>980.5</c:v>
                </c:pt>
                <c:pt idx="4">
                  <c:v>1841.5</c:v>
                </c:pt>
                <c:pt idx="5">
                  <c:v>457.8</c:v>
                </c:pt>
                <c:pt idx="6">
                  <c:v>1393.3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03E-450F-8708-599434BF7612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"/>
          <c:y val="0.7461681947155786"/>
          <c:w val="1"/>
          <c:h val="0.25383189385063892"/>
        </c:manualLayout>
      </c:layout>
      <c:overlay val="0"/>
      <c:txPr>
        <a:bodyPr/>
        <a:lstStyle/>
        <a:p>
          <a:pPr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048862642169729"/>
          <c:y val="4.5156658628328794E-2"/>
          <c:w val="0.82895581802274765"/>
          <c:h val="0.4844827014864717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Заробак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9.4154544241294678E-4"/>
                  <c:y val="-1.64400730185545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915-4134-AA36-7ECA24ED1F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64.5</c:v>
                </c:pt>
                <c:pt idx="1">
                  <c:v>58.8</c:v>
                </c:pt>
                <c:pt idx="2">
                  <c:v>49.8</c:v>
                </c:pt>
                <c:pt idx="3">
                  <c:v>64.900000000000006</c:v>
                </c:pt>
                <c:pt idx="4">
                  <c:v>61.1</c:v>
                </c:pt>
                <c:pt idx="5">
                  <c:v>65.099999999999994</c:v>
                </c:pt>
                <c:pt idx="6">
                  <c:v>53.3</c:v>
                </c:pt>
                <c:pt idx="7">
                  <c:v>54.7</c:v>
                </c:pt>
                <c:pt idx="8">
                  <c:v>63.9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915-4134-AA36-7ECA24ED1FE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Набыццё прадметаў забеспячэння і расходных матэрыялаў</c:v>
                </c:pt>
              </c:strCache>
            </c:strRef>
          </c:tx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915-4134-AA36-7ECA24ED1F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Лист1!$C$2:$C$10</c:f>
              <c:numCache>
                <c:formatCode>0.0</c:formatCode>
                <c:ptCount val="9"/>
                <c:pt idx="0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915-4134-AA36-7ECA24ED1FE6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Аплата камунальных паслуг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5.6497175141242938E-3"/>
                  <c:y val="8.30449826989632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915-4134-AA36-7ECA24ED1F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Лист1!$D$2:$D$10</c:f>
              <c:numCache>
                <c:formatCode>0.0</c:formatCode>
                <c:ptCount val="9"/>
                <c:pt idx="0">
                  <c:v>11.7</c:v>
                </c:pt>
                <c:pt idx="1">
                  <c:v>10.5</c:v>
                </c:pt>
                <c:pt idx="2">
                  <c:v>12.8</c:v>
                </c:pt>
                <c:pt idx="3">
                  <c:v>10.199999999999999</c:v>
                </c:pt>
                <c:pt idx="4">
                  <c:v>7.6</c:v>
                </c:pt>
                <c:pt idx="5">
                  <c:v>7.1</c:v>
                </c:pt>
                <c:pt idx="6">
                  <c:v>15.6</c:v>
                </c:pt>
                <c:pt idx="7">
                  <c:v>13.5</c:v>
                </c:pt>
                <c:pt idx="8">
                  <c:v>6.8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915-4134-AA36-7ECA24ED1FE6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Іншыя бягучыя выдаткі на закупкі тавараў і аплату паслуг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Лист1!$E$2:$E$10</c:f>
              <c:numCache>
                <c:formatCode>0.0</c:formatCode>
                <c:ptCount val="9"/>
                <c:pt idx="0">
                  <c:v>4.5999999999999996</c:v>
                </c:pt>
                <c:pt idx="1">
                  <c:v>23.4</c:v>
                </c:pt>
                <c:pt idx="2">
                  <c:v>25.5</c:v>
                </c:pt>
                <c:pt idx="3">
                  <c:v>17.600000000000001</c:v>
                </c:pt>
                <c:pt idx="4">
                  <c:v>23.3</c:v>
                </c:pt>
                <c:pt idx="5">
                  <c:v>20.7</c:v>
                </c:pt>
                <c:pt idx="6">
                  <c:v>28</c:v>
                </c:pt>
                <c:pt idx="7">
                  <c:v>23.2</c:v>
                </c:pt>
                <c:pt idx="8">
                  <c:v>23.1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915-4134-AA36-7ECA24ED1FE6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Субсідыі гаспадарчым арганізацыям</c:v>
                </c:pt>
              </c:strCache>
            </c:strRef>
          </c:tx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915-4134-AA36-7ECA24ED1FE6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915-4134-AA36-7ECA24ED1FE6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915-4134-AA36-7ECA24ED1FE6}"/>
                </c:ext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915-4134-AA36-7ECA24ED1FE6}"/>
                </c:ext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915-4134-AA36-7ECA24ED1FE6}"/>
                </c:ext>
              </c:extLst>
            </c:dLbl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A915-4134-AA36-7ECA24ED1FE6}"/>
                </c:ext>
              </c:extLst>
            </c:dLbl>
            <c:dLbl>
              <c:idx val="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A915-4134-AA36-7ECA24ED1F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Лист1!$F$2:$F$10</c:f>
              <c:numCache>
                <c:formatCode>0.0</c:formatCode>
                <c:ptCount val="9"/>
                <c:pt idx="0">
                  <c:v>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A915-4134-AA36-7ECA24ED1FE6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Бягучыя і капітальныя бюджэтныя трансферты насельніцтва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Лист1!$G$2:$G$10</c:f>
              <c:numCache>
                <c:formatCode>0.0</c:formatCode>
                <c:ptCount val="9"/>
                <c:pt idx="0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A915-4134-AA36-7ECA24ED1FE6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Іншыя выдаткі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6949152542372881E-2"/>
                  <c:y val="-1.93771626297578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A915-4134-AA36-7ECA24ED1FE6}"/>
                </c:ext>
              </c:extLst>
            </c:dLbl>
            <c:dLbl>
              <c:idx val="1"/>
              <c:layout>
                <c:manualLayout>
                  <c:x val="0"/>
                  <c:y val="-2.21453287197237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A915-4134-AA36-7ECA24ED1F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Лист1!$H$2:$H$10</c:f>
              <c:numCache>
                <c:formatCode>0.0</c:formatCode>
                <c:ptCount val="9"/>
                <c:pt idx="0">
                  <c:v>7.1</c:v>
                </c:pt>
                <c:pt idx="1">
                  <c:v>6.9</c:v>
                </c:pt>
                <c:pt idx="2">
                  <c:v>11.9</c:v>
                </c:pt>
                <c:pt idx="3">
                  <c:v>7.3</c:v>
                </c:pt>
                <c:pt idx="4">
                  <c:v>5.8</c:v>
                </c:pt>
                <c:pt idx="5">
                  <c:v>7.1</c:v>
                </c:pt>
                <c:pt idx="6">
                  <c:v>3.1</c:v>
                </c:pt>
                <c:pt idx="7">
                  <c:v>8.6</c:v>
                </c:pt>
                <c:pt idx="8">
                  <c:v>6.2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A915-4134-AA36-7ECA24ED1F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134018560"/>
        <c:axId val="134017024"/>
      </c:barChart>
      <c:valAx>
        <c:axId val="134017024"/>
        <c:scaling>
          <c:orientation val="minMax"/>
          <c:max val="100"/>
          <c:min val="0"/>
        </c:scaling>
        <c:delete val="0"/>
        <c:axPos val="l"/>
        <c:majorGridlines/>
        <c:numFmt formatCode="#,##0.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4018560"/>
        <c:crosses val="autoZero"/>
        <c:crossBetween val="between"/>
        <c:majorUnit val="20"/>
        <c:minorUnit val="20"/>
      </c:valAx>
      <c:catAx>
        <c:axId val="13401856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05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4017024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1.3741688538932817E-2"/>
          <c:y val="0.6905366863744109"/>
          <c:w val="0.96015814760443163"/>
          <c:h val="0.30946331362558932"/>
        </c:manualLayout>
      </c:layout>
      <c:overlay val="0"/>
      <c:txPr>
        <a:bodyPr/>
        <a:lstStyle/>
        <a:p>
          <a:pPr>
            <a:lnSpc>
              <a:spcPct val="100000"/>
            </a:lnSpc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Структура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даўгавых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абавязацельстваў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доўгатэрміновы (звыш 1 года),
у нацвалюце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0833333333333663E-3"/>
                  <c:y val="-1.250000000000000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80F-4578-B265-3BCD6BDBE8E9}"/>
                </c:ext>
              </c:extLst>
            </c:dLbl>
            <c:dLbl>
              <c:idx val="1"/>
              <c:layout>
                <c:manualLayout>
                  <c:x val="-2.0833333333333663E-3"/>
                  <c:y val="6.249753937007893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80F-4578-B265-3BCD6BDBE8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2"/>
                <c:pt idx="0">
                  <c:v>01.07.20 г.</c:v>
                </c:pt>
                <c:pt idx="1">
                  <c:v>01.07.21 г.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257.8</c:v>
                </c:pt>
                <c:pt idx="1">
                  <c:v>206.9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80F-4578-B265-3BCD6BDBE8E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кароткатэрміновы (да 1 года),
у нацвалюце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4583333333333373E-2"/>
                  <c:y val="6.250000000000013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80F-4578-B265-3BCD6BDBE8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2"/>
                <c:pt idx="0">
                  <c:v>01.07.20 г.</c:v>
                </c:pt>
                <c:pt idx="1">
                  <c:v>01.07.21 г.</c:v>
                </c:pt>
              </c:strCache>
            </c:strRef>
          </c:cat>
          <c:val>
            <c:numRef>
              <c:f>Лист1!$C$2:$C$4</c:f>
              <c:numCache>
                <c:formatCode>#,##0.0</c:formatCode>
                <c:ptCount val="3"/>
                <c:pt idx="0">
                  <c:v>85.9</c:v>
                </c:pt>
                <c:pt idx="1">
                  <c:v>74.900000000000006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80F-4578-B265-3BCD6BDBE8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4829952"/>
        <c:axId val="134831488"/>
      </c:barChart>
      <c:catAx>
        <c:axId val="1348299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4831488"/>
        <c:crosses val="autoZero"/>
        <c:auto val="1"/>
        <c:lblAlgn val="ctr"/>
        <c:lblOffset val="100"/>
        <c:noMultiLvlLbl val="0"/>
      </c:catAx>
      <c:valAx>
        <c:axId val="134831488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48299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3920308398950165"/>
          <c:y val="0.33255290354331107"/>
          <c:w val="0.34413024934383202"/>
          <c:h val="0.4454099409448854"/>
        </c:manualLayout>
      </c:layout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0.0945</cdr:x>
      <cdr:y>0.1121</cdr:y>
    </cdr:from>
    <cdr:to>
      <cdr:x>0.16048</cdr:x>
      <cdr:y>0.17029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432048" y="504056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0.0945</cdr:x>
      <cdr:y>0.30428</cdr:y>
    </cdr:from>
    <cdr:to>
      <cdr:x>0.16048</cdr:x>
      <cdr:y>0.36246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432048" y="1368152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0.0945</cdr:x>
      <cdr:y>0.01601</cdr:y>
    </cdr:from>
    <cdr:to>
      <cdr:x>0.16048</cdr:x>
      <cdr:y>0.0742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424853" y="82347"/>
          <a:ext cx="296633" cy="2993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0.0945</cdr:x>
      <cdr:y>0.49646</cdr:y>
    </cdr:from>
    <cdr:to>
      <cdr:x>0.16048</cdr:x>
      <cdr:y>0.55464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432048" y="2232248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0.0945</cdr:x>
      <cdr:y>0.40037</cdr:y>
    </cdr:from>
    <cdr:to>
      <cdr:x>0.16048</cdr:x>
      <cdr:y>0.45855</cdr:y>
    </cdr:to>
    <cdr:sp macro="" textlink="">
      <cdr:nvSpPr>
        <cdr:cNvPr id="8" name="Прямоугольник 7"/>
        <cdr:cNvSpPr/>
      </cdr:nvSpPr>
      <cdr:spPr>
        <a:xfrm xmlns:a="http://schemas.openxmlformats.org/drawingml/2006/main">
          <a:off x="432048" y="1800200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0.0945</cdr:x>
      <cdr:y>0.20819</cdr:y>
    </cdr:from>
    <cdr:to>
      <cdr:x>0.16048</cdr:x>
      <cdr:y>0.26637</cdr:y>
    </cdr:to>
    <cdr:sp macro="" textlink="">
      <cdr:nvSpPr>
        <cdr:cNvPr id="9" name="Прямоугольник 8"/>
        <cdr:cNvSpPr/>
      </cdr:nvSpPr>
      <cdr:spPr>
        <a:xfrm xmlns:a="http://schemas.openxmlformats.org/drawingml/2006/main">
          <a:off x="432048" y="936104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0.77407</cdr:x>
      <cdr:y>0</cdr:y>
    </cdr:from>
    <cdr:to>
      <cdr:x>0.98914</cdr:x>
      <cdr:y>0.05945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480064" y="0"/>
          <a:ext cx="966931" cy="2769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тыс. 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руб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.;  %</a:t>
          </a:r>
        </a:p>
      </cdr:txBody>
    </cdr:sp>
  </cdr:relSizeAnchor>
  <cdr:relSizeAnchor xmlns:cdr="http://schemas.openxmlformats.org/drawingml/2006/chartDrawing">
    <cdr:from>
      <cdr:x>0</cdr:x>
      <cdr:y>0.67986</cdr:y>
    </cdr:from>
    <cdr:to>
      <cdr:x>0.35377</cdr:x>
      <cdr:y>0.73601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3167680"/>
          <a:ext cx="1590500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dirty="0" err="1">
              <a:latin typeface="Times New Roman" pitchFamily="18" charset="0"/>
              <a:cs typeface="Times New Roman" pitchFamily="18" charset="0"/>
            </a:rPr>
            <a:t>Кансалідаваны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бюджэт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0.76068</cdr:x>
      <cdr:y>0.0001</cdr:y>
    </cdr:from>
    <cdr:to>
      <cdr:x>1</cdr:x>
      <cdr:y>0.06143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419865" y="471"/>
          <a:ext cx="1075935" cy="2769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тыс. 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руб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.;  %</a:t>
          </a:r>
        </a:p>
      </cdr:txBody>
    </cdr:sp>
  </cdr:relSizeAnchor>
  <cdr:relSizeAnchor xmlns:cdr="http://schemas.openxmlformats.org/drawingml/2006/chartDrawing">
    <cdr:from>
      <cdr:x>0</cdr:x>
      <cdr:y>0.66973</cdr:y>
    </cdr:from>
    <cdr:to>
      <cdr:x>0.35377</cdr:x>
      <cdr:y>0.72765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3024793"/>
          <a:ext cx="1590500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dirty="0" err="1">
              <a:latin typeface="Times New Roman" pitchFamily="18" charset="0"/>
              <a:cs typeface="Times New Roman" pitchFamily="18" charset="0"/>
            </a:rPr>
            <a:t>Кансалідаваны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бюджэт</a:t>
          </a:r>
          <a:endParaRPr lang="ru-RU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0.09517</cdr:x>
      <cdr:y>0.01605</cdr:y>
    </cdr:from>
    <cdr:to>
      <cdr:x>0.16227</cdr:x>
      <cdr:y>0.07397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427856" y="7247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0.11171</cdr:y>
    </cdr:from>
    <cdr:to>
      <cdr:x>0.16227</cdr:x>
      <cdr:y>0.16963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427856" y="504527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0.20737</cdr:y>
    </cdr:from>
    <cdr:to>
      <cdr:x>0.16227</cdr:x>
      <cdr:y>0.26529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427856" y="936575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0.30303</cdr:y>
    </cdr:from>
    <cdr:to>
      <cdr:x>0.16227</cdr:x>
      <cdr:y>0.36096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427856" y="1368623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0.39869</cdr:y>
    </cdr:from>
    <cdr:to>
      <cdr:x>0.16227</cdr:x>
      <cdr:y>0.45662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427856" y="1800671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0.49435</cdr:y>
    </cdr:from>
    <cdr:to>
      <cdr:x>0.16227</cdr:x>
      <cdr:y>0.55228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427856" y="223271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0.80571</cdr:x>
      <cdr:y>0</cdr:y>
    </cdr:from>
    <cdr:to>
      <cdr:x>0.9819</cdr:x>
      <cdr:y>0.09727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622318" y="-555625"/>
          <a:ext cx="792110" cy="44626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тыс. 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руб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.;  %</a:t>
          </a:r>
        </a:p>
      </cdr:txBody>
    </cdr:sp>
  </cdr:relSizeAnchor>
  <cdr:relSizeAnchor xmlns:cdr="http://schemas.openxmlformats.org/drawingml/2006/chartDrawing">
    <cdr:from>
      <cdr:x>0</cdr:x>
      <cdr:y>0.65918</cdr:y>
    </cdr:from>
    <cdr:to>
      <cdr:x>0.35377</cdr:x>
      <cdr:y>0.7162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3024235"/>
          <a:ext cx="1590500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dirty="0" err="1">
              <a:latin typeface="Times New Roman" pitchFamily="18" charset="0"/>
              <a:cs typeface="Times New Roman" pitchFamily="18" charset="0"/>
            </a:rPr>
            <a:t>Кансалідаваны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бюджэт</a:t>
          </a:r>
          <a:endParaRPr lang="ru-RU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0.09517</cdr:x>
      <cdr:y>0.40806</cdr:y>
    </cdr:from>
    <cdr:to>
      <cdr:x>0.16227</cdr:x>
      <cdr:y>0.46508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427856" y="187210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0.01567</cdr:y>
    </cdr:from>
    <cdr:to>
      <cdr:x>0.16227</cdr:x>
      <cdr:y>0.0727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427856" y="7190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0.10985</cdr:y>
    </cdr:from>
    <cdr:to>
      <cdr:x>0.16227</cdr:x>
      <cdr:y>0.16687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427856" y="503957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0.20402</cdr:y>
    </cdr:from>
    <cdr:to>
      <cdr:x>0.16227</cdr:x>
      <cdr:y>0.26104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427856" y="936005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0.31388</cdr:y>
    </cdr:from>
    <cdr:to>
      <cdr:x>0.16227</cdr:x>
      <cdr:y>0.37091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427856" y="1440061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0.50223</cdr:y>
    </cdr:from>
    <cdr:to>
      <cdr:x>0.16227</cdr:x>
      <cdr:y>0.55925</cdr:y>
    </cdr:to>
    <cdr:sp macro="" textlink="">
      <cdr:nvSpPr>
        <cdr:cNvPr id="8" name="Прямоугольник 7"/>
        <cdr:cNvSpPr/>
      </cdr:nvSpPr>
      <cdr:spPr>
        <a:xfrm xmlns:a="http://schemas.openxmlformats.org/drawingml/2006/main">
          <a:off x="427856" y="2304157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0.84256</cdr:x>
      <cdr:y>0.11019</cdr:y>
    </cdr:from>
    <cdr:to>
      <cdr:x>0.98436</cdr:x>
      <cdr:y>0.18592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5136246" y="447812"/>
          <a:ext cx="864404" cy="3077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dirty="0">
              <a:latin typeface="Times New Roman" pitchFamily="18" charset="0"/>
              <a:cs typeface="Times New Roman" pitchFamily="18" charset="0"/>
            </a:rPr>
            <a:t>тыс. руб.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r">
              <a:defRPr sz="1200"/>
            </a:lvl1pPr>
          </a:lstStyle>
          <a:p>
            <a:fld id="{5B5B2C10-A823-48D5-A595-3AA99F613FC7}" type="datetimeFigureOut">
              <a:rPr lang="ru-RU" smtClean="0"/>
              <a:pPr/>
              <a:t>21.07.2021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r">
              <a:defRPr sz="1200"/>
            </a:lvl1pPr>
          </a:lstStyle>
          <a:p>
            <a:fld id="{A4838C63-775D-441E-AC36-3484755155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968386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r">
              <a:defRPr sz="1200"/>
            </a:lvl1pPr>
          </a:lstStyle>
          <a:p>
            <a:fld id="{84120DA1-7ABA-48BB-83AB-0DFBDB4DB943}" type="datetimeFigureOut">
              <a:rPr lang="ru-RU" smtClean="0"/>
              <a:pPr/>
              <a:t>21.07.2021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94" tIns="45697" rIns="91394" bIns="45697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394" tIns="45697" rIns="91394" bIns="45697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r">
              <a:defRPr sz="1200"/>
            </a:lvl1pPr>
          </a:lstStyle>
          <a:p>
            <a:fld id="{1F399D40-BADF-4B17-B833-149457CB67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376962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24377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4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C11CB-27E8-400B-A2A3-5F9A57E5E019}" type="datetime1">
              <a:rPr lang="ru-RU" smtClean="0"/>
              <a:pPr/>
              <a:t>21.07.2021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8296887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C65B0-1072-4E93-9C00-FC7D4D821DC7}" type="datetime1">
              <a:rPr lang="ru-RU" smtClean="0"/>
              <a:pPr/>
              <a:t>21.07.2021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0817079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BF1F0-5418-4344-B520-CBF5221412A6}" type="datetime1">
              <a:rPr lang="ru-RU" smtClean="0"/>
              <a:pPr/>
              <a:t>21.07.2021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6450951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4CF03-E368-4351-9CBF-40EFC70C6732}" type="datetime1">
              <a:rPr lang="ru-RU" smtClean="0"/>
              <a:pPr/>
              <a:t>21.07.2021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3370170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F075B-B04B-4441-9A89-D82D98E4A946}" type="datetime1">
              <a:rPr lang="ru-RU" smtClean="0"/>
              <a:pPr/>
              <a:t>21.07.2021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9379767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59741-87AA-41EF-8427-4D18A538D9C2}" type="datetime1">
              <a:rPr lang="ru-RU" smtClean="0"/>
              <a:pPr/>
              <a:t>21.07.2021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6781818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4D1E6-B831-4991-A385-190022C92E67}" type="datetime1">
              <a:rPr lang="ru-RU" smtClean="0"/>
              <a:pPr/>
              <a:t>21.07.2021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9614142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6BE30-DB56-4260-A5B5-27A7CD95D5BF}" type="datetime1">
              <a:rPr lang="ru-RU" smtClean="0"/>
              <a:pPr/>
              <a:t>21.07.2021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8061277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4E6AF-10B7-4F8F-8260-50DE4EB0B637}" type="datetime1">
              <a:rPr lang="ru-RU" smtClean="0"/>
              <a:pPr/>
              <a:t>21.07.2021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0189418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93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2A36F-15B1-4727-9412-F2E547AA6EF2}" type="datetime1">
              <a:rPr lang="ru-RU" smtClean="0"/>
              <a:pPr/>
              <a:t>21.07.2021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5194308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8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6047C-89A0-44C8-8757-5F0643FC4687}" type="datetime1">
              <a:rPr lang="ru-RU" smtClean="0"/>
              <a:pPr/>
              <a:t>21.07.2021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8125269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6E7322-F505-497D-99E9-533EC7866A8A}" type="datetime1">
              <a:rPr lang="ru-RU" smtClean="0"/>
              <a:pPr/>
              <a:t>21.07.2021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5640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5" r:id="rId1"/>
    <p:sldLayoutId id="2147484346" r:id="rId2"/>
    <p:sldLayoutId id="2147484347" r:id="rId3"/>
    <p:sldLayoutId id="2147484348" r:id="rId4"/>
    <p:sldLayoutId id="2147484349" r:id="rId5"/>
    <p:sldLayoutId id="2147484350" r:id="rId6"/>
    <p:sldLayoutId id="2147484351" r:id="rId7"/>
    <p:sldLayoutId id="2147484352" r:id="rId8"/>
    <p:sldLayoutId id="2147484353" r:id="rId9"/>
    <p:sldLayoutId id="2147484354" r:id="rId10"/>
    <p:sldLayoutId id="2147484355" r:id="rId11"/>
  </p:sldLayoutIdLst>
  <p:transition spd="slow">
    <p:wipe/>
  </p:transition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1588980"/>
              </p:ext>
            </p:extLst>
          </p:nvPr>
        </p:nvGraphicFramePr>
        <p:xfrm>
          <a:off x="107504" y="1059582"/>
          <a:ext cx="8928992" cy="1653064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653064">
                <a:tc>
                  <a:txBody>
                    <a:bodyPr/>
                    <a:lstStyle/>
                    <a:p>
                      <a:pPr algn="ctr" fontAlgn="ctr"/>
                      <a:r>
                        <a:rPr lang="be-BY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БЮЛЕТЭНЬ</a:t>
                      </a:r>
                    </a:p>
                    <a:p>
                      <a:pPr algn="ctr" fontAlgn="ctr"/>
                      <a:r>
                        <a:rPr lang="be-BY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аб</a:t>
                      </a:r>
                      <a:r>
                        <a:rPr lang="be-BY" sz="2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выкананні бюджету </a:t>
                      </a:r>
                      <a:r>
                        <a:rPr lang="ru-RU" sz="28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Свіслацкага</a:t>
                      </a:r>
                      <a:r>
                        <a:rPr lang="ru-RU" sz="2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28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раёна</a:t>
                      </a:r>
                      <a:r>
                        <a:rPr lang="ru-RU" sz="2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en-US" sz="2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     </a:t>
                      </a:r>
                      <a:r>
                        <a:rPr lang="ru-RU" sz="2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 1 </a:t>
                      </a:r>
                      <a:r>
                        <a:rPr lang="ru-RU" sz="28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паугоддзе</a:t>
                      </a:r>
                      <a:r>
                        <a:rPr lang="ru-RU" sz="2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20</a:t>
                      </a:r>
                      <a:r>
                        <a:rPr lang="en-US" sz="2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  <a:r>
                        <a:rPr lang="ru-RU" sz="2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года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8277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4023525335"/>
              </p:ext>
            </p:extLst>
          </p:nvPr>
        </p:nvGraphicFramePr>
        <p:xfrm>
          <a:off x="1475656" y="555526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46026504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9347070"/>
              </p:ext>
            </p:extLst>
          </p:nvPr>
        </p:nvGraphicFramePr>
        <p:xfrm>
          <a:off x="107504" y="1635648"/>
          <a:ext cx="8928992" cy="933826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33826">
                <a:tc>
                  <a:txBody>
                    <a:bodyPr/>
                    <a:lstStyle/>
                    <a:p>
                      <a:pPr algn="ctr" fontAlgn="ctr"/>
                      <a:endParaRPr lang="ru-RU" sz="2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</a:endParaRP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6347230"/>
              </p:ext>
            </p:extLst>
          </p:nvPr>
        </p:nvGraphicFramePr>
        <p:xfrm>
          <a:off x="107504" y="123478"/>
          <a:ext cx="8928992" cy="1957864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57864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Структура </a:t>
                      </a:r>
                      <a:r>
                        <a:rPr lang="ru-RU" sz="2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кансалідаванага</a:t>
                      </a: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2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бюджэту</a:t>
                      </a: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2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Свіслацкага</a:t>
                      </a: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2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раёна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endParaRPr lang="ru-RU" sz="2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</a:endParaRP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771085" y="1283124"/>
            <a:ext cx="1741909" cy="914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e-BY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Раённы бюджэт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644007" y="2357436"/>
            <a:ext cx="2029941" cy="250033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0000"/>
                </a:solidFill>
                <a:latin typeface="Times New Roman"/>
              </a:rPr>
              <a:t>7 </a:t>
            </a:r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сельскіх</a:t>
            </a:r>
            <a:r>
              <a:rPr lang="ru-RU" b="1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бюджэтаў</a:t>
            </a:r>
            <a:r>
              <a:rPr lang="ru-RU" b="1" dirty="0">
                <a:solidFill>
                  <a:srgbClr val="000000"/>
                </a:solidFill>
                <a:latin typeface="Times New Roman"/>
              </a:rPr>
              <a:t>:</a:t>
            </a:r>
          </a:p>
          <a:p>
            <a:pPr algn="ctr"/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Вердаміцкі</a:t>
            </a:r>
            <a:endParaRPr lang="ru-RU" b="1" dirty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Дабравольскі</a:t>
            </a:r>
            <a:endParaRPr lang="ru-RU" b="1" dirty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Нязбодзіцкі</a:t>
            </a:r>
            <a:endParaRPr lang="ru-RU" b="1" dirty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Навадворскі</a:t>
            </a:r>
            <a:endParaRPr lang="ru-RU" b="1" dirty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Свіслацкі</a:t>
            </a:r>
            <a:endParaRPr lang="ru-RU" b="1" dirty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Ханявіцкі</a:t>
            </a:r>
            <a:endParaRPr lang="ru-RU" b="1" dirty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Паразоўскі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07704" y="1283124"/>
            <a:ext cx="1512168" cy="91440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Базавы</a:t>
            </a:r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be-BY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ўзровень</a:t>
            </a:r>
            <a:endParaRPr lang="ru-RU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907704" y="2472415"/>
            <a:ext cx="1512168" cy="91440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Першасны</a:t>
            </a:r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be-BY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ўзровень</a:t>
            </a:r>
            <a:endParaRPr lang="ru-RU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5279350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6452824"/>
              </p:ext>
            </p:extLst>
          </p:nvPr>
        </p:nvGraphicFramePr>
        <p:xfrm>
          <a:off x="107505" y="555526"/>
          <a:ext cx="8856984" cy="4045568"/>
        </p:xfrm>
        <a:graphic>
          <a:graphicData uri="http://schemas.openxmlformats.org/drawingml/2006/table">
            <a:tbl>
              <a:tblPr/>
              <a:tblGrid>
                <a:gridCol w="1571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8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5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3627">
                  <a:extLst>
                    <a:ext uri="{9D8B030D-6E8A-4147-A177-3AD203B41FA5}">
                      <a16:colId xmlns:a16="http://schemas.microsoft.com/office/drawing/2014/main" val="475653390"/>
                    </a:ext>
                  </a:extLst>
                </a:gridCol>
                <a:gridCol w="3664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89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9391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617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0415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9999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14283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1238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816173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310506">
                <a:tc gridSpan="13"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ВЫКАНАННЕ</a:t>
                      </a:r>
                      <a:r>
                        <a:rPr lang="ru-RU" sz="1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БЮДЖЭТУ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 руб.</a:t>
                      </a: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8290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be-B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Найменне</a:t>
                      </a:r>
                      <a:r>
                        <a:rPr lang="be-BY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бюждэту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be-B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ДАХОДЫ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ВЫДАТКІ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ДЭФІЦЫТ (-);</a:t>
                      </a:r>
                    </a:p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ПРАФІЦЫТ (+)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44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Удакладнены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гадавы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план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Выканана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Удакладнены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гадавы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план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Выканана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Удакладнены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гадавы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план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Выканана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раёна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r>
                        <a:rPr lang="en-US" sz="1400" b="1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418,9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632,4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53,9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36 418,9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itchFamily="18" charset="0"/>
                          <a:cs typeface="Times New Roman" pitchFamily="18" charset="0"/>
                        </a:rPr>
                        <a:t>19 596,4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itchFamily="18" charset="0"/>
                          <a:cs typeface="Times New Roman" pitchFamily="18" charset="0"/>
                        </a:rPr>
                        <a:t>53,8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+36,0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Раённы</a:t>
                      </a:r>
                      <a:r>
                        <a:rPr lang="ru-RU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r>
                        <a:rPr lang="en-US" sz="1400" b="1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617,9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233,7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35 617,9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itchFamily="18" charset="0"/>
                          <a:cs typeface="Times New Roman" pitchFamily="18" charset="0"/>
                        </a:rPr>
                        <a:t>19 196,2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itchFamily="18" charset="0"/>
                          <a:cs typeface="Times New Roman" pitchFamily="18" charset="0"/>
                        </a:rPr>
                        <a:t>53,9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+37,5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Сельскія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801,0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398,7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itchFamily="18" charset="0"/>
                          <a:cs typeface="Times New Roman" pitchFamily="18" charset="0"/>
                        </a:rPr>
                        <a:t>49,8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itchFamily="18" charset="0"/>
                          <a:cs typeface="Times New Roman" pitchFamily="18" charset="0"/>
                        </a:rPr>
                        <a:t>801,0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itchFamily="18" charset="0"/>
                          <a:cs typeface="Times New Roman" pitchFamily="18" charset="0"/>
                        </a:rPr>
                        <a:t>400,2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itchFamily="18" charset="0"/>
                          <a:cs typeface="Times New Roman" pitchFamily="18" charset="0"/>
                        </a:rPr>
                        <a:t>50,0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-1,5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/>
                      <a:r>
                        <a:rPr lang="ru-RU" sz="1400" b="0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Вердаміцкі</a:t>
                      </a:r>
                      <a:endParaRPr lang="ru-RU" sz="1400" b="0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b="0" dirty="0">
                          <a:latin typeface="Times New Roman" pitchFamily="18" charset="0"/>
                          <a:cs typeface="Times New Roman" pitchFamily="18" charset="0"/>
                        </a:rPr>
                        <a:t>114,5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60,2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52,6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latin typeface="Times New Roman" pitchFamily="18" charset="0"/>
                          <a:cs typeface="Times New Roman" pitchFamily="18" charset="0"/>
                        </a:rPr>
                        <a:t>114,5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60,0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52,4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+0,2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Дабравольскі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b="0" dirty="0">
                          <a:latin typeface="Times New Roman" pitchFamily="18" charset="0"/>
                          <a:cs typeface="Times New Roman" pitchFamily="18" charset="0"/>
                        </a:rPr>
                        <a:t>89,4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43,6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48,8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latin typeface="Times New Roman" pitchFamily="18" charset="0"/>
                          <a:cs typeface="Times New Roman" pitchFamily="18" charset="0"/>
                        </a:rPr>
                        <a:t>89,4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44,2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49,4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-0,6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Нязбодзіцкі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b="0" dirty="0">
                          <a:latin typeface="Times New Roman" pitchFamily="18" charset="0"/>
                          <a:cs typeface="Times New Roman" pitchFamily="18" charset="0"/>
                        </a:rPr>
                        <a:t>130,1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73,6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56,6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latin typeface="Times New Roman" pitchFamily="18" charset="0"/>
                          <a:cs typeface="Times New Roman" pitchFamily="18" charset="0"/>
                        </a:rPr>
                        <a:t>130,1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71,2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54,7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+2,4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Навадворскі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b="0" dirty="0">
                          <a:latin typeface="Times New Roman" pitchFamily="18" charset="0"/>
                          <a:cs typeface="Times New Roman" pitchFamily="18" charset="0"/>
                        </a:rPr>
                        <a:t>105,9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50,8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48,0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latin typeface="Times New Roman" pitchFamily="18" charset="0"/>
                          <a:cs typeface="Times New Roman" pitchFamily="18" charset="0"/>
                        </a:rPr>
                        <a:t>105,9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51,8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48,9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-1,0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Свіслацкі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b="0" dirty="0">
                          <a:latin typeface="Times New Roman" pitchFamily="18" charset="0"/>
                          <a:cs typeface="Times New Roman" pitchFamily="18" charset="0"/>
                        </a:rPr>
                        <a:t>126,3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61,1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48,4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latin typeface="Times New Roman" pitchFamily="18" charset="0"/>
                          <a:cs typeface="Times New Roman" pitchFamily="18" charset="0"/>
                        </a:rPr>
                        <a:t>126,3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61,7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48,9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-0,6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Ханявіцкі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b="0" dirty="0">
                          <a:latin typeface="Times New Roman" pitchFamily="18" charset="0"/>
                          <a:cs typeface="Times New Roman" pitchFamily="18" charset="0"/>
                        </a:rPr>
                        <a:t>108,1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49,7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46,0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latin typeface="Times New Roman" pitchFamily="18" charset="0"/>
                          <a:cs typeface="Times New Roman" pitchFamily="18" charset="0"/>
                        </a:rPr>
                        <a:t>108,1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49,5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45,8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+0,2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Паразоўскі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126,7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59,7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47,1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126,7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9432352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9821825"/>
              </p:ext>
            </p:extLst>
          </p:nvPr>
        </p:nvGraphicFramePr>
        <p:xfrm>
          <a:off x="179512" y="483518"/>
          <a:ext cx="8856985" cy="4406138"/>
        </p:xfrm>
        <a:graphic>
          <a:graphicData uri="http://schemas.openxmlformats.org/drawingml/2006/table">
            <a:tbl>
              <a:tblPr/>
              <a:tblGrid>
                <a:gridCol w="1440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43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41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2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95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19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95915">
                  <a:extLst>
                    <a:ext uri="{9D8B030D-6E8A-4147-A177-3AD203B41FA5}">
                      <a16:colId xmlns:a16="http://schemas.microsoft.com/office/drawing/2014/main" val="277275635"/>
                    </a:ext>
                  </a:extLst>
                </a:gridCol>
                <a:gridCol w="7401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5686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8170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3363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648073">
                  <a:extLst>
                    <a:ext uri="{9D8B030D-6E8A-4147-A177-3AD203B41FA5}">
                      <a16:colId xmlns:a16="http://schemas.microsoft.com/office/drawing/2014/main" val="2025109828"/>
                    </a:ext>
                  </a:extLst>
                </a:gridCol>
              </a:tblGrid>
              <a:tr h="294216">
                <a:tc gridSpan="13"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Дынаміка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паступленняў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даходаў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мясцовых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бюджэтаў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4216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руб.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1483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be-BY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r>
                        <a:rPr lang="en-US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endParaRPr lang="be-BY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rtl="0" fontAlgn="ctr"/>
                      <a:r>
                        <a:rPr lang="be-BY" sz="13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бюждэту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Падатковыя</a:t>
                      </a:r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і </a:t>
                      </a:r>
                      <a:r>
                        <a:rPr lang="ru-RU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непадатковыя</a:t>
                      </a:r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даходы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Бязвыплатныя</a:t>
                      </a:r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паступленні</a:t>
                      </a:r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</a:t>
                      </a:r>
                      <a:r>
                        <a:rPr lang="ru-RU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датацыя</a:t>
                      </a:r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субвенцыі</a:t>
                      </a:r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Усяго</a:t>
                      </a:r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даходаў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14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1</a:t>
                      </a:r>
                      <a:r>
                        <a:rPr lang="ru-RU" sz="13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35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паугод</a:t>
                      </a:r>
                      <a:r>
                        <a:rPr lang="ru-RU" sz="13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 </a:t>
                      </a:r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2020 года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kumimoji="0" lang="ru-RU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 </a:t>
                      </a:r>
                      <a:r>
                        <a:rPr kumimoji="0" lang="ru-RU" sz="135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паугод</a:t>
                      </a:r>
                      <a:r>
                        <a:rPr kumimoji="0" lang="ru-RU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 20</a:t>
                      </a:r>
                      <a:r>
                        <a:rPr kumimoji="0" lang="en-US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ru-RU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 года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5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тэмп</a:t>
                      </a:r>
                      <a:endParaRPr kumimoji="0" lang="ru-RU" sz="13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росту,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</a:t>
                      </a:r>
                      <a:r>
                        <a:rPr lang="ru-RU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паугод</a:t>
                      </a:r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</a:t>
                      </a:r>
                    </a:p>
                    <a:p>
                      <a:pPr algn="ctr" fontAlgn="ctr"/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2020 года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kumimoji="0" lang="ru-RU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 </a:t>
                      </a:r>
                      <a:r>
                        <a:rPr kumimoji="0" lang="ru-RU" sz="135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паугод</a:t>
                      </a:r>
                      <a:r>
                        <a:rPr kumimoji="0" lang="ru-RU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 20</a:t>
                      </a:r>
                      <a:r>
                        <a:rPr kumimoji="0" lang="en-US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ru-RU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 года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5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тэмп</a:t>
                      </a:r>
                      <a:endParaRPr kumimoji="0" lang="ru-RU" sz="13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росту,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</a:t>
                      </a:r>
                      <a:r>
                        <a:rPr lang="ru-RU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паугод</a:t>
                      </a:r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 2020года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kumimoji="0" lang="ru-RU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 </a:t>
                      </a:r>
                      <a:r>
                        <a:rPr kumimoji="0" lang="ru-RU" sz="135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паугод</a:t>
                      </a:r>
                      <a:r>
                        <a:rPr kumimoji="0" lang="ru-RU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algn="ctr" fontAlgn="ctr"/>
                      <a:r>
                        <a:rPr kumimoji="0" lang="ru-RU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20</a:t>
                      </a:r>
                      <a:r>
                        <a:rPr kumimoji="0" lang="en-US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ru-RU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 года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5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тэмп</a:t>
                      </a:r>
                      <a:endParaRPr kumimoji="0" lang="ru-RU" sz="13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росту,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раёна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5 459,4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6 612,7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121,1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10 080,5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13 019,7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129,2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15 539,9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19 632,4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298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Раённы</a:t>
                      </a:r>
                      <a:r>
                        <a:rPr lang="ru-RU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5 232,9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6 320,3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9 987,9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12 913,4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129,3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15 220,8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19 233,7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Сельскія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226,5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292,4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129,1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319,1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398,7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124,9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7314">
                <a:tc>
                  <a:txBody>
                    <a:bodyPr/>
                    <a:lstStyle/>
                    <a:p>
                      <a:pPr algn="l"/>
                      <a:r>
                        <a:rPr lang="ru-RU" sz="1400" b="0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Вердаміцкі</a:t>
                      </a:r>
                      <a:endParaRPr lang="ru-RU" sz="1400" b="0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137,0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127,5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Дабравольскі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129,3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118,5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Нязбодзіцкі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135,9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141,8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Навадворскі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119,8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Свіслацкі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124,9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129,5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8249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Ханявіцкі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128,2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Паразоўскі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778982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83518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</a:pP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Структура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даходаў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мясцовых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бюджэтаў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484125807"/>
              </p:ext>
            </p:extLst>
          </p:nvPr>
        </p:nvGraphicFramePr>
        <p:xfrm>
          <a:off x="4648200" y="0"/>
          <a:ext cx="4495800" cy="5143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Объект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90749163"/>
              </p:ext>
            </p:extLst>
          </p:nvPr>
        </p:nvGraphicFramePr>
        <p:xfrm>
          <a:off x="0" y="454773"/>
          <a:ext cx="4495800" cy="4659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61626681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5570233"/>
              </p:ext>
            </p:extLst>
          </p:nvPr>
        </p:nvGraphicFramePr>
        <p:xfrm>
          <a:off x="142844" y="27176"/>
          <a:ext cx="8786876" cy="4560382"/>
        </p:xfrm>
        <a:graphic>
          <a:graphicData uri="http://schemas.openxmlformats.org/drawingml/2006/table">
            <a:tbl>
              <a:tblPr/>
              <a:tblGrid>
                <a:gridCol w="1557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73054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Дынаміка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выдаткаў</a:t>
                      </a:r>
                      <a:r>
                        <a:rPr lang="ru-RU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мясцовых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бюджэтаў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4411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руб.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3771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be-B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Від</a:t>
                      </a:r>
                    </a:p>
                    <a:p>
                      <a:pPr algn="ctr" rtl="0" fontAlgn="ctr"/>
                      <a:r>
                        <a:rPr lang="be-BY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бюждэту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Першачарговыя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выдаткі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(заработная плата,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лекавыя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сродкі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прадукты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харчавання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камунальныя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паслугі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і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іншыя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Іншыя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выдаткі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транспарт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сувязь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рамонт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абсталявання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і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будынкаў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вулічнае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асвятленне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набыццё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абсталявання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і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іншыя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Усяго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выдаткаў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15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</a:t>
                      </a:r>
                      <a:r>
                        <a:rPr lang="be-B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паугоддзе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года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I</a:t>
                      </a:r>
                      <a:r>
                        <a:rPr kumimoji="0" lang="be-BY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паугоддзе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algn="ctr" fontAlgn="ctr"/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202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года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тэмп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росту,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паугоддзе</a:t>
                      </a:r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года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I </a:t>
                      </a:r>
                      <a:r>
                        <a:rPr kumimoji="0" lang="ru-RU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паугоддзе</a:t>
                      </a: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202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года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тэмп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росту,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паугоддзе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20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года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I </a:t>
                      </a:r>
                      <a:r>
                        <a:rPr kumimoji="0" lang="ru-RU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паугоддзе</a:t>
                      </a: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202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года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тэмп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росту,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2604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раёна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13 347,3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17 818,4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133,5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2 389,4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1 778,0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15 736,7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19 596,4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124,5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79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Раённы</a:t>
                      </a:r>
                      <a:r>
                        <a:rPr lang="ru-RU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17 539,5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133,7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2 297,1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1 656,7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15 413,0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19 196,2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124,5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0978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Сельскія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231,4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278,9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120,5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121,3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131,4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323,7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400,2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123,6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/>
                      <a:r>
                        <a:rPr lang="ru-RU" sz="1400" b="0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Вердаміцкі</a:t>
                      </a:r>
                      <a:endParaRPr lang="ru-RU" sz="1400" b="0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37,8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143,2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Дабравольскі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127,9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Нязбодзіцкі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20,7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146,8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Навадворскі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37,4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14,4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51,8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Свіслацкі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42,5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127,6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127,2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61,7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127,5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Ханявіцкі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33,8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15,7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Паразоўскі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43,7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131,2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61,8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119,3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5708797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55526"/>
          </a:xfrm>
        </p:spPr>
        <p:txBody>
          <a:bodyPr>
            <a:noAutofit/>
          </a:bodyPr>
          <a:lstStyle/>
          <a:p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Структура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выдатка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ў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мясцовых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бюджэтаў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па                                   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функцыянальнай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класіфікацыі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ea typeface="+mn-ea"/>
                <a:cs typeface="Times New Roman" pitchFamily="18" charset="0"/>
              </a:rPr>
              <a:t>выдатка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ў</a:t>
            </a:r>
            <a:r>
              <a:rPr lang="ru-RU" sz="18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бюджэту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  <a:endParaRPr lang="ru-RU" sz="1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608903764"/>
              </p:ext>
            </p:extLst>
          </p:nvPr>
        </p:nvGraphicFramePr>
        <p:xfrm>
          <a:off x="6740" y="641554"/>
          <a:ext cx="4495800" cy="4516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866991527"/>
              </p:ext>
            </p:extLst>
          </p:nvPr>
        </p:nvGraphicFramePr>
        <p:xfrm>
          <a:off x="4648200" y="627063"/>
          <a:ext cx="4495800" cy="4516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47554301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555526"/>
          </a:xfrm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Структура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выдаткаў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мясцовых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бюджэтаў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па                                     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эканамічнай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класіфікацыі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выдаткаў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бюджэту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784312408"/>
              </p:ext>
            </p:extLst>
          </p:nvPr>
        </p:nvGraphicFramePr>
        <p:xfrm>
          <a:off x="0" y="555625"/>
          <a:ext cx="4495800" cy="4587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771096453"/>
              </p:ext>
            </p:extLst>
          </p:nvPr>
        </p:nvGraphicFramePr>
        <p:xfrm>
          <a:off x="4648200" y="555625"/>
          <a:ext cx="4495800" cy="4587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92891155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3673026"/>
              </p:ext>
            </p:extLst>
          </p:nvPr>
        </p:nvGraphicFramePr>
        <p:xfrm>
          <a:off x="179513" y="195485"/>
          <a:ext cx="8712966" cy="4873444"/>
        </p:xfrm>
        <a:graphic>
          <a:graphicData uri="http://schemas.openxmlformats.org/drawingml/2006/table">
            <a:tbl>
              <a:tblPr/>
              <a:tblGrid>
                <a:gridCol w="3570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994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41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41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41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41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51376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6582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Даўгавыя</a:t>
                      </a:r>
                      <a:r>
                        <a:rPr lang="be-BY" sz="2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абавязацельствы органаў мясцовага кіравання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і самакіравання Свіслацкага раёна на 01.</a:t>
                      </a:r>
                      <a:r>
                        <a:rPr lang="en-US" sz="2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r>
                        <a:rPr lang="ru-RU" sz="2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  <a:r>
                        <a:rPr lang="be-BY" sz="2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.20</a:t>
                      </a:r>
                      <a:r>
                        <a:rPr lang="en-US" sz="2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  <a:r>
                        <a:rPr lang="ru-RU" sz="2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r>
                        <a:rPr lang="be-BY" sz="2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года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1376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7814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4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e-BY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Віды абязацельстваў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01.</a:t>
                      </a:r>
                      <a:r>
                        <a:rPr kumimoji="0" lang="en-US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07</a:t>
                      </a: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.2021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01.</a:t>
                      </a:r>
                      <a:r>
                        <a:rPr kumimoji="0" lang="en-US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0</a:t>
                      </a: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7.20</a:t>
                      </a:r>
                      <a:r>
                        <a:rPr kumimoji="0" lang="en-US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+/-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29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629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be-BY" sz="14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Доўг органаў мясцовага кіравання і самакіравання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64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be-BY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Каштоўныя бумагі, размешчаныя мясцовымі выканаўчымі і распарадчымі органамі на ўнутраным фінансавым рынку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64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be-BY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Абавязацельствы, якія падлягаюць выкананню па выдадзеным гарантыям мясцовых выканаўчых і распарадчых органаў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62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be-BY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Бюджэтныя крэдыты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3654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be-BY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Іншыя даўгавыя абавязацельствы, раней аднесеныя ў адпаведнасці з заканадаўствам на доўг органаў мясцовага кіравання і самакіравання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64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be-BY" sz="14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Доўг, гарантаваны мясцовымі выканаўчымі і распарадчымі органамі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281,8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343,7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-61,9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82,0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62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УСЯГО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281,8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343,7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-61,9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82,0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1089174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6372</TotalTime>
  <Words>793</Words>
  <Application>Microsoft Office PowerPoint</Application>
  <PresentationFormat>Экран (16:9)</PresentationFormat>
  <Paragraphs>446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Структура даходаў мясцовых бюджэтаў.</vt:lpstr>
      <vt:lpstr>Презентация PowerPoint</vt:lpstr>
      <vt:lpstr>Структура выдаткаў мясцовых бюджэтаў па                                    функцыянальнай класіфікацыі выдаткаў бюджэту.</vt:lpstr>
      <vt:lpstr>Структура выдаткаў мясцовых бюджэтаў па                                      эканамічнай класіфікацыі выдаткаў бюджэту.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Давыдик Александр</dc:creator>
  <cp:lastModifiedBy>Фальковская Татьяна Борисовна</cp:lastModifiedBy>
  <cp:revision>519</cp:revision>
  <cp:lastPrinted>2016-04-12T06:59:46Z</cp:lastPrinted>
  <dcterms:created xsi:type="dcterms:W3CDTF">2013-10-16T05:53:51Z</dcterms:created>
  <dcterms:modified xsi:type="dcterms:W3CDTF">2021-07-21T06:02:53Z</dcterms:modified>
</cp:coreProperties>
</file>