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drawings/drawing7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44" r:id="rId1"/>
  </p:sldMasterIdLst>
  <p:notesMasterIdLst>
    <p:notesMasterId r:id="rId12"/>
  </p:notesMasterIdLst>
  <p:handoutMasterIdLst>
    <p:handoutMasterId r:id="rId13"/>
  </p:handoutMasterIdLst>
  <p:sldIdLst>
    <p:sldId id="258" r:id="rId2"/>
    <p:sldId id="284" r:id="rId3"/>
    <p:sldId id="299" r:id="rId4"/>
    <p:sldId id="285" r:id="rId5"/>
    <p:sldId id="295" r:id="rId6"/>
    <p:sldId id="296" r:id="rId7"/>
    <p:sldId id="293" r:id="rId8"/>
    <p:sldId id="292" r:id="rId9"/>
    <p:sldId id="282" r:id="rId10"/>
    <p:sldId id="291" r:id="rId11"/>
  </p:sldIdLst>
  <p:sldSz cx="9144000" cy="5143500" type="screen16x9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FF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86" autoAdjust="0"/>
    <p:restoredTop sz="94676" autoAdjust="0"/>
  </p:normalViewPr>
  <p:slideViewPr>
    <p:cSldViewPr>
      <p:cViewPr varScale="1">
        <p:scale>
          <a:sx n="134" d="100"/>
          <a:sy n="134" d="100"/>
        </p:scale>
        <p:origin x="138" y="27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636438453667972"/>
          <c:y val="0.10989890152619812"/>
          <c:w val="0.81200676186662413"/>
          <c:h val="0.3968671138329967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Подоходный налог с физических лиц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16.899999999999999</c:v>
                </c:pt>
                <c:pt idx="1">
                  <c:v>64.5</c:v>
                </c:pt>
                <c:pt idx="2">
                  <c:v>64.400000000000006</c:v>
                </c:pt>
                <c:pt idx="3">
                  <c:v>71.400000000000006</c:v>
                </c:pt>
                <c:pt idx="4">
                  <c:v>57</c:v>
                </c:pt>
                <c:pt idx="5">
                  <c:v>69.599999999999994</c:v>
                </c:pt>
                <c:pt idx="6">
                  <c:v>62.9</c:v>
                </c:pt>
                <c:pt idx="7">
                  <c:v>59.4</c:v>
                </c:pt>
                <c:pt idx="8">
                  <c:v>68.599999999999994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84-43C9-B96A-171FE044EB6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Налоги на собственнотсть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Лист1!$C$2:$C$10</c:f>
              <c:numCache>
                <c:formatCode>0.0</c:formatCode>
                <c:ptCount val="9"/>
                <c:pt idx="0">
                  <c:v>3.6</c:v>
                </c:pt>
                <c:pt idx="1">
                  <c:v>0.6</c:v>
                </c:pt>
                <c:pt idx="2">
                  <c:v>0.4</c:v>
                </c:pt>
                <c:pt idx="3">
                  <c:v>0.5</c:v>
                </c:pt>
                <c:pt idx="4">
                  <c:v>0.2</c:v>
                </c:pt>
                <c:pt idx="5">
                  <c:v>0.5</c:v>
                </c:pt>
                <c:pt idx="6">
                  <c:v>1.2</c:v>
                </c:pt>
                <c:pt idx="7">
                  <c:v>0.5</c:v>
                </c:pt>
                <c:pt idx="8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184-43C9-B96A-171FE044EB66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Налог на добавленную стоимость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Лист1!$D$2:$D$10</c:f>
              <c:numCache>
                <c:formatCode>General</c:formatCode>
                <c:ptCount val="9"/>
                <c:pt idx="0" formatCode="0.0">
                  <c:v>5.7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184-43C9-B96A-171FE044EB66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Единый налог для производителей сельскохозяйственной продукции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Лист1!$E$2:$E$10</c:f>
              <c:numCache>
                <c:formatCode>General</c:formatCode>
                <c:ptCount val="9"/>
                <c:pt idx="0" formatCode="0.0">
                  <c:v>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184-43C9-B96A-171FE044EB66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Прочие налоговые и неналоговые доходы</c:v>
                </c:pt>
              </c:strCache>
            </c:strRef>
          </c:tx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184-43C9-B96A-171FE044EB66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184-43C9-B96A-171FE044EB66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184-43C9-B96A-171FE044EB66}"/>
                </c:ext>
              </c:extLst>
            </c:dLbl>
            <c:dLbl>
              <c:idx val="3"/>
              <c:layout>
                <c:manualLayout>
                  <c:x val="5.6494950843009812E-3"/>
                  <c:y val="2.28974433751337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184-43C9-B96A-171FE044EB66}"/>
                </c:ext>
              </c:extLst>
            </c:dLbl>
            <c:dLbl>
              <c:idx val="4"/>
              <c:layout>
                <c:manualLayout>
                  <c:x val="-2.8248587570621716E-3"/>
                  <c:y val="-2.2144850864455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184-43C9-B96A-171FE044EB66}"/>
                </c:ext>
              </c:extLst>
            </c:dLbl>
            <c:dLbl>
              <c:idx val="5"/>
              <c:layout>
                <c:manualLayout>
                  <c:x val="0"/>
                  <c:y val="7.783804802177520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184-43C9-B96A-171FE044EB66}"/>
                </c:ext>
              </c:extLst>
            </c:dLbl>
            <c:dLbl>
              <c:idx val="6"/>
              <c:layout>
                <c:manualLayout>
                  <c:x val="2.824858757062156E-3"/>
                  <c:y val="5.31466899970839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184-43C9-B96A-171FE044EB6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Лист1!$F$2:$F$10</c:f>
              <c:numCache>
                <c:formatCode>0.0</c:formatCode>
                <c:ptCount val="9"/>
                <c:pt idx="0">
                  <c:v>6.3</c:v>
                </c:pt>
                <c:pt idx="1">
                  <c:v>5.9</c:v>
                </c:pt>
                <c:pt idx="2">
                  <c:v>6.2</c:v>
                </c:pt>
                <c:pt idx="3">
                  <c:v>0.4</c:v>
                </c:pt>
                <c:pt idx="4">
                  <c:v>18.899999999999999</c:v>
                </c:pt>
                <c:pt idx="5">
                  <c:v>2.6</c:v>
                </c:pt>
                <c:pt idx="6">
                  <c:v>1.5</c:v>
                </c:pt>
                <c:pt idx="7">
                  <c:v>7.9</c:v>
                </c:pt>
                <c:pt idx="8">
                  <c:v>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8184-43C9-B96A-171FE044EB66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Дотация, субвенции и иные межбюджетные транферты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0"/>
                  <c:y val="-8.30431907417086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8184-43C9-B96A-171FE044EB66}"/>
                </c:ext>
              </c:extLst>
            </c:dLbl>
            <c:dLbl>
              <c:idx val="4"/>
              <c:layout>
                <c:manualLayout>
                  <c:x val="8.4745762711864996E-3"/>
                  <c:y val="3.45679012345678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8184-43C9-B96A-171FE044EB66}"/>
                </c:ext>
              </c:extLst>
            </c:dLbl>
            <c:dLbl>
              <c:idx val="6"/>
              <c:layout>
                <c:manualLayout>
                  <c:x val="-8.4745762711864996E-3"/>
                  <c:y val="-7.407407407407422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8184-43C9-B96A-171FE044EB6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Лист1!$G$2:$G$10</c:f>
              <c:numCache>
                <c:formatCode>0.0</c:formatCode>
                <c:ptCount val="9"/>
                <c:pt idx="0">
                  <c:v>65.599999999999994</c:v>
                </c:pt>
                <c:pt idx="1">
                  <c:v>29</c:v>
                </c:pt>
                <c:pt idx="2">
                  <c:v>29</c:v>
                </c:pt>
                <c:pt idx="3">
                  <c:v>27.7</c:v>
                </c:pt>
                <c:pt idx="4">
                  <c:v>23.9</c:v>
                </c:pt>
                <c:pt idx="5">
                  <c:v>27.3</c:v>
                </c:pt>
                <c:pt idx="6">
                  <c:v>34.4</c:v>
                </c:pt>
                <c:pt idx="7">
                  <c:v>32.200000000000003</c:v>
                </c:pt>
                <c:pt idx="8">
                  <c:v>28.9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8184-43C9-B96A-171FE044EB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33273088"/>
        <c:axId val="132892544"/>
      </c:barChart>
      <c:valAx>
        <c:axId val="132892544"/>
        <c:scaling>
          <c:orientation val="minMax"/>
          <c:max val="100"/>
          <c:min val="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1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3273088"/>
        <c:crosses val="autoZero"/>
        <c:crossBetween val="between"/>
        <c:majorUnit val="20"/>
        <c:minorUnit val="20"/>
      </c:valAx>
      <c:catAx>
        <c:axId val="13327308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9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2892544"/>
        <c:crosses val="autoZero"/>
        <c:auto val="1"/>
        <c:lblAlgn val="ctr"/>
        <c:lblOffset val="100"/>
        <c:noMultiLvlLbl val="0"/>
      </c:catAx>
    </c:plotArea>
    <c:legend>
      <c:legendPos val="b"/>
      <c:legendEntry>
        <c:idx val="2"/>
        <c:txPr>
          <a:bodyPr/>
          <a:lstStyle/>
          <a:p>
            <a:pPr>
              <a:lnSpc>
                <a:spcPts val="1100"/>
              </a:lnSpc>
              <a:spcBef>
                <a:spcPts val="0"/>
              </a:spcBef>
              <a:defRPr sz="1050" kern="1200" cap="none" spc="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4.1990302059700182E-2"/>
          <c:y val="0.6788320413347656"/>
          <c:w val="0.88744917478535523"/>
          <c:h val="0.30475775349890555"/>
        </c:manualLayout>
      </c:layout>
      <c:overlay val="0"/>
      <c:txPr>
        <a:bodyPr/>
        <a:lstStyle/>
        <a:p>
          <a:pPr>
            <a:lnSpc>
              <a:spcPct val="100000"/>
            </a:lnSpc>
            <a:defRPr sz="1050" kern="1200" cap="none" spc="0" baseline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451977401130012"/>
          <c:y val="1.6183934452125123E-2"/>
          <c:w val="0.76836158192089998"/>
          <c:h val="0.7413970131212506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5"/>
            <c:bubble3D val="0"/>
            <c:explosion val="0"/>
            <c:extLst>
              <c:ext xmlns:c16="http://schemas.microsoft.com/office/drawing/2014/chart" uri="{C3380CC4-5D6E-409C-BE32-E72D297353CC}">
                <c16:uniqueId val="{00000000-C8B4-4DE5-9E93-A55D34D29851}"/>
              </c:ext>
            </c:extLst>
          </c:dPt>
          <c:dLbls>
            <c:dLbl>
              <c:idx val="0"/>
              <c:layout>
                <c:manualLayout>
                  <c:x val="2.8248587570621472E-2"/>
                  <c:y val="1.362862156472888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8B4-4DE5-9E93-A55D34D29851}"/>
                </c:ext>
              </c:extLst>
            </c:dLbl>
            <c:dLbl>
              <c:idx val="1"/>
              <c:layout>
                <c:manualLayout>
                  <c:x val="0"/>
                  <c:y val="-3.543441606829508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8B4-4DE5-9E93-A55D34D29851}"/>
                </c:ext>
              </c:extLst>
            </c:dLbl>
            <c:dLbl>
              <c:idx val="2"/>
              <c:layout>
                <c:manualLayout>
                  <c:x val="2.8248587570621469E-3"/>
                  <c:y val="3.270869175534928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8B4-4DE5-9E93-A55D34D29851}"/>
                </c:ext>
              </c:extLst>
            </c:dLbl>
            <c:dLbl>
              <c:idx val="3"/>
              <c:layout>
                <c:manualLayout>
                  <c:x val="-2.8248587570621612E-3"/>
                  <c:y val="2.180579450356645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8B4-4DE5-9E93-A55D34D29851}"/>
                </c:ext>
              </c:extLst>
            </c:dLbl>
            <c:dLbl>
              <c:idx val="4"/>
              <c:layout>
                <c:manualLayout>
                  <c:x val="-0.10451977401130012"/>
                  <c:y val="4.906303763302462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8B4-4DE5-9E93-A55D34D29851}"/>
                </c:ext>
              </c:extLst>
            </c:dLbl>
            <c:dLbl>
              <c:idx val="5"/>
              <c:layout>
                <c:manualLayout>
                  <c:x val="-3.1073446327683923E-2"/>
                  <c:y val="-8.177172938837322E-3"/>
                </c:manualLayout>
              </c:layout>
              <c:numFmt formatCode="0.0%" sourceLinked="0"/>
              <c:spPr>
                <a:scene3d>
                  <a:camera prst="orthographicFront"/>
                  <a:lightRig rig="threePt" dir="t"/>
                </a:scene3d>
                <a:sp3d>
                  <a:bevelT w="6350"/>
                </a:sp3d>
              </c:spPr>
              <c:txPr>
                <a:bodyPr rot="0"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8B4-4DE5-9E93-A55D34D29851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Подоходный налог с физических лиц</c:v>
                </c:pt>
                <c:pt idx="1">
                  <c:v>Налоги на собственность</c:v>
                </c:pt>
                <c:pt idx="2">
                  <c:v>Налог на добавленную стоимость</c:v>
                </c:pt>
                <c:pt idx="3">
                  <c:v>Единый налог для производителей сельскохозяйственной продукции</c:v>
                </c:pt>
                <c:pt idx="4">
                  <c:v>Прочие налоговые и неналоговые доходы</c:v>
                </c:pt>
                <c:pt idx="5">
                  <c:v>Дотация, субвенции и иные межбюджетные транферты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2780.9</c:v>
                </c:pt>
                <c:pt idx="1">
                  <c:v>555.1</c:v>
                </c:pt>
                <c:pt idx="2">
                  <c:v>845.5</c:v>
                </c:pt>
                <c:pt idx="3">
                  <c:v>296.3</c:v>
                </c:pt>
                <c:pt idx="4">
                  <c:v>981.6</c:v>
                </c:pt>
                <c:pt idx="5">
                  <c:v>10080.5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8B4-4DE5-9E93-A55D34D298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581632223813306"/>
          <c:w val="1"/>
          <c:h val="0.24183677761866987"/>
        </c:manualLayout>
      </c:layout>
      <c:overlay val="0"/>
      <c:txPr>
        <a:bodyPr/>
        <a:lstStyle/>
        <a:p>
          <a:pPr>
            <a:defRPr sz="1100" baseline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spPr>
    <a:scene3d>
      <a:camera prst="orthographicFront"/>
      <a:lightRig rig="threePt" dir="t"/>
    </a:scene3d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672360870145604"/>
          <c:y val="6.8837448634842123E-4"/>
          <c:w val="0.75021486720940134"/>
          <c:h val="0.7494792908657921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разделы</c:v>
                </c:pt>
              </c:strCache>
            </c:strRef>
          </c:tx>
          <c:explosion val="16"/>
          <c:dLbls>
            <c:dLbl>
              <c:idx val="0"/>
              <c:layout>
                <c:manualLayout>
                  <c:x val="2.3271052982784052E-2"/>
                  <c:y val="6.9988798692421266E-4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B26-40C6-87DB-6E745C99FDAC}"/>
                </c:ext>
              </c:extLst>
            </c:dLbl>
            <c:dLbl>
              <c:idx val="1"/>
              <c:layout>
                <c:manualLayout>
                  <c:x val="1.4155878820232221E-2"/>
                  <c:y val="-5.2238966247065997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B26-40C6-87DB-6E745C99FDAC}"/>
                </c:ext>
              </c:extLst>
            </c:dLbl>
            <c:dLbl>
              <c:idx val="2"/>
              <c:layout>
                <c:manualLayout>
                  <c:x val="3.4019478435376685E-2"/>
                  <c:y val="-5.8084375104706194E-3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B26-40C6-87DB-6E745C99FDAC}"/>
                </c:ext>
              </c:extLst>
            </c:dLbl>
            <c:dLbl>
              <c:idx val="3"/>
              <c:layout>
                <c:manualLayout>
                  <c:x val="4.4960852351083234E-2"/>
                  <c:y val="3.6790505436032871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B26-40C6-87DB-6E745C99FDAC}"/>
                </c:ext>
              </c:extLst>
            </c:dLbl>
            <c:dLbl>
              <c:idx val="4"/>
              <c:layout>
                <c:manualLayout>
                  <c:x val="0"/>
                  <c:y val="0.16354086196707721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B26-40C6-87DB-6E745C99FDAC}"/>
                </c:ext>
              </c:extLst>
            </c:dLbl>
            <c:dLbl>
              <c:idx val="5"/>
              <c:layout>
                <c:manualLayout>
                  <c:x val="-2.5172605542951202E-2"/>
                  <c:y val="-8.8835513481091768E-3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B26-40C6-87DB-6E745C99FDAC}"/>
                </c:ext>
              </c:extLst>
            </c:dLbl>
            <c:dLbl>
              <c:idx val="6"/>
              <c:layout>
                <c:manualLayout>
                  <c:x val="5.7519462609546913E-2"/>
                  <c:y val="-3.0931462123793909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B26-40C6-87DB-6E745C99FDAC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C2A-455E-8290-5990A969B08F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Лист1!$A$2:$A$9</c:f>
              <c:strCache>
                <c:ptCount val="7"/>
                <c:pt idx="0">
                  <c:v>Общегосударственная деятельность</c:v>
                </c:pt>
                <c:pt idx="1">
                  <c:v>Жилищно-коммунальные услуги и жилищное строительство</c:v>
                </c:pt>
                <c:pt idx="2">
                  <c:v>Здравоохранение</c:v>
                </c:pt>
                <c:pt idx="3">
                  <c:v>Физическая культура, спорт, культура и СМИ</c:v>
                </c:pt>
                <c:pt idx="4">
                  <c:v>Образование</c:v>
                </c:pt>
                <c:pt idx="5">
                  <c:v>Социальная политика</c:v>
                </c:pt>
                <c:pt idx="6">
                  <c:v>Национальная экономика и другие расходы</c:v>
                </c:pt>
              </c:strCache>
            </c:strRef>
          </c:cat>
          <c:val>
            <c:numRef>
              <c:f>Лист1!$B$2:$B$9</c:f>
              <c:numCache>
                <c:formatCode>#,##0.0</c:formatCode>
                <c:ptCount val="8"/>
                <c:pt idx="0">
                  <c:v>1496</c:v>
                </c:pt>
                <c:pt idx="1">
                  <c:v>1085.3</c:v>
                </c:pt>
                <c:pt idx="2">
                  <c:v>4069.5</c:v>
                </c:pt>
                <c:pt idx="3">
                  <c:v>1100</c:v>
                </c:pt>
                <c:pt idx="4">
                  <c:v>6401.1</c:v>
                </c:pt>
                <c:pt idx="5">
                  <c:v>772.1</c:v>
                </c:pt>
                <c:pt idx="6">
                  <c:v>812.7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B26-40C6-87DB-6E745C99FD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4357082017342568"/>
          <c:w val="1"/>
          <c:h val="0.25642912765084847"/>
        </c:manualLayout>
      </c:layout>
      <c:overlay val="0"/>
      <c:txPr>
        <a:bodyPr/>
        <a:lstStyle/>
        <a:p>
          <a:pPr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048862642169729"/>
          <c:y val="4.5156658628328794E-2"/>
          <c:w val="0.82895581802274765"/>
          <c:h val="0.4844827014864707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Общегосударственная деятельность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8</c:v>
                </c:pt>
                <c:pt idx="1">
                  <c:v>79</c:v>
                </c:pt>
                <c:pt idx="2">
                  <c:v>77.599999999999994</c:v>
                </c:pt>
                <c:pt idx="3">
                  <c:v>83.6</c:v>
                </c:pt>
                <c:pt idx="4">
                  <c:v>82.7</c:v>
                </c:pt>
                <c:pt idx="5">
                  <c:v>79.3</c:v>
                </c:pt>
                <c:pt idx="6">
                  <c:v>73.8</c:v>
                </c:pt>
                <c:pt idx="7">
                  <c:v>75.900000000000006</c:v>
                </c:pt>
                <c:pt idx="8">
                  <c:v>80.099999999999994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C04-4F02-9BE3-25F3878C130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Жилищно-коммунальные услуги и жилищное строительство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Лист1!$C$2:$C$10</c:f>
              <c:numCache>
                <c:formatCode>0.0</c:formatCode>
                <c:ptCount val="9"/>
                <c:pt idx="0">
                  <c:v>6.6</c:v>
                </c:pt>
                <c:pt idx="1">
                  <c:v>18.8</c:v>
                </c:pt>
                <c:pt idx="2">
                  <c:v>20.3</c:v>
                </c:pt>
                <c:pt idx="3">
                  <c:v>13.4</c:v>
                </c:pt>
                <c:pt idx="4">
                  <c:v>15.4</c:v>
                </c:pt>
                <c:pt idx="5">
                  <c:v>18.100000000000001</c:v>
                </c:pt>
                <c:pt idx="6">
                  <c:v>24.2</c:v>
                </c:pt>
                <c:pt idx="7">
                  <c:v>21.7</c:v>
                </c:pt>
                <c:pt idx="8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C04-4F02-9BE3-25F3878C1309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Здравоохранение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Лист1!$D$2:$D$10</c:f>
              <c:numCache>
                <c:formatCode>0.0</c:formatCode>
                <c:ptCount val="9"/>
                <c:pt idx="0">
                  <c:v>26.4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C04-4F02-9BE3-25F3878C1309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Физическая культура, спорт, культура и СМИ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Лист1!$E$2:$E$10</c:f>
              <c:numCache>
                <c:formatCode>0.0</c:formatCode>
                <c:ptCount val="9"/>
                <c:pt idx="0">
                  <c:v>7.1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C04-4F02-9BE3-25F3878C1309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Образование</c:v>
                </c:pt>
              </c:strCache>
            </c:strRef>
          </c:tx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C04-4F02-9BE3-25F3878C1309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C04-4F02-9BE3-25F3878C1309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C04-4F02-9BE3-25F3878C1309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C04-4F02-9BE3-25F3878C1309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C04-4F02-9BE3-25F3878C1309}"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C04-4F02-9BE3-25F3878C1309}"/>
                </c:ext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C04-4F02-9BE3-25F3878C13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Лист1!$F$2:$F$10</c:f>
              <c:numCache>
                <c:formatCode>0.0</c:formatCode>
                <c:ptCount val="9"/>
                <c:pt idx="0">
                  <c:v>41.5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4C04-4F02-9BE3-25F3878C1309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Социальная политика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8248587570621612E-3"/>
                  <c:y val="2.81195110216305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4C04-4F02-9BE3-25F3878C13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Лист1!$G$2:$G$10</c:f>
              <c:numCache>
                <c:formatCode>0.0</c:formatCode>
                <c:ptCount val="9"/>
                <c:pt idx="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4C04-4F02-9BE3-25F3878C1309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Национальная экономика и другие расходы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8248587570621612E-3"/>
                  <c:y val="-8.435853306489172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4C04-4F02-9BE3-25F3878C13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Лист1!$H$2:$H$10</c:f>
              <c:numCache>
                <c:formatCode>0.0</c:formatCode>
                <c:ptCount val="9"/>
                <c:pt idx="0">
                  <c:v>5.4</c:v>
                </c:pt>
                <c:pt idx="1">
                  <c:v>2.2000000000000002</c:v>
                </c:pt>
                <c:pt idx="2">
                  <c:v>2.1</c:v>
                </c:pt>
                <c:pt idx="3">
                  <c:v>2.9</c:v>
                </c:pt>
                <c:pt idx="4">
                  <c:v>1.9</c:v>
                </c:pt>
                <c:pt idx="5">
                  <c:v>2.6</c:v>
                </c:pt>
                <c:pt idx="6">
                  <c:v>2.1</c:v>
                </c:pt>
                <c:pt idx="7">
                  <c:v>2.4</c:v>
                </c:pt>
                <c:pt idx="8">
                  <c:v>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4C04-4F02-9BE3-25F3878C13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39974528"/>
        <c:axId val="139972992"/>
      </c:barChart>
      <c:valAx>
        <c:axId val="139972992"/>
        <c:scaling>
          <c:orientation val="minMax"/>
          <c:max val="100"/>
          <c:min val="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9974528"/>
        <c:crosses val="autoZero"/>
        <c:crossBetween val="between"/>
        <c:majorUnit val="20"/>
        <c:minorUnit val="20"/>
      </c:valAx>
      <c:catAx>
        <c:axId val="13997452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05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9972992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1.3741688538932786E-2"/>
          <c:y val="0.75143632562185159"/>
          <c:w val="0.96140551181102352"/>
          <c:h val="0.24578343103068429"/>
        </c:manualLayout>
      </c:layout>
      <c:overlay val="0"/>
      <c:txPr>
        <a:bodyPr/>
        <a:lstStyle/>
        <a:p>
          <a:pPr>
            <a:lnSpc>
              <a:spcPct val="100000"/>
            </a:lnSpc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49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820276702700299"/>
          <c:y val="1.0366455058169633E-3"/>
          <c:w val="0.73764824947729568"/>
          <c:h val="0.7374780263193837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5"/>
          <c:dLbls>
            <c:dLbl>
              <c:idx val="0"/>
              <c:layout>
                <c:manualLayout>
                  <c:x val="2.8248587570620432E-3"/>
                  <c:y val="-1.46257254175408E-2"/>
                </c:manualLayout>
              </c:layout>
              <c:tx>
                <c:rich>
                  <a:bodyPr/>
                  <a:lstStyle/>
                  <a:p>
                    <a:fld id="{03CC3F0D-18A1-4007-BAC8-D4B3F3A93A76}" type="VALUE">
                      <a:rPr lang="en-US"/>
                      <a:pPr/>
                      <a:t>[ЗНАЧЕНИЕ]</a:t>
                    </a:fld>
                    <a:r>
                      <a:rPr lang="en-US" baseline="0" dirty="0"/>
                      <a:t>;</a:t>
                    </a:r>
                  </a:p>
                  <a:p>
                    <a:r>
                      <a:rPr lang="en-US" baseline="0" dirty="0"/>
                      <a:t> 68,4%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"/>
                      <c:h val="0.1060207612456747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6A8D-409A-8A12-842E742CCA1F}"/>
                </c:ext>
              </c:extLst>
            </c:dLbl>
            <c:dLbl>
              <c:idx val="1"/>
              <c:layout>
                <c:manualLayout>
                  <c:x val="0"/>
                  <c:y val="-8.4713293191292269E-2"/>
                </c:manualLayout>
              </c:layout>
              <c:tx>
                <c:rich>
                  <a:bodyPr/>
                  <a:lstStyle/>
                  <a:p>
                    <a:fld id="{10519341-89DA-4FF6-AA20-7420EF3CF03B}" type="VALUE">
                      <a:rPr lang="en-US"/>
                      <a:pPr/>
                      <a:t>[ЗНАЧЕНИЕ]</a:t>
                    </a:fld>
                    <a:r>
                      <a:rPr lang="en-US" baseline="0" dirty="0"/>
                      <a:t>;</a:t>
                    </a:r>
                  </a:p>
                  <a:p>
                    <a:r>
                      <a:rPr lang="en-US" baseline="0" dirty="0"/>
                      <a:t> </a:t>
                    </a:r>
                    <a:fld id="{84336A09-185D-436D-836F-184918C44E85}" type="PERCENTAGE">
                      <a:rPr lang="en-US" baseline="0"/>
                      <a:pPr/>
                      <a:t>[ПРОЦЕНТ]</a:t>
                    </a:fld>
                    <a:endParaRPr lang="en-US" baseline="0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6A8D-409A-8A12-842E742CCA1F}"/>
                </c:ext>
              </c:extLst>
            </c:dLbl>
            <c:dLbl>
              <c:idx val="2"/>
              <c:layout>
                <c:manualLayout>
                  <c:x val="3.3888518172516605E-2"/>
                  <c:y val="6.7211508596027578E-2"/>
                </c:manualLayout>
              </c:layout>
              <c:tx>
                <c:rich>
                  <a:bodyPr/>
                  <a:lstStyle/>
                  <a:p>
                    <a:fld id="{14005EE9-C9D6-400D-8FAB-6AD1FBA9C672}" type="VALUE">
                      <a:rPr lang="en-US"/>
                      <a:pPr/>
                      <a:t>[ЗНАЧЕНИЕ]</a:t>
                    </a:fld>
                    <a:r>
                      <a:rPr lang="en-US" baseline="0" dirty="0"/>
                      <a:t>; 11,2%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6A8D-409A-8A12-842E742CCA1F}"/>
                </c:ext>
              </c:extLst>
            </c:dLbl>
            <c:dLbl>
              <c:idx val="3"/>
              <c:layout>
                <c:manualLayout>
                  <c:x val="-2.9877663597135212E-2"/>
                  <c:y val="2.4124458491131179E-2"/>
                </c:manualLayout>
              </c:layout>
              <c:tx>
                <c:rich>
                  <a:bodyPr/>
                  <a:lstStyle/>
                  <a:p>
                    <a:fld id="{CA85B625-289A-4618-97A8-83D8EDD338B9}" type="VALUE">
                      <a:rPr lang="en-US"/>
                      <a:pPr/>
                      <a:t>[ЗНАЧЕНИЕ]</a:t>
                    </a:fld>
                    <a:r>
                      <a:rPr lang="en-US" baseline="0" dirty="0"/>
                      <a:t>;</a:t>
                    </a:r>
                  </a:p>
                  <a:p>
                    <a:r>
                      <a:rPr lang="en-US" baseline="0" dirty="0"/>
                      <a:t> 4,8 %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6A8D-409A-8A12-842E742CCA1F}"/>
                </c:ext>
              </c:extLst>
            </c:dLbl>
            <c:dLbl>
              <c:idx val="4"/>
              <c:layout>
                <c:manualLayout>
                  <c:x val="-2.754837848658748E-2"/>
                  <c:y val="9.9514481105086785E-3"/>
                </c:manualLayout>
              </c:layout>
              <c:tx>
                <c:rich>
                  <a:bodyPr/>
                  <a:lstStyle/>
                  <a:p>
                    <a:fld id="{A8C13E09-3752-49F3-8AB3-08C4994016C8}" type="VALUE">
                      <a:rPr lang="en-US"/>
                      <a:pPr/>
                      <a:t>[ЗНАЧЕНИЕ]</a:t>
                    </a:fld>
                    <a:r>
                      <a:rPr lang="en-US" baseline="0" dirty="0"/>
                      <a:t>; 7,0 %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6A8D-409A-8A12-842E742CCA1F}"/>
                </c:ext>
              </c:extLst>
            </c:dLbl>
            <c:dLbl>
              <c:idx val="5"/>
              <c:layout>
                <c:manualLayout>
                  <c:x val="-8.582489952615576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A8D-409A-8A12-842E742CCA1F}"/>
                </c:ext>
              </c:extLst>
            </c:dLbl>
            <c:dLbl>
              <c:idx val="6"/>
              <c:layout>
                <c:manualLayout>
                  <c:x val="-3.3898305084745763E-2"/>
                  <c:y val="-0.11382132250769697"/>
                </c:manualLayout>
              </c:layout>
              <c:tx>
                <c:rich>
                  <a:bodyPr/>
                  <a:lstStyle/>
                  <a:p>
                    <a:fld id="{0C35E753-67DA-46EA-B18E-23CEBBF2C602}" type="VALUE">
                      <a:rPr lang="en-US"/>
                      <a:pPr/>
                      <a:t>[ЗНАЧЕНИЕ]</a:t>
                    </a:fld>
                    <a:r>
                      <a:rPr lang="en-US" baseline="0" dirty="0"/>
                      <a:t>;</a:t>
                    </a:r>
                  </a:p>
                  <a:p>
                    <a:r>
                      <a:rPr lang="en-US" baseline="0" dirty="0"/>
                      <a:t> 6,0 %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6A8D-409A-8A12-842E742CCA1F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6BC-4746-8BCC-8871915E9D3D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Заработная плата</c:v>
                </c:pt>
                <c:pt idx="1">
                  <c:v>Приобретение предметов снабжения и расходных материалов</c:v>
                </c:pt>
                <c:pt idx="2">
                  <c:v>Оплата коммунальных услуг</c:v>
                </c:pt>
                <c:pt idx="3">
                  <c:v>Прочие текущие расходы на закупки товаров и оплату услуг</c:v>
                </c:pt>
                <c:pt idx="4">
                  <c:v>Субсидии хозяйственным организациям</c:v>
                </c:pt>
                <c:pt idx="5">
                  <c:v>Текущие и капитальные бюджетные трансферты населению</c:v>
                </c:pt>
                <c:pt idx="6">
                  <c:v>Другие расходы</c:v>
                </c:pt>
              </c:strCache>
            </c:strRef>
          </c:cat>
          <c:val>
            <c:numRef>
              <c:f>Лист1!$B$2:$B$8</c:f>
              <c:numCache>
                <c:formatCode>#,##0.0</c:formatCode>
                <c:ptCount val="7"/>
                <c:pt idx="0">
                  <c:v>10759.9</c:v>
                </c:pt>
                <c:pt idx="1">
                  <c:v>2</c:v>
                </c:pt>
                <c:pt idx="2">
                  <c:v>1764</c:v>
                </c:pt>
                <c:pt idx="3">
                  <c:v>760.5</c:v>
                </c:pt>
                <c:pt idx="4">
                  <c:v>1108.8</c:v>
                </c:pt>
                <c:pt idx="5">
                  <c:v>392.9</c:v>
                </c:pt>
                <c:pt idx="6">
                  <c:v>948.6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A8D-409A-8A12-842E742CCA1F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461681947155786"/>
          <c:w val="1"/>
          <c:h val="0.25383189385063892"/>
        </c:manualLayout>
      </c:layout>
      <c:overlay val="0"/>
      <c:txPr>
        <a:bodyPr/>
        <a:lstStyle/>
        <a:p>
          <a:pPr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048862642169729"/>
          <c:y val="4.5156658628328794E-2"/>
          <c:w val="0.82895581802274765"/>
          <c:h val="0.4844827014864707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Заработная плата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9.4154544241294234E-4"/>
                  <c:y val="-1.64400730185545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DB6-4051-BFD9-802C2EF9B7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68.5</c:v>
                </c:pt>
                <c:pt idx="1">
                  <c:v>62.9</c:v>
                </c:pt>
                <c:pt idx="2">
                  <c:v>56.4</c:v>
                </c:pt>
                <c:pt idx="3">
                  <c:v>65.400000000000006</c:v>
                </c:pt>
                <c:pt idx="4">
                  <c:v>70.7</c:v>
                </c:pt>
                <c:pt idx="5">
                  <c:v>65.099999999999994</c:v>
                </c:pt>
                <c:pt idx="6">
                  <c:v>54.5</c:v>
                </c:pt>
                <c:pt idx="7">
                  <c:v>58.8</c:v>
                </c:pt>
                <c:pt idx="8">
                  <c:v>68.3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DB6-4051-BFD9-802C2EF9B77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Приобретение предметов снабжения и расходных материалов</c:v>
                </c:pt>
              </c:strCache>
            </c:strRef>
          </c:tx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DB6-4051-BFD9-802C2EF9B7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Лист1!$C$2:$C$10</c:f>
              <c:numCache>
                <c:formatCode>0.0</c:formatCode>
                <c:ptCount val="9"/>
              </c:numCache>
            </c:numRef>
          </c:val>
          <c:extLst>
            <c:ext xmlns:c16="http://schemas.microsoft.com/office/drawing/2014/chart" uri="{C3380CC4-5D6E-409C-BE32-E72D297353CC}">
              <c16:uniqueId val="{00000003-FDB6-4051-BFD9-802C2EF9B773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Оплата коммунальных услуг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5.6497175141242938E-3"/>
                  <c:y val="8.3044982698962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DB6-4051-BFD9-802C2EF9B7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Лист1!$D$2:$D$10</c:f>
              <c:numCache>
                <c:formatCode>0.0</c:formatCode>
                <c:ptCount val="9"/>
                <c:pt idx="0">
                  <c:v>11.3</c:v>
                </c:pt>
                <c:pt idx="1">
                  <c:v>8.6</c:v>
                </c:pt>
                <c:pt idx="2">
                  <c:v>10.8</c:v>
                </c:pt>
                <c:pt idx="3">
                  <c:v>11.5</c:v>
                </c:pt>
                <c:pt idx="4">
                  <c:v>3.2</c:v>
                </c:pt>
                <c:pt idx="5">
                  <c:v>7</c:v>
                </c:pt>
                <c:pt idx="6">
                  <c:v>14.3</c:v>
                </c:pt>
                <c:pt idx="7">
                  <c:v>9.8000000000000007</c:v>
                </c:pt>
                <c:pt idx="8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DB6-4051-BFD9-802C2EF9B773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Прочие текущие расходы на закупки товаров и оплату услуг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Лист1!$E$2:$E$10</c:f>
              <c:numCache>
                <c:formatCode>0.0</c:formatCode>
                <c:ptCount val="9"/>
                <c:pt idx="0">
                  <c:v>4.5</c:v>
                </c:pt>
                <c:pt idx="1">
                  <c:v>23</c:v>
                </c:pt>
                <c:pt idx="2">
                  <c:v>28.1</c:v>
                </c:pt>
                <c:pt idx="3">
                  <c:v>16.600000000000001</c:v>
                </c:pt>
                <c:pt idx="4">
                  <c:v>21.9</c:v>
                </c:pt>
                <c:pt idx="5">
                  <c:v>20.9</c:v>
                </c:pt>
                <c:pt idx="6">
                  <c:v>26.9</c:v>
                </c:pt>
                <c:pt idx="7">
                  <c:v>24.5</c:v>
                </c:pt>
                <c:pt idx="8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DB6-4051-BFD9-802C2EF9B773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Субсидии хозяйственным организациям</c:v>
                </c:pt>
              </c:strCache>
            </c:strRef>
          </c:tx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DB6-4051-BFD9-802C2EF9B773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DB6-4051-BFD9-802C2EF9B773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DB6-4051-BFD9-802C2EF9B773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DB6-4051-BFD9-802C2EF9B773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DB6-4051-BFD9-802C2EF9B773}"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DB6-4051-BFD9-802C2EF9B773}"/>
                </c:ext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DB6-4051-BFD9-802C2EF9B7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Лист1!$F$2:$F$10</c:f>
              <c:numCache>
                <c:formatCode>0.0</c:formatCode>
                <c:ptCount val="9"/>
                <c:pt idx="0">
                  <c:v>7.2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FDB6-4051-BFD9-802C2EF9B773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Текущие и капитальные бюджетные трансферты населению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Лист1!$G$2:$G$10</c:f>
              <c:numCache>
                <c:formatCode>0.0</c:formatCode>
                <c:ptCount val="9"/>
                <c:pt idx="0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FDB6-4051-BFD9-802C2EF9B773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Другие расходы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6949152542372881E-2"/>
                  <c:y val="-1.93771626297578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FDB6-4051-BFD9-802C2EF9B773}"/>
                </c:ext>
              </c:extLst>
            </c:dLbl>
            <c:dLbl>
              <c:idx val="1"/>
              <c:layout>
                <c:manualLayout>
                  <c:x val="0"/>
                  <c:y val="-2.21453287197236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FDB6-4051-BFD9-802C2EF9B7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Лист1!$H$2:$H$10</c:f>
              <c:numCache>
                <c:formatCode>0.0</c:formatCode>
                <c:ptCount val="9"/>
                <c:pt idx="0">
                  <c:v>6</c:v>
                </c:pt>
                <c:pt idx="1">
                  <c:v>5.5</c:v>
                </c:pt>
                <c:pt idx="2">
                  <c:v>4.7</c:v>
                </c:pt>
                <c:pt idx="3">
                  <c:v>6.5</c:v>
                </c:pt>
                <c:pt idx="4">
                  <c:v>4.2</c:v>
                </c:pt>
                <c:pt idx="5">
                  <c:v>7</c:v>
                </c:pt>
                <c:pt idx="6">
                  <c:v>4.3</c:v>
                </c:pt>
                <c:pt idx="7">
                  <c:v>6.9</c:v>
                </c:pt>
                <c:pt idx="8">
                  <c:v>5.7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FDB6-4051-BFD9-802C2EF9B7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41062912"/>
        <c:axId val="141044736"/>
      </c:barChart>
      <c:valAx>
        <c:axId val="141044736"/>
        <c:scaling>
          <c:orientation val="minMax"/>
          <c:max val="100"/>
          <c:min val="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41062912"/>
        <c:crosses val="autoZero"/>
        <c:crossBetween val="between"/>
        <c:majorUnit val="20"/>
        <c:minorUnit val="20"/>
      </c:valAx>
      <c:catAx>
        <c:axId val="14106291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05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41044736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1.3741714489078698E-2"/>
          <c:y val="0.75697267253358047"/>
          <c:w val="0.96015814760443163"/>
          <c:h val="0.23472282919652346"/>
        </c:manualLayout>
      </c:layout>
      <c:overlay val="0"/>
      <c:txPr>
        <a:bodyPr/>
        <a:lstStyle/>
        <a:p>
          <a:pPr>
            <a:lnSpc>
              <a:spcPct val="100000"/>
            </a:lnSpc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Структура долговых обязательств.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долгосрочный (свыше 1 года),
в нацвалюте 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0833333333333611E-3"/>
                  <c:y val="-1.25000000000000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306-4067-8107-BC9E9F1F137D}"/>
                </c:ext>
              </c:extLst>
            </c:dLbl>
            <c:dLbl>
              <c:idx val="1"/>
              <c:layout>
                <c:manualLayout>
                  <c:x val="-2.0833333333333611E-3"/>
                  <c:y val="6.249753937007893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306-4067-8107-BC9E9F1F137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2"/>
                <c:pt idx="0">
                  <c:v>01.07.19 г.</c:v>
                </c:pt>
                <c:pt idx="1">
                  <c:v>01.07.20 г.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426.6</c:v>
                </c:pt>
                <c:pt idx="1">
                  <c:v>257.8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306-4067-8107-BC9E9F1F137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краткосрочный (до 1 года),
в нацвалюте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4583333333333373E-2"/>
                  <c:y val="6.250000000000013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306-4067-8107-BC9E9F1F137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2"/>
                <c:pt idx="0">
                  <c:v>01.07.19 г.</c:v>
                </c:pt>
                <c:pt idx="1">
                  <c:v>01.07.20 г.</c:v>
                </c:pt>
              </c:strCache>
            </c:strRef>
          </c:cat>
          <c:val>
            <c:numRef>
              <c:f>Лист1!$C$2:$C$4</c:f>
              <c:numCache>
                <c:formatCode>#,##0.0</c:formatCode>
                <c:ptCount val="3"/>
                <c:pt idx="0">
                  <c:v>85.9</c:v>
                </c:pt>
                <c:pt idx="1">
                  <c:v>85.9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306-4067-8107-BC9E9F1F13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2334976"/>
        <c:axId val="142349056"/>
      </c:barChart>
      <c:catAx>
        <c:axId val="1423349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42349056"/>
        <c:crosses val="autoZero"/>
        <c:auto val="1"/>
        <c:lblAlgn val="ctr"/>
        <c:lblOffset val="100"/>
        <c:noMultiLvlLbl val="0"/>
      </c:catAx>
      <c:valAx>
        <c:axId val="142349056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423349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586975065617792"/>
          <c:y val="0.33255290354331041"/>
          <c:w val="0.32746358267716863"/>
          <c:h val="0.44540994094488473"/>
        </c:manualLayout>
      </c:layout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0.0945</cdr:x>
      <cdr:y>0.1121</cdr:y>
    </cdr:from>
    <cdr:to>
      <cdr:x>0.16048</cdr:x>
      <cdr:y>0.17029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32048" y="504056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0.30428</cdr:y>
    </cdr:from>
    <cdr:to>
      <cdr:x>0.16048</cdr:x>
      <cdr:y>0.36246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432048" y="1368152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0.01601</cdr:y>
    </cdr:from>
    <cdr:to>
      <cdr:x>0.16048</cdr:x>
      <cdr:y>0.0742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32048" y="72008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0.49646</cdr:y>
    </cdr:from>
    <cdr:to>
      <cdr:x>0.16048</cdr:x>
      <cdr:y>0.55464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32048" y="2232248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0.40037</cdr:y>
    </cdr:from>
    <cdr:to>
      <cdr:x>0.16048</cdr:x>
      <cdr:y>0.45855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432048" y="1800200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0.20819</cdr:y>
    </cdr:from>
    <cdr:to>
      <cdr:x>0.16048</cdr:x>
      <cdr:y>0.26637</cdr:y>
    </cdr:to>
    <cdr:sp macro="" textlink="">
      <cdr:nvSpPr>
        <cdr:cNvPr id="9" name="Прямоугольник 8"/>
        <cdr:cNvSpPr/>
      </cdr:nvSpPr>
      <cdr:spPr>
        <a:xfrm xmlns:a="http://schemas.openxmlformats.org/drawingml/2006/main">
          <a:off x="432048" y="936104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0.77407</cdr:x>
      <cdr:y>0</cdr:y>
    </cdr:from>
    <cdr:to>
      <cdr:x>0.98914</cdr:x>
      <cdr:y>0.05945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480064" y="0"/>
          <a:ext cx="966931" cy="2769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.;  %</a:t>
          </a:r>
        </a:p>
      </cdr:txBody>
    </cdr:sp>
  </cdr:relSizeAnchor>
  <cdr:relSizeAnchor xmlns:cdr="http://schemas.openxmlformats.org/drawingml/2006/chartDrawing">
    <cdr:from>
      <cdr:x>0</cdr:x>
      <cdr:y>0.67986</cdr:y>
    </cdr:from>
    <cdr:to>
      <cdr:x>0.43364</cdr:x>
      <cdr:y>0.73601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167682"/>
          <a:ext cx="1949573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Консолидированный бюджет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0.76068</cdr:x>
      <cdr:y>0.0001</cdr:y>
    </cdr:from>
    <cdr:to>
      <cdr:x>1</cdr:x>
      <cdr:y>0.06143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419865" y="471"/>
          <a:ext cx="1075935" cy="2769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.;  %</a:t>
          </a:r>
        </a:p>
      </cdr:txBody>
    </cdr:sp>
  </cdr:relSizeAnchor>
  <cdr:relSizeAnchor xmlns:cdr="http://schemas.openxmlformats.org/drawingml/2006/chartDrawing">
    <cdr:from>
      <cdr:x>0</cdr:x>
      <cdr:y>0.66973</cdr:y>
    </cdr:from>
    <cdr:to>
      <cdr:x>0.43364</cdr:x>
      <cdr:y>0.72766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024807"/>
          <a:ext cx="1949573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Консолидированный бюджет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0.09517</cdr:x>
      <cdr:y>0.01605</cdr:y>
    </cdr:from>
    <cdr:to>
      <cdr:x>0.16227</cdr:x>
      <cdr:y>0.07397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427856" y="7247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0.11171</cdr:y>
    </cdr:from>
    <cdr:to>
      <cdr:x>0.16227</cdr:x>
      <cdr:y>0.16963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27856" y="50452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0.20737</cdr:y>
    </cdr:from>
    <cdr:to>
      <cdr:x>0.16227</cdr:x>
      <cdr:y>0.26529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427856" y="936575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0.30303</cdr:y>
    </cdr:from>
    <cdr:to>
      <cdr:x>0.16227</cdr:x>
      <cdr:y>0.36096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27856" y="1368623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0.39869</cdr:y>
    </cdr:from>
    <cdr:to>
      <cdr:x>0.16227</cdr:x>
      <cdr:y>0.45662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427856" y="1800671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0.49435</cdr:y>
    </cdr:from>
    <cdr:to>
      <cdr:x>0.16227</cdr:x>
      <cdr:y>0.55228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27856" y="223271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0.79178</cdr:x>
      <cdr:y>0.01772</cdr:y>
    </cdr:from>
    <cdr:to>
      <cdr:x>1</cdr:x>
      <cdr:y>0.11499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559685" y="81283"/>
          <a:ext cx="936115" cy="4462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.;  %</a:t>
          </a:r>
        </a:p>
      </cdr:txBody>
    </cdr:sp>
  </cdr:relSizeAnchor>
  <cdr:relSizeAnchor xmlns:cdr="http://schemas.openxmlformats.org/drawingml/2006/chartDrawing">
    <cdr:from>
      <cdr:x>0</cdr:x>
      <cdr:y>0.65918</cdr:y>
    </cdr:from>
    <cdr:to>
      <cdr:x>0.34101</cdr:x>
      <cdr:y>0.7531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024234"/>
          <a:ext cx="1533128" cy="4308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Консолидированный бюджет</a:t>
          </a: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0.09517</cdr:x>
      <cdr:y>0.40806</cdr:y>
    </cdr:from>
    <cdr:to>
      <cdr:x>0.16227</cdr:x>
      <cdr:y>0.46508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427856" y="187210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0.01567</cdr:y>
    </cdr:from>
    <cdr:to>
      <cdr:x>0.16227</cdr:x>
      <cdr:y>0.0727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27856" y="7190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0.10985</cdr:y>
    </cdr:from>
    <cdr:to>
      <cdr:x>0.16227</cdr:x>
      <cdr:y>0.16687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27856" y="50395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0.20402</cdr:y>
    </cdr:from>
    <cdr:to>
      <cdr:x>0.16227</cdr:x>
      <cdr:y>0.26104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427856" y="936005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0.31388</cdr:y>
    </cdr:from>
    <cdr:to>
      <cdr:x>0.16227</cdr:x>
      <cdr:y>0.37091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27856" y="1440061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0.50223</cdr:y>
    </cdr:from>
    <cdr:to>
      <cdr:x>0.16227</cdr:x>
      <cdr:y>0.55925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427856" y="230415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0.84256</cdr:x>
      <cdr:y>0.11019</cdr:y>
    </cdr:from>
    <cdr:to>
      <cdr:x>0.98436</cdr:x>
      <cdr:y>0.18592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5136246" y="447812"/>
          <a:ext cx="864404" cy="3077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dirty="0">
              <a:latin typeface="Times New Roman" pitchFamily="18" charset="0"/>
              <a:cs typeface="Times New Roman" pitchFamily="18" charset="0"/>
            </a:rPr>
            <a:t>тыс. руб.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3713"/>
          </a:xfrm>
          <a:prstGeom prst="rect">
            <a:avLst/>
          </a:prstGeom>
        </p:spPr>
        <p:txBody>
          <a:bodyPr vert="horz" lIns="91380" tIns="45690" rIns="91380" bIns="4569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5" y="1"/>
            <a:ext cx="2945659" cy="493713"/>
          </a:xfrm>
          <a:prstGeom prst="rect">
            <a:avLst/>
          </a:prstGeom>
        </p:spPr>
        <p:txBody>
          <a:bodyPr vert="horz" lIns="91380" tIns="45690" rIns="91380" bIns="45690" rtlCol="0"/>
          <a:lstStyle>
            <a:lvl1pPr algn="r">
              <a:defRPr sz="1200"/>
            </a:lvl1pPr>
          </a:lstStyle>
          <a:p>
            <a:fld id="{5B5B2C10-A823-48D5-A595-3AA99F613FC7}" type="datetimeFigureOut">
              <a:rPr lang="ru-RU" smtClean="0"/>
              <a:pPr/>
              <a:t>06.08.2020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9378823"/>
            <a:ext cx="2945659" cy="493713"/>
          </a:xfrm>
          <a:prstGeom prst="rect">
            <a:avLst/>
          </a:prstGeom>
        </p:spPr>
        <p:txBody>
          <a:bodyPr vert="horz" lIns="91380" tIns="45690" rIns="91380" bIns="4569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5" y="9378823"/>
            <a:ext cx="2945659" cy="493713"/>
          </a:xfrm>
          <a:prstGeom prst="rect">
            <a:avLst/>
          </a:prstGeom>
        </p:spPr>
        <p:txBody>
          <a:bodyPr vert="horz" lIns="91380" tIns="45690" rIns="91380" bIns="45690" rtlCol="0" anchor="b"/>
          <a:lstStyle>
            <a:lvl1pPr algn="r">
              <a:defRPr sz="1200"/>
            </a:lvl1pPr>
          </a:lstStyle>
          <a:p>
            <a:fld id="{A4838C63-775D-441E-AC36-3484755155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968386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3713"/>
          </a:xfrm>
          <a:prstGeom prst="rect">
            <a:avLst/>
          </a:prstGeom>
        </p:spPr>
        <p:txBody>
          <a:bodyPr vert="horz" lIns="91380" tIns="45690" rIns="91380" bIns="4569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5" y="1"/>
            <a:ext cx="2945659" cy="493713"/>
          </a:xfrm>
          <a:prstGeom prst="rect">
            <a:avLst/>
          </a:prstGeom>
        </p:spPr>
        <p:txBody>
          <a:bodyPr vert="horz" lIns="91380" tIns="45690" rIns="91380" bIns="45690" rtlCol="0"/>
          <a:lstStyle>
            <a:lvl1pPr algn="r">
              <a:defRPr sz="1200"/>
            </a:lvl1pPr>
          </a:lstStyle>
          <a:p>
            <a:fld id="{84120DA1-7ABA-48BB-83AB-0DFBDB4DB943}" type="datetimeFigureOut">
              <a:rPr lang="ru-RU" smtClean="0"/>
              <a:pPr/>
              <a:t>06.08.2020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9538" y="741363"/>
            <a:ext cx="657860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80" tIns="45690" rIns="91380" bIns="4569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2"/>
          </a:xfrm>
          <a:prstGeom prst="rect">
            <a:avLst/>
          </a:prstGeom>
        </p:spPr>
        <p:txBody>
          <a:bodyPr vert="horz" lIns="91380" tIns="45690" rIns="91380" bIns="4569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378823"/>
            <a:ext cx="2945659" cy="493713"/>
          </a:xfrm>
          <a:prstGeom prst="rect">
            <a:avLst/>
          </a:prstGeom>
        </p:spPr>
        <p:txBody>
          <a:bodyPr vert="horz" lIns="91380" tIns="45690" rIns="91380" bIns="4569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5" y="9378823"/>
            <a:ext cx="2945659" cy="493713"/>
          </a:xfrm>
          <a:prstGeom prst="rect">
            <a:avLst/>
          </a:prstGeom>
        </p:spPr>
        <p:txBody>
          <a:bodyPr vert="horz" lIns="91380" tIns="45690" rIns="91380" bIns="45690" rtlCol="0" anchor="b"/>
          <a:lstStyle>
            <a:lvl1pPr algn="r">
              <a:defRPr sz="1200"/>
            </a:lvl1pPr>
          </a:lstStyle>
          <a:p>
            <a:fld id="{1F399D40-BADF-4B17-B833-149457CB67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376962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9538" y="741363"/>
            <a:ext cx="6578600" cy="37020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2437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4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C11CB-27E8-400B-A2A3-5F9A57E5E019}" type="datetime1">
              <a:rPr lang="ru-RU" smtClean="0"/>
              <a:pPr/>
              <a:t>06.08.2020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8296887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C65B0-1072-4E93-9C00-FC7D4D821DC7}" type="datetime1">
              <a:rPr lang="ru-RU" smtClean="0"/>
              <a:pPr/>
              <a:t>06.08.2020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0817079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BF1F0-5418-4344-B520-CBF5221412A6}" type="datetime1">
              <a:rPr lang="ru-RU" smtClean="0"/>
              <a:pPr/>
              <a:t>06.08.2020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6450951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4CF03-E368-4351-9CBF-40EFC70C6732}" type="datetime1">
              <a:rPr lang="ru-RU" smtClean="0"/>
              <a:pPr/>
              <a:t>06.08.2020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3370170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F075B-B04B-4441-9A89-D82D98E4A946}" type="datetime1">
              <a:rPr lang="ru-RU" smtClean="0"/>
              <a:pPr/>
              <a:t>06.08.2020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9379767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59741-87AA-41EF-8427-4D18A538D9C2}" type="datetime1">
              <a:rPr lang="ru-RU" smtClean="0"/>
              <a:pPr/>
              <a:t>06.08.2020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6781818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4D1E6-B831-4991-A385-190022C92E67}" type="datetime1">
              <a:rPr lang="ru-RU" smtClean="0"/>
              <a:pPr/>
              <a:t>06.08.2020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9614142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6BE30-DB56-4260-A5B5-27A7CD95D5BF}" type="datetime1">
              <a:rPr lang="ru-RU" smtClean="0"/>
              <a:pPr/>
              <a:t>06.08.2020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8061277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4E6AF-10B7-4F8F-8260-50DE4EB0B637}" type="datetime1">
              <a:rPr lang="ru-RU" smtClean="0"/>
              <a:pPr/>
              <a:t>06.08.2020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189418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93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2A36F-15B1-4727-9412-F2E547AA6EF2}" type="datetime1">
              <a:rPr lang="ru-RU" smtClean="0"/>
              <a:pPr/>
              <a:t>06.08.2020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5194308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8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6047C-89A0-44C8-8757-5F0643FC4687}" type="datetime1">
              <a:rPr lang="ru-RU" smtClean="0"/>
              <a:pPr/>
              <a:t>06.08.2020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8125269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6E7322-F505-497D-99E9-533EC7866A8A}" type="datetime1">
              <a:rPr lang="ru-RU" smtClean="0"/>
              <a:pPr/>
              <a:t>06.08.2020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5640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5" r:id="rId1"/>
    <p:sldLayoutId id="2147484346" r:id="rId2"/>
    <p:sldLayoutId id="2147484347" r:id="rId3"/>
    <p:sldLayoutId id="2147484348" r:id="rId4"/>
    <p:sldLayoutId id="2147484349" r:id="rId5"/>
    <p:sldLayoutId id="2147484350" r:id="rId6"/>
    <p:sldLayoutId id="2147484351" r:id="rId7"/>
    <p:sldLayoutId id="2147484352" r:id="rId8"/>
    <p:sldLayoutId id="2147484353" r:id="rId9"/>
    <p:sldLayoutId id="2147484354" r:id="rId10"/>
    <p:sldLayoutId id="2147484355" r:id="rId11"/>
  </p:sldLayoutIdLst>
  <p:transition spd="slow">
    <p:wipe/>
  </p:transition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7296532"/>
              </p:ext>
            </p:extLst>
          </p:nvPr>
        </p:nvGraphicFramePr>
        <p:xfrm>
          <a:off x="107504" y="1059582"/>
          <a:ext cx="8928992" cy="1653064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530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БЮЛЛЕТЕНЬ</a:t>
                      </a:r>
                    </a:p>
                    <a:p>
                      <a:pPr algn="ctr" fontAlgn="ctr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 исполнении бюджета</a:t>
                      </a:r>
                      <a:b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2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Свислочского</a:t>
                      </a:r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района</a:t>
                      </a:r>
                      <a:b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</a:t>
                      </a:r>
                      <a:r>
                        <a:rPr lang="ru-RU" sz="2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en-US" sz="2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</a:t>
                      </a:r>
                      <a:r>
                        <a:rPr lang="ru-RU" sz="2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полугодие</a:t>
                      </a: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20</a:t>
                      </a:r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</a:t>
                      </a: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года</a:t>
                      </a: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8277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612052034"/>
              </p:ext>
            </p:extLst>
          </p:nvPr>
        </p:nvGraphicFramePr>
        <p:xfrm>
          <a:off x="1524000" y="53975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46026504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9347070"/>
              </p:ext>
            </p:extLst>
          </p:nvPr>
        </p:nvGraphicFramePr>
        <p:xfrm>
          <a:off x="107504" y="1635648"/>
          <a:ext cx="8928992" cy="933826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33826">
                <a:tc>
                  <a:txBody>
                    <a:bodyPr/>
                    <a:lstStyle/>
                    <a:p>
                      <a:pPr algn="ctr" fontAlgn="ctr"/>
                      <a:endParaRPr lang="ru-RU" sz="2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6961821"/>
              </p:ext>
            </p:extLst>
          </p:nvPr>
        </p:nvGraphicFramePr>
        <p:xfrm>
          <a:off x="107504" y="123478"/>
          <a:ext cx="8928992" cy="1957864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57864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Структура консолидированного</a:t>
                      </a:r>
                      <a:b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</a:t>
                      </a:r>
                      <a:r>
                        <a:rPr lang="ru-RU" sz="2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Свислочского</a:t>
                      </a: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района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endParaRPr lang="ru-RU" sz="2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788024" y="1283124"/>
            <a:ext cx="1741909" cy="914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Районный бюджет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644007" y="2357436"/>
            <a:ext cx="2029941" cy="250033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0000"/>
                </a:solidFill>
                <a:latin typeface="Times New Roman"/>
              </a:rPr>
              <a:t>7 сельских бюджетов:</a:t>
            </a:r>
          </a:p>
          <a:p>
            <a:pPr algn="ctr" fontAlgn="ctr">
              <a:defRPr/>
            </a:pPr>
            <a:r>
              <a:rPr lang="ru-RU" sz="1600" dirty="0" err="1">
                <a:solidFill>
                  <a:srgbClr val="000000"/>
                </a:solidFill>
                <a:latin typeface="Times New Roman"/>
              </a:rPr>
              <a:t>Вердомичский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  <a:p>
            <a:pPr algn="ctr" fontAlgn="ctr">
              <a:defRPr/>
            </a:pPr>
            <a:r>
              <a:rPr lang="ru-RU" sz="1600" dirty="0">
                <a:solidFill>
                  <a:srgbClr val="000000"/>
                </a:solidFill>
                <a:latin typeface="Times New Roman"/>
              </a:rPr>
              <a:t>Добровольский</a:t>
            </a:r>
          </a:p>
          <a:p>
            <a:pPr algn="ctr" fontAlgn="ctr">
              <a:defRPr/>
            </a:pPr>
            <a:r>
              <a:rPr lang="ru-RU" sz="1600" dirty="0" err="1">
                <a:solidFill>
                  <a:srgbClr val="000000"/>
                </a:solidFill>
                <a:latin typeface="Times New Roman"/>
              </a:rPr>
              <a:t>Незбодичский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  <a:p>
            <a:pPr algn="ctr" fontAlgn="ctr">
              <a:defRPr/>
            </a:pPr>
            <a:r>
              <a:rPr lang="ru-RU" sz="1600" dirty="0">
                <a:solidFill>
                  <a:srgbClr val="000000"/>
                </a:solidFill>
                <a:latin typeface="Times New Roman"/>
              </a:rPr>
              <a:t>Новодворский</a:t>
            </a:r>
          </a:p>
          <a:p>
            <a:pPr algn="ctr" fontAlgn="ctr">
              <a:defRPr/>
            </a:pPr>
            <a:r>
              <a:rPr lang="ru-RU" sz="1600" dirty="0" err="1">
                <a:solidFill>
                  <a:srgbClr val="000000"/>
                </a:solidFill>
                <a:latin typeface="Times New Roman"/>
              </a:rPr>
              <a:t>Свислочский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  <a:p>
            <a:pPr algn="ctr" fontAlgn="ctr">
              <a:defRPr/>
            </a:pPr>
            <a:r>
              <a:rPr lang="ru-RU" sz="1600" dirty="0" err="1">
                <a:solidFill>
                  <a:srgbClr val="000000"/>
                </a:solidFill>
                <a:latin typeface="Times New Roman"/>
              </a:rPr>
              <a:t>Хоневичский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  <a:p>
            <a:pPr algn="ctr" fontAlgn="ctr">
              <a:defRPr/>
            </a:pPr>
            <a:r>
              <a:rPr lang="ru-RU" sz="1600" dirty="0" err="1">
                <a:solidFill>
                  <a:srgbClr val="000000"/>
                </a:solidFill>
                <a:latin typeface="Times New Roman"/>
              </a:rPr>
              <a:t>Порозовский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07704" y="1279365"/>
            <a:ext cx="1512168" cy="91440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Базовый уровень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907704" y="2472415"/>
            <a:ext cx="1512168" cy="91440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Первичный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915279350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7262460"/>
              </p:ext>
            </p:extLst>
          </p:nvPr>
        </p:nvGraphicFramePr>
        <p:xfrm>
          <a:off x="107506" y="555526"/>
          <a:ext cx="8928988" cy="4090114"/>
        </p:xfrm>
        <a:graphic>
          <a:graphicData uri="http://schemas.openxmlformats.org/drawingml/2006/table">
            <a:tbl>
              <a:tblPr/>
              <a:tblGrid>
                <a:gridCol w="15841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58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3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84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9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362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80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0581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1329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82280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310506">
                <a:tc gridSpan="13"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ИСПОЛНЕНИЕ БЮДЖЕТА</a:t>
                      </a:r>
                    </a:p>
                  </a:txBody>
                  <a:tcPr marL="7717" marR="7717" marT="7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 руб.</a:t>
                      </a: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829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бюджета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РАСХОДЫ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ДЕФИЦИТ (-); ПРОФИЦИТ (+)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39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Уточненный годовой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Уточненный годовой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Уточненный годовой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Бюджет района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r>
                        <a:rPr lang="en-US" sz="1500" b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943,7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r>
                        <a:rPr lang="en-US" sz="1500" b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539,9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48,6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itchFamily="18" charset="0"/>
                          <a:cs typeface="Times New Roman" pitchFamily="18" charset="0"/>
                        </a:rPr>
                        <a:t>32 243,7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itchFamily="18" charset="0"/>
                          <a:cs typeface="Times New Roman" pitchFamily="18" charset="0"/>
                        </a:rPr>
                        <a:t>15 736,7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itchFamily="18" charset="0"/>
                          <a:cs typeface="Times New Roman" pitchFamily="18" charset="0"/>
                        </a:rPr>
                        <a:t>48,8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-300,0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-196,8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Районный бюджет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r>
                        <a:rPr lang="en-US" sz="1500" b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248,</a:t>
                      </a:r>
                      <a:r>
                        <a:rPr lang="en-US" sz="1500" b="1" dirty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r>
                        <a:rPr lang="en-US" sz="1500" b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220,8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48,7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itchFamily="18" charset="0"/>
                          <a:cs typeface="Times New Roman" pitchFamily="18" charset="0"/>
                        </a:rPr>
                        <a:t>31 548,7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itchFamily="18" charset="0"/>
                          <a:cs typeface="Times New Roman" pitchFamily="18" charset="0"/>
                        </a:rPr>
                        <a:t>15 413,0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itchFamily="18" charset="0"/>
                          <a:cs typeface="Times New Roman" pitchFamily="18" charset="0"/>
                        </a:rPr>
                        <a:t>48,9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-300,0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192,2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Сельские бюджеты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695,0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319,1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45,9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itchFamily="18" charset="0"/>
                          <a:cs typeface="Times New Roman" pitchFamily="18" charset="0"/>
                        </a:rPr>
                        <a:t>695,0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itchFamily="18" charset="0"/>
                          <a:cs typeface="Times New Roman" pitchFamily="18" charset="0"/>
                        </a:rPr>
                        <a:t>323,7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itchFamily="18" charset="0"/>
                          <a:cs typeface="Times New Roman" pitchFamily="18" charset="0"/>
                        </a:rPr>
                        <a:t>46,6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en-US" sz="15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4,6</a:t>
                      </a:r>
                      <a:endParaRPr lang="ru-RU" sz="15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Вердомичский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130,3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47,2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36,2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0" dirty="0">
                          <a:latin typeface="Times New Roman" pitchFamily="18" charset="0"/>
                          <a:cs typeface="Times New Roman" pitchFamily="18" charset="0"/>
                        </a:rPr>
                        <a:t>130,3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47,3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6,3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-0,1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Добровольский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74,0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36,8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49,7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0" dirty="0">
                          <a:latin typeface="Times New Roman" pitchFamily="18" charset="0"/>
                          <a:cs typeface="Times New Roman" pitchFamily="18" charset="0"/>
                        </a:rPr>
                        <a:t>74,1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37,3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50,3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-0,</a:t>
                      </a:r>
                      <a:r>
                        <a:rPr lang="en-US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Незбодичский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98,5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51,9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52,7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0" dirty="0">
                          <a:latin typeface="Times New Roman" pitchFamily="18" charset="0"/>
                          <a:cs typeface="Times New Roman" pitchFamily="18" charset="0"/>
                        </a:rPr>
                        <a:t>98,5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53,9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54,7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en-US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2,0</a:t>
                      </a:r>
                      <a:endParaRPr lang="ru-RU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Новодворский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92,3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42,4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45,9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0" dirty="0">
                          <a:latin typeface="Times New Roman" pitchFamily="18" charset="0"/>
                          <a:cs typeface="Times New Roman" pitchFamily="18" charset="0"/>
                        </a:rPr>
                        <a:t>92,3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43,0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46,6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en-US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0,6</a:t>
                      </a:r>
                      <a:endParaRPr lang="ru-RU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Свислочский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107,0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48,3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45,1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0" dirty="0">
                          <a:latin typeface="Times New Roman" pitchFamily="18" charset="0"/>
                          <a:cs typeface="Times New Roman" pitchFamily="18" charset="0"/>
                        </a:rPr>
                        <a:t>107,0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48,4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45,2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en-US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0,1</a:t>
                      </a:r>
                      <a:endParaRPr lang="ru-RU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Хоневичский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85,0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41,9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49,3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0" dirty="0">
                          <a:latin typeface="Times New Roman" pitchFamily="18" charset="0"/>
                          <a:cs typeface="Times New Roman" pitchFamily="18" charset="0"/>
                        </a:rPr>
                        <a:t>85,0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42,0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49,4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en-US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0,1</a:t>
                      </a:r>
                      <a:endParaRPr lang="ru-RU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Порозовский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t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107,9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0" fontAlgn="t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50,6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46,9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107,9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51,8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48,0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b"/>
                      <a:r>
                        <a:rPr lang="ru-RU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-1,2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0164807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1230915"/>
              </p:ext>
            </p:extLst>
          </p:nvPr>
        </p:nvGraphicFramePr>
        <p:xfrm>
          <a:off x="107503" y="483517"/>
          <a:ext cx="8928989" cy="4452549"/>
        </p:xfrm>
        <a:graphic>
          <a:graphicData uri="http://schemas.openxmlformats.org/drawingml/2006/table">
            <a:tbl>
              <a:tblPr/>
              <a:tblGrid>
                <a:gridCol w="1582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33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92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94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68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62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10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7166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6443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5185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1224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0405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294216">
                <a:tc gridSpan="14"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Динамика поступлений доходов местных бюджетов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4216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руб.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48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 бюджета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Налоговые и неналоговые</a:t>
                      </a:r>
                      <a:r>
                        <a:rPr lang="ru-RU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доходы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Безвозмездные поступления (дотация, субвенции)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 доходов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4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полугодие</a:t>
                      </a:r>
                      <a:r>
                        <a:rPr lang="ru-RU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2019 года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I </a:t>
                      </a: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полугодие</a:t>
                      </a:r>
                    </a:p>
                    <a:p>
                      <a:pPr algn="ctr" fontAlgn="ctr"/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2020 года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полугодие</a:t>
                      </a:r>
                      <a:r>
                        <a:rPr lang="ru-RU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2019 года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I </a:t>
                      </a: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полугодие</a:t>
                      </a:r>
                    </a:p>
                    <a:p>
                      <a:pPr algn="ctr" fontAlgn="ctr"/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2020 года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полугодие</a:t>
                      </a:r>
                    </a:p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2019 года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I</a:t>
                      </a: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полугодие2020 года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 района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233,6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459,4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164,0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US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080,5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en-US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937,6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en-US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539,9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298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Районный бюджет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023,8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232,9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057,2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987,9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en-US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081,0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en-US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Сельские бюджеты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209,8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226,5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316,6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319,1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Вердомичский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Добровольский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Незбодичский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Новодворский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143,1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Хоневичский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Порозовский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t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78982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83518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</a:pP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Структура доходов местных бюджетов.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248848992"/>
              </p:ext>
            </p:extLst>
          </p:nvPr>
        </p:nvGraphicFramePr>
        <p:xfrm>
          <a:off x="4648200" y="0"/>
          <a:ext cx="4495800" cy="5143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892012705"/>
              </p:ext>
            </p:extLst>
          </p:nvPr>
        </p:nvGraphicFramePr>
        <p:xfrm>
          <a:off x="0" y="484188"/>
          <a:ext cx="4495800" cy="4659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61626681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9019576"/>
              </p:ext>
            </p:extLst>
          </p:nvPr>
        </p:nvGraphicFramePr>
        <p:xfrm>
          <a:off x="178562" y="-22710"/>
          <a:ext cx="8786876" cy="4995354"/>
        </p:xfrm>
        <a:graphic>
          <a:graphicData uri="http://schemas.openxmlformats.org/drawingml/2006/table">
            <a:tbl>
              <a:tblPr/>
              <a:tblGrid>
                <a:gridCol w="155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0">
                <a:tc gridSpan="10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Динамика расходов местных бюджетов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 </a:t>
                      </a: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тыс. руб.</a:t>
                      </a:r>
                    </a:p>
                    <a:p>
                      <a:pPr algn="ctr" fontAlgn="b"/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3771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 бюджета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Первоочередные расходы (заработная плата, лекарственные средства, продукты питания,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коммунальные услуги</a:t>
                      </a:r>
                    </a:p>
                    <a:p>
                      <a:pPr algn="ctr" fontAlgn="ctr"/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и другие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Прочие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расходы</a:t>
                      </a:r>
                    </a:p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(транспорт, связь, ремонт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оборудования и зданий, уличное освещение, приобретение оборудования и прочие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 расходов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I </a:t>
                      </a: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полугодие</a:t>
                      </a:r>
                    </a:p>
                    <a:p>
                      <a:pPr algn="ctr" fontAlgn="ctr"/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2019 года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I </a:t>
                      </a: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полугодие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</a:t>
                      </a: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года</a:t>
                      </a:r>
                    </a:p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 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полугодие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года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I </a:t>
                      </a: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полугодие 20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</a:t>
                      </a: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года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полугодие 201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года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I </a:t>
                      </a: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полугодие 20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</a:t>
                      </a: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года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 района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r>
                        <a:rPr lang="ru-RU" sz="14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083,9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13 347,3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102,0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1 885,8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2 389,4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126,7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14 969,7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15 736,7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105,1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Районный бюджет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12 869,4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13 115,9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101,9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1 780,9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2 297,1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129,0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14 650,3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15 413,0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105,2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66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Сельские бюджеты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214,5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231,4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107,9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104,9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92,3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88,0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319,4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323,7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101,3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Вердомичский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31,8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105,6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15,5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133,6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113,4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Добровольский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28,7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104,4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8,6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108,9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105,4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Незбодичский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39,8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115,7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53,9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78,3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Новодворский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102,3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101,4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101,3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104,8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Хоневичский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28,8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103,6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125,7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109,7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Порозовский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114,8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13,8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102,2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51,8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111,2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5708797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55526"/>
          </a:xfrm>
        </p:spPr>
        <p:txBody>
          <a:bodyPr>
            <a:noAutofit/>
          </a:bodyPr>
          <a:lstStyle/>
          <a:p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Структура расходов местных бюджетов</a:t>
            </a:r>
            <a:b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по функциональной классификации расходов бюджета.</a:t>
            </a:r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615846310"/>
              </p:ext>
            </p:extLst>
          </p:nvPr>
        </p:nvGraphicFramePr>
        <p:xfrm>
          <a:off x="0" y="627063"/>
          <a:ext cx="4495800" cy="4516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09267816"/>
              </p:ext>
            </p:extLst>
          </p:nvPr>
        </p:nvGraphicFramePr>
        <p:xfrm>
          <a:off x="4648200" y="627063"/>
          <a:ext cx="4495800" cy="4516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47554301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555526"/>
          </a:xfrm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Структура расходов местных бюджетов</a:t>
            </a:r>
            <a:br>
              <a:rPr lang="ru-RU" sz="1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по экономической классификации расходов бюджета.</a:t>
            </a:r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67830340"/>
              </p:ext>
            </p:extLst>
          </p:nvPr>
        </p:nvGraphicFramePr>
        <p:xfrm>
          <a:off x="76200" y="554658"/>
          <a:ext cx="4495800" cy="4587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078407714"/>
              </p:ext>
            </p:extLst>
          </p:nvPr>
        </p:nvGraphicFramePr>
        <p:xfrm>
          <a:off x="4483231" y="586854"/>
          <a:ext cx="4495800" cy="4587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92891155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8694872"/>
              </p:ext>
            </p:extLst>
          </p:nvPr>
        </p:nvGraphicFramePr>
        <p:xfrm>
          <a:off x="107505" y="360608"/>
          <a:ext cx="8856982" cy="4671838"/>
        </p:xfrm>
        <a:graphic>
          <a:graphicData uri="http://schemas.openxmlformats.org/drawingml/2006/table">
            <a:tbl>
              <a:tblPr/>
              <a:tblGrid>
                <a:gridCol w="366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319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74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59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74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74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14874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Долговые обязательства</a:t>
                      </a: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874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органов местного управления и самоуправления </a:t>
                      </a:r>
                      <a:r>
                        <a:rPr lang="ru-RU" sz="2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Свислочского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района</a:t>
                      </a: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4874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 01.0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.20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года</a:t>
                      </a: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4392">
                <a:tc gridSpan="6"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руб.</a:t>
                      </a: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61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Виды обязательств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01.0</a:t>
                      </a:r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7</a:t>
                      </a: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.2019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01.0</a:t>
                      </a:r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7</a:t>
                      </a: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.20</a:t>
                      </a:r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+/-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343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7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Долг органов местного управления и самоуправления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1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Ценные бумаги, размещенные местными исполнительными и распорядительными органами на внутреннем финансовом рынке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10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Обязательства, подлежащие исполнению по выданным гарантиям местных исполнительных и распорядительных органов</a:t>
                      </a:r>
                    </a:p>
                  </a:txBody>
                  <a:tcPr marL="6264" marR="6264" marT="626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34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Бюджетные кредиты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7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Иные долговые обязательства, ранее отнесенные в соответствии с законодательством на долг органов местного управления и самоуправления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423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Долг, гарантированный местными исполнительными и распорядительными органами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512,5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343,7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168,8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67,1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22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512,5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343,7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168,8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67,1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1089174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7191</TotalTime>
  <Words>845</Words>
  <Application>Microsoft Office PowerPoint</Application>
  <PresentationFormat>Экран (16:9)</PresentationFormat>
  <Paragraphs>478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Структура доходов местных бюджетов.</vt:lpstr>
      <vt:lpstr>Презентация PowerPoint</vt:lpstr>
      <vt:lpstr>Структура расходов местных бюджетов по функциональной классификации расходов бюджета.</vt:lpstr>
      <vt:lpstr>Структура расходов местных бюджетов по экономической классификации расходов бюджета.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Давыдик Александр</dc:creator>
  <cp:lastModifiedBy>Фальковская Татьяна Борисовна</cp:lastModifiedBy>
  <cp:revision>497</cp:revision>
  <cp:lastPrinted>2020-08-06T05:59:00Z</cp:lastPrinted>
  <dcterms:created xsi:type="dcterms:W3CDTF">2013-10-16T05:53:51Z</dcterms:created>
  <dcterms:modified xsi:type="dcterms:W3CDTF">2020-08-06T05:59:47Z</dcterms:modified>
</cp:coreProperties>
</file>