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12"/>
  </p:notesMasterIdLst>
  <p:handoutMasterIdLst>
    <p:handoutMasterId r:id="rId13"/>
  </p:handoutMasterIdLst>
  <p:sldIdLst>
    <p:sldId id="258" r:id="rId2"/>
    <p:sldId id="284" r:id="rId3"/>
    <p:sldId id="289" r:id="rId4"/>
    <p:sldId id="285" r:id="rId5"/>
    <p:sldId id="295" r:id="rId6"/>
    <p:sldId id="296" r:id="rId7"/>
    <p:sldId id="293" r:id="rId8"/>
    <p:sldId id="292" r:id="rId9"/>
    <p:sldId id="282" r:id="rId10"/>
    <p:sldId id="291" r:id="rId11"/>
  </p:sldIdLst>
  <p:sldSz cx="9144000" cy="5143500" type="screen16x9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10" autoAdjust="0"/>
    <p:restoredTop sz="94676" autoAdjust="0"/>
  </p:normalViewPr>
  <p:slideViewPr>
    <p:cSldViewPr>
      <p:cViewPr varScale="1">
        <p:scale>
          <a:sx n="108" d="100"/>
          <a:sy n="108" d="100"/>
        </p:scale>
        <p:origin x="1123" y="8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36438453668"/>
          <c:y val="0.10989890152619812"/>
          <c:w val="0.81200676186662213"/>
          <c:h val="0.3968671138329978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Падаходны падатак з фізічных асоб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17.600000000000001</c:v>
                </c:pt>
                <c:pt idx="1">
                  <c:v>69.599999999999994</c:v>
                </c:pt>
                <c:pt idx="2">
                  <c:v>71.599999999999994</c:v>
                </c:pt>
                <c:pt idx="3">
                  <c:v>76.900000000000006</c:v>
                </c:pt>
                <c:pt idx="4">
                  <c:v>63.9</c:v>
                </c:pt>
                <c:pt idx="5">
                  <c:v>70.599999999999994</c:v>
                </c:pt>
                <c:pt idx="6">
                  <c:v>68.400000000000006</c:v>
                </c:pt>
                <c:pt idx="7">
                  <c:v>68.8</c:v>
                </c:pt>
                <c:pt idx="8">
                  <c:v>69.599999999999994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71-41B4-9C95-AEAD4F3F10A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Падаткі на ўласнасць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3.8</c:v>
                </c:pt>
                <c:pt idx="1">
                  <c:v>4.0999999999999996</c:v>
                </c:pt>
                <c:pt idx="2">
                  <c:v>3.6</c:v>
                </c:pt>
                <c:pt idx="3">
                  <c:v>2.7</c:v>
                </c:pt>
                <c:pt idx="4">
                  <c:v>2.8</c:v>
                </c:pt>
                <c:pt idx="5">
                  <c:v>3.8</c:v>
                </c:pt>
                <c:pt idx="6">
                  <c:v>6.8</c:v>
                </c:pt>
                <c:pt idx="7">
                  <c:v>2.1</c:v>
                </c:pt>
                <c:pt idx="8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71-41B4-9C95-AEAD4F3F10A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Падатак на дабаўленую вартасць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71-41B4-9C95-AEAD4F3F10A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Адзіны падатак для вытворцаў сельскагаспадарчай прадукцыі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F71-41B4-9C95-AEAD4F3F10A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Іншыя падатковыя і непадатковыя даходы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F71-41B4-9C95-AEAD4F3F10A7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F71-41B4-9C95-AEAD4F3F10A7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F71-41B4-9C95-AEAD4F3F10A7}"/>
                </c:ext>
              </c:extLst>
            </c:dLbl>
            <c:dLbl>
              <c:idx val="3"/>
              <c:layout>
                <c:manualLayout>
                  <c:x val="5.6494950843009976E-3"/>
                  <c:y val="2.28974433751338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F71-41B4-9C95-AEAD4F3F10A7}"/>
                </c:ext>
              </c:extLst>
            </c:dLbl>
            <c:dLbl>
              <c:idx val="4"/>
              <c:layout>
                <c:manualLayout>
                  <c:x val="-2.8248587570621798E-3"/>
                  <c:y val="-2.214485086445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F71-41B4-9C95-AEAD4F3F10A7}"/>
                </c:ext>
              </c:extLst>
            </c:dLbl>
            <c:dLbl>
              <c:idx val="5"/>
              <c:layout>
                <c:manualLayout>
                  <c:x val="0"/>
                  <c:y val="7.78380480217753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F71-41B4-9C95-AEAD4F3F10A7}"/>
                </c:ext>
              </c:extLst>
            </c:dLbl>
            <c:dLbl>
              <c:idx val="6"/>
              <c:layout>
                <c:manualLayout>
                  <c:x val="2.8248587570621647E-3"/>
                  <c:y val="5.31466899970840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F71-41B4-9C95-AEAD4F3F10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4.4000000000000004</c:v>
                </c:pt>
                <c:pt idx="1">
                  <c:v>5.8</c:v>
                </c:pt>
                <c:pt idx="2">
                  <c:v>4.5999999999999996</c:v>
                </c:pt>
                <c:pt idx="3">
                  <c:v>0.6</c:v>
                </c:pt>
                <c:pt idx="4">
                  <c:v>16.600000000000001</c:v>
                </c:pt>
                <c:pt idx="5">
                  <c:v>7.4</c:v>
                </c:pt>
                <c:pt idx="6">
                  <c:v>1</c:v>
                </c:pt>
                <c:pt idx="7">
                  <c:v>6.5</c:v>
                </c:pt>
                <c:pt idx="8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F71-41B4-9C95-AEAD4F3F10A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Датацыя, субвенцыі і іншыя міжбюджэтныя транферты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-8.30431907417086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F71-41B4-9C95-AEAD4F3F10A7}"/>
                </c:ext>
              </c:extLst>
            </c:dLbl>
            <c:dLbl>
              <c:idx val="4"/>
              <c:layout>
                <c:manualLayout>
                  <c:x val="8.4745762711865361E-3"/>
                  <c:y val="3.4567901234567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F71-41B4-9C95-AEAD4F3F10A7}"/>
                </c:ext>
              </c:extLst>
            </c:dLbl>
            <c:dLbl>
              <c:idx val="6"/>
              <c:layout>
                <c:manualLayout>
                  <c:x val="-8.4745762711865361E-3"/>
                  <c:y val="-7.40740740740743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F71-41B4-9C95-AEAD4F3F10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66.400000000000006</c:v>
                </c:pt>
                <c:pt idx="1">
                  <c:v>20.5</c:v>
                </c:pt>
                <c:pt idx="2">
                  <c:v>20.2</c:v>
                </c:pt>
                <c:pt idx="3">
                  <c:v>19.8</c:v>
                </c:pt>
                <c:pt idx="4">
                  <c:v>16.7</c:v>
                </c:pt>
                <c:pt idx="5">
                  <c:v>18.2</c:v>
                </c:pt>
                <c:pt idx="6">
                  <c:v>23.8</c:v>
                </c:pt>
                <c:pt idx="7">
                  <c:v>22.6</c:v>
                </c:pt>
                <c:pt idx="8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9F71-41B4-9C95-AEAD4F3F10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81332480"/>
        <c:axId val="81330944"/>
      </c:barChart>
      <c:valAx>
        <c:axId val="8133094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332480"/>
        <c:crosses val="autoZero"/>
        <c:crossBetween val="between"/>
        <c:majorUnit val="20"/>
        <c:minorUnit val="20"/>
      </c:valAx>
      <c:catAx>
        <c:axId val="813324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330944"/>
        <c:crosses val="autoZero"/>
        <c:auto val="1"/>
        <c:lblAlgn val="ctr"/>
        <c:lblOffset val="100"/>
        <c:noMultiLvlLbl val="0"/>
      </c:catAx>
    </c:plotArea>
    <c:legend>
      <c:legendPos val="b"/>
      <c:legendEntry>
        <c:idx val="3"/>
        <c:txPr>
          <a:bodyPr/>
          <a:lstStyle/>
          <a:p>
            <a:pPr>
              <a:lnSpc>
                <a:spcPts val="1100"/>
              </a:lnSpc>
              <a:spcBef>
                <a:spcPts val="0"/>
              </a:spcBef>
              <a:defRPr sz="1050" kern="1200" cap="none" spc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5.8939454602073074E-2"/>
          <c:y val="0.68377038981238469"/>
          <c:w val="0.88744917478535523"/>
          <c:h val="0.30475775349890555"/>
        </c:manualLayout>
      </c:layout>
      <c:overlay val="0"/>
      <c:txPr>
        <a:bodyPr/>
        <a:lstStyle/>
        <a:p>
          <a:pPr>
            <a:lnSpc>
              <a:spcPct val="100000"/>
            </a:lnSpc>
            <a:defRPr sz="1050" kern="1200" cap="none" spc="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3.5264004642745539E-2"/>
          <c:w val="0.76836158192089998"/>
          <c:h val="0.7413970131212506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0-8214-4E25-A0F3-9B87A9690398}"/>
              </c:ext>
            </c:extLst>
          </c:dPt>
          <c:dLbls>
            <c:dLbl>
              <c:idx val="0"/>
              <c:layout>
                <c:manualLayout>
                  <c:x val="2.8248587570621472E-2"/>
                  <c:y val="1.362862156472888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214-4E25-A0F3-9B87A9690398}"/>
                </c:ext>
              </c:extLst>
            </c:dLbl>
            <c:dLbl>
              <c:idx val="1"/>
              <c:layout>
                <c:manualLayout>
                  <c:x val="0"/>
                  <c:y val="-3.543441606829508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214-4E25-A0F3-9B87A9690398}"/>
                </c:ext>
              </c:extLst>
            </c:dLbl>
            <c:dLbl>
              <c:idx val="2"/>
              <c:layout>
                <c:manualLayout>
                  <c:x val="8.4745762711864403E-2"/>
                  <c:y val="-2.453151881651196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214-4E25-A0F3-9B87A9690398}"/>
                </c:ext>
              </c:extLst>
            </c:dLbl>
            <c:dLbl>
              <c:idx val="3"/>
              <c:layout>
                <c:manualLayout>
                  <c:x val="-2.8248587570621612E-3"/>
                  <c:y val="2.180579450356645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214-4E25-A0F3-9B87A9690398}"/>
                </c:ext>
              </c:extLst>
            </c:dLbl>
            <c:dLbl>
              <c:idx val="4"/>
              <c:layout>
                <c:manualLayout>
                  <c:x val="-0.10169491525423729"/>
                  <c:y val="8.722317801426476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214-4E25-A0F3-9B87A9690398}"/>
                </c:ext>
              </c:extLst>
            </c:dLbl>
            <c:dLbl>
              <c:idx val="5"/>
              <c:layout>
                <c:manualLayout>
                  <c:x val="-3.1073446327684009E-2"/>
                  <c:y val="-8.177172938837322E-3"/>
                </c:manualLayout>
              </c:layout>
              <c:numFmt formatCode="0.0%" sourceLinked="0"/>
              <c:spPr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txPr>
                <a:bodyPr rot="0"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214-4E25-A0F3-9B87A9690398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Падаходны падатак</c:v>
                </c:pt>
                <c:pt idx="1">
                  <c:v>Падаткі на ўласнасць</c:v>
                </c:pt>
                <c:pt idx="2">
                  <c:v>Падатак на дабаўленую вартасць</c:v>
                </c:pt>
                <c:pt idx="3">
                  <c:v>Адзіны падатак для вытворцаў сельскагаспадарчай прадукцыі</c:v>
                </c:pt>
                <c:pt idx="4">
                  <c:v>Іншыя падатковыя і непадатковыя даходы</c:v>
                </c:pt>
                <c:pt idx="5">
                  <c:v>Датацыя, субвенцыі і іншыя міжбюджэтныя транферты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4405.2</c:v>
                </c:pt>
                <c:pt idx="1">
                  <c:v>897.5</c:v>
                </c:pt>
                <c:pt idx="2">
                  <c:v>1308.0999999999999</c:v>
                </c:pt>
                <c:pt idx="3">
                  <c:v>511.3</c:v>
                </c:pt>
                <c:pt idx="4">
                  <c:v>1052.5999999999999</c:v>
                </c:pt>
                <c:pt idx="5">
                  <c:v>15549.1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214-4E25-A0F3-9B87A96903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581632223813306"/>
          <c:w val="1"/>
          <c:h val="0.24183677761866987"/>
        </c:manualLayout>
      </c:layout>
      <c:overlay val="0"/>
      <c:txPr>
        <a:bodyPr/>
        <a:lstStyle/>
        <a:p>
          <a:pPr>
            <a:defRPr sz="11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9774456159082208E-2"/>
          <c:y val="6.8837448634842123E-4"/>
          <c:w val="0.75021486720940256"/>
          <c:h val="0.7494792908657933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Lbls>
            <c:dLbl>
              <c:idx val="0"/>
              <c:layout>
                <c:manualLayout>
                  <c:x val="2.3271052982784052E-2"/>
                  <c:y val="6.998879869242145E-4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012-4AC7-B6E1-2813ED4843FB}"/>
                </c:ext>
              </c:extLst>
            </c:dLbl>
            <c:dLbl>
              <c:idx val="1"/>
              <c:layout>
                <c:manualLayout>
                  <c:x val="1.4155878820232221E-2"/>
                  <c:y val="-5.223896624706599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012-4AC7-B6E1-2813ED4843FB}"/>
                </c:ext>
              </c:extLst>
            </c:dLbl>
            <c:dLbl>
              <c:idx val="2"/>
              <c:layout>
                <c:manualLayout>
                  <c:x val="3.4019478435376685E-2"/>
                  <c:y val="-5.8084375104706194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012-4AC7-B6E1-2813ED4843FB}"/>
                </c:ext>
              </c:extLst>
            </c:dLbl>
            <c:dLbl>
              <c:idx val="3"/>
              <c:layout>
                <c:manualLayout>
                  <c:x val="4.4960852351083234E-2"/>
                  <c:y val="3.679050543603287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012-4AC7-B6E1-2813ED4843FB}"/>
                </c:ext>
              </c:extLst>
            </c:dLbl>
            <c:dLbl>
              <c:idx val="4"/>
              <c:layout>
                <c:manualLayout>
                  <c:x val="0"/>
                  <c:y val="0.16354086196707721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012-4AC7-B6E1-2813ED4843FB}"/>
                </c:ext>
              </c:extLst>
            </c:dLbl>
            <c:dLbl>
              <c:idx val="5"/>
              <c:layout>
                <c:manualLayout>
                  <c:x val="-5.2008763735041597E-2"/>
                  <c:y val="-2.8567209063250561E-2"/>
                </c:manualLayout>
              </c:layout>
              <c:tx>
                <c:rich>
                  <a:bodyPr anchorCtr="0"/>
                  <a:lstStyle/>
                  <a:p>
                    <a:pPr algn="just">
                      <a:defRPr sz="14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dirty="0"/>
                      <a:t>1078,9</a:t>
                    </a:r>
                  </a:p>
                  <a:p>
                    <a:pPr algn="just">
                      <a:defRPr sz="14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dirty="0"/>
                      <a:t>5,0%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632768361581922"/>
                      <c:h val="0.1048857761106819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012-4AC7-B6E1-2813ED4843FB}"/>
                </c:ext>
              </c:extLst>
            </c:dLbl>
            <c:dLbl>
              <c:idx val="6"/>
              <c:layout>
                <c:manualLayout>
                  <c:x val="5.7519462609546913E-2"/>
                  <c:y val="-3.0931462123793996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012-4AC7-B6E1-2813ED4843F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Агульнадзяржаўная дзейнасць</c:v>
                </c:pt>
                <c:pt idx="1">
                  <c:v>Жыллёва-камунальныя паслугі і жыллёвае будаўніцтва</c:v>
                </c:pt>
                <c:pt idx="2">
                  <c:v>Ахова здароўя</c:v>
                </c:pt>
                <c:pt idx="3">
                  <c:v>Фізічная культура, спорт, культура і СМІ</c:v>
                </c:pt>
                <c:pt idx="4">
                  <c:v>Адукацыя</c:v>
                </c:pt>
                <c:pt idx="5">
                  <c:v>Сацыяльная палітыка</c:v>
                </c:pt>
                <c:pt idx="6">
                  <c:v>Нацыянальная эканоміка і іншыя выдаткі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2442.1</c:v>
                </c:pt>
                <c:pt idx="1">
                  <c:v>2239.4</c:v>
                </c:pt>
                <c:pt idx="2">
                  <c:v>6526.6</c:v>
                </c:pt>
                <c:pt idx="3">
                  <c:v>1554.2</c:v>
                </c:pt>
                <c:pt idx="4">
                  <c:v>8619.2999999999993</c:v>
                </c:pt>
                <c:pt idx="5">
                  <c:v>1178</c:v>
                </c:pt>
                <c:pt idx="6">
                  <c:v>1369.9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012-4AC7-B6E1-2813ED4843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357082017342691"/>
          <c:w val="1"/>
          <c:h val="0.25642912765084913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1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Агульнадзяржаўная дзейнасць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8.6</c:v>
                </c:pt>
                <c:pt idx="1">
                  <c:v>80.599999999999994</c:v>
                </c:pt>
                <c:pt idx="2">
                  <c:v>79</c:v>
                </c:pt>
                <c:pt idx="3">
                  <c:v>85.4</c:v>
                </c:pt>
                <c:pt idx="4">
                  <c:v>82.5</c:v>
                </c:pt>
                <c:pt idx="5">
                  <c:v>82.7</c:v>
                </c:pt>
                <c:pt idx="6">
                  <c:v>75.8</c:v>
                </c:pt>
                <c:pt idx="7">
                  <c:v>78.099999999999994</c:v>
                </c:pt>
                <c:pt idx="8">
                  <c:v>81.599999999999994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70-4DD5-BD1E-DFB68200109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Жыллёва-камунальныя паслугі і жыллёвае будаўніцтва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9.1999999999999993</c:v>
                </c:pt>
                <c:pt idx="1">
                  <c:v>17.8</c:v>
                </c:pt>
                <c:pt idx="2">
                  <c:v>19.600000000000001</c:v>
                </c:pt>
                <c:pt idx="3">
                  <c:v>12.5</c:v>
                </c:pt>
                <c:pt idx="4">
                  <c:v>16.2</c:v>
                </c:pt>
                <c:pt idx="5">
                  <c:v>15.5</c:v>
                </c:pt>
                <c:pt idx="6">
                  <c:v>22.8</c:v>
                </c:pt>
                <c:pt idx="7">
                  <c:v>20.3</c:v>
                </c:pt>
                <c:pt idx="8">
                  <c:v>17.100000000000001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70-4DD5-BD1E-DFB68200109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Ахова здароўя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27.3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70-4DD5-BD1E-DFB68200109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Фізічная культура, спорт, культура і СМІ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770-4DD5-BD1E-DFB68200109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Адукацыя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770-4DD5-BD1E-DFB682001097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770-4DD5-BD1E-DFB682001097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770-4DD5-BD1E-DFB682001097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0-4DD5-BD1E-DFB682001097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770-4DD5-BD1E-DFB682001097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0-4DD5-BD1E-DFB682001097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770-4DD5-BD1E-DFB68200109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Сацыяльная палітыка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2.81195110216305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770-4DD5-BD1E-DFB682001097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Нацыянальная эканоміка і іншыя выдаткі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-8.43585330648917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Лист1!$H$2:$H$10</c:f>
              <c:numCache>
                <c:formatCode>General</c:formatCode>
                <c:ptCount val="9"/>
                <c:pt idx="0" formatCode="0.0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3770-4DD5-BD1E-DFB6820010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3422080"/>
        <c:axId val="133420544"/>
      </c:barChart>
      <c:valAx>
        <c:axId val="13342054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422080"/>
        <c:crosses val="autoZero"/>
        <c:crossBetween val="between"/>
        <c:majorUnit val="20"/>
        <c:minorUnit val="20"/>
      </c:valAx>
      <c:catAx>
        <c:axId val="1334220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42054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817E-2"/>
          <c:y val="0.75143632562185159"/>
          <c:w val="0.96140551181102352"/>
          <c:h val="0.24578343103068459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49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950220205525191"/>
          <c:y val="1.0366455058169709E-3"/>
          <c:w val="0.7376482494772969"/>
          <c:h val="0.7374780263193857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5"/>
          <c:dLbls>
            <c:dLbl>
              <c:idx val="0"/>
              <c:layout>
                <c:manualLayout>
                  <c:x val="6.497175141242939E-2"/>
                  <c:y val="-4.9371441026619702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03E-450F-8708-599434BF7612}"/>
                </c:ext>
              </c:extLst>
            </c:dLbl>
            <c:dLbl>
              <c:idx val="1"/>
              <c:layout>
                <c:manualLayout>
                  <c:x val="-4.2372881355932306E-2"/>
                  <c:y val="-5.4263466201672904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03E-450F-8708-599434BF7612}"/>
                </c:ext>
              </c:extLst>
            </c:dLbl>
            <c:dLbl>
              <c:idx val="2"/>
              <c:layout>
                <c:manualLayout>
                  <c:x val="0"/>
                  <c:y val="-1.58334741029343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03E-450F-8708-599434BF7612}"/>
                </c:ext>
              </c:extLst>
            </c:dLbl>
            <c:dLbl>
              <c:idx val="3"/>
              <c:layout>
                <c:manualLayout>
                  <c:x val="1.8245918412740779E-3"/>
                  <c:y val="-3.1238863308176445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03E-450F-8708-599434BF7612}"/>
                </c:ext>
              </c:extLst>
            </c:dLbl>
            <c:dLbl>
              <c:idx val="4"/>
              <c:layout>
                <c:manualLayout>
                  <c:x val="0"/>
                  <c:y val="-1.496204669917990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03E-450F-8708-599434BF7612}"/>
                </c:ext>
              </c:extLst>
            </c:dLbl>
            <c:dLbl>
              <c:idx val="5"/>
              <c:layout>
                <c:manualLayout>
                  <c:x val="-8.582489952615576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03E-450F-8708-599434BF7612}"/>
                </c:ext>
              </c:extLst>
            </c:dLbl>
            <c:dLbl>
              <c:idx val="6"/>
              <c:layout>
                <c:manualLayout>
                  <c:x val="0"/>
                  <c:y val="-7.783516333814702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03E-450F-8708-599434BF7612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Заробак</c:v>
                </c:pt>
                <c:pt idx="1">
                  <c:v>Набыццё прадметаў забеспячэння і расходных матэрыялаў</c:v>
                </c:pt>
                <c:pt idx="2">
                  <c:v>Аплата камунальных паслуг</c:v>
                </c:pt>
                <c:pt idx="3">
                  <c:v>Іншыя бягучыя выдаткі на закупкі тавараў і аплату паслуг</c:v>
                </c:pt>
                <c:pt idx="4">
                  <c:v>Субсідыі гаспадарчым арганізацыям</c:v>
                </c:pt>
                <c:pt idx="5">
                  <c:v>Бягучыя і капітальныя бюджэтныя трансферты насельніцтву</c:v>
                </c:pt>
                <c:pt idx="6">
                  <c:v>Іншыя выдаткі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15619.6</c:v>
                </c:pt>
                <c:pt idx="1">
                  <c:v>114.8</c:v>
                </c:pt>
                <c:pt idx="2">
                  <c:v>2044.2</c:v>
                </c:pt>
                <c:pt idx="3">
                  <c:v>1591.5</c:v>
                </c:pt>
                <c:pt idx="4">
                  <c:v>2133.1</c:v>
                </c:pt>
                <c:pt idx="5">
                  <c:v>755.7</c:v>
                </c:pt>
                <c:pt idx="6">
                  <c:v>1670.6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03E-450F-8708-599434BF761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61681947155786"/>
          <c:w val="1"/>
          <c:h val="0.25383189385063892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1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Заробак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54544241294678E-4"/>
                  <c:y val="-1.6440073018554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65.3</c:v>
                </c:pt>
                <c:pt idx="1">
                  <c:v>64.2</c:v>
                </c:pt>
                <c:pt idx="2">
                  <c:v>58.9</c:v>
                </c:pt>
                <c:pt idx="3">
                  <c:v>67</c:v>
                </c:pt>
                <c:pt idx="4">
                  <c:v>69.099999999999994</c:v>
                </c:pt>
                <c:pt idx="5">
                  <c:v>68.099999999999994</c:v>
                </c:pt>
                <c:pt idx="6">
                  <c:v>57.2</c:v>
                </c:pt>
                <c:pt idx="7">
                  <c:v>61</c:v>
                </c:pt>
                <c:pt idx="8">
                  <c:v>67.8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15-4134-AA36-7ECA24ED1FE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Набыццё прадметаў забеспячэння і расходных матэрыялаў</c:v>
                </c:pt>
              </c:strCache>
            </c:strRef>
          </c:tx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 formatCode="0.0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915-4134-AA36-7ECA24ED1FE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Аплата камунальных паслуг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6497175141242938E-3"/>
                  <c:y val="8.30449826989632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8.6</c:v>
                </c:pt>
                <c:pt idx="1">
                  <c:v>6.7</c:v>
                </c:pt>
                <c:pt idx="2">
                  <c:v>9</c:v>
                </c:pt>
                <c:pt idx="3">
                  <c:v>8.8000000000000007</c:v>
                </c:pt>
                <c:pt idx="4">
                  <c:v>3.3</c:v>
                </c:pt>
                <c:pt idx="5">
                  <c:v>4.9000000000000004</c:v>
                </c:pt>
                <c:pt idx="6">
                  <c:v>11</c:v>
                </c:pt>
                <c:pt idx="7">
                  <c:v>7.5</c:v>
                </c:pt>
                <c:pt idx="8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915-4134-AA36-7ECA24ED1FE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Іншыя бягучыя выдаткі на закупкі тавараў і аплату паслуг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6.8</c:v>
                </c:pt>
                <c:pt idx="1">
                  <c:v>21.5</c:v>
                </c:pt>
                <c:pt idx="2">
                  <c:v>25.7</c:v>
                </c:pt>
                <c:pt idx="3">
                  <c:v>15.8</c:v>
                </c:pt>
                <c:pt idx="4">
                  <c:v>21</c:v>
                </c:pt>
                <c:pt idx="5">
                  <c:v>17.899999999999999</c:v>
                </c:pt>
                <c:pt idx="6">
                  <c:v>25.8</c:v>
                </c:pt>
                <c:pt idx="7">
                  <c:v>22.6</c:v>
                </c:pt>
                <c:pt idx="8">
                  <c:v>20.3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915-4134-AA36-7ECA24ED1FE6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Субсідыі гаспадарчым арганізацыям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915-4134-AA36-7ECA24ED1FE6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915-4134-AA36-7ECA24ED1FE6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915-4134-AA36-7ECA24ED1FE6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915-4134-AA36-7ECA24ED1FE6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915-4134-AA36-7ECA24ED1FE6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915-4134-AA36-7ECA24ED1FE6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915-4134-AA36-7ECA24ED1FE6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Бягучыя і капітальныя бюджэтныя трансферты насельніцтва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A915-4134-AA36-7ECA24ED1FE6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Іншыя выдаткі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49152542372881E-2"/>
                  <c:y val="-1.9377162629757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915-4134-AA36-7ECA24ED1FE6}"/>
                </c:ext>
              </c:extLst>
            </c:dLbl>
            <c:dLbl>
              <c:idx val="1"/>
              <c:layout>
                <c:manualLayout>
                  <c:x val="0"/>
                  <c:y val="-2.2145328719723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7.1</c:v>
                </c:pt>
                <c:pt idx="1">
                  <c:v>7.6</c:v>
                </c:pt>
                <c:pt idx="2">
                  <c:v>6.4</c:v>
                </c:pt>
                <c:pt idx="3">
                  <c:v>8.3000000000000007</c:v>
                </c:pt>
                <c:pt idx="4">
                  <c:v>6.5</c:v>
                </c:pt>
                <c:pt idx="5">
                  <c:v>9.6</c:v>
                </c:pt>
                <c:pt idx="6">
                  <c:v>6.1</c:v>
                </c:pt>
                <c:pt idx="7">
                  <c:v>9</c:v>
                </c:pt>
                <c:pt idx="8">
                  <c:v>8.3000000000000007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915-4134-AA36-7ECA24ED1F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4018560"/>
        <c:axId val="134017024"/>
      </c:barChart>
      <c:valAx>
        <c:axId val="13401702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018560"/>
        <c:crosses val="autoZero"/>
        <c:crossBetween val="between"/>
        <c:majorUnit val="20"/>
        <c:minorUnit val="20"/>
      </c:valAx>
      <c:catAx>
        <c:axId val="1340185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01702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817E-2"/>
          <c:y val="0.6905366863744109"/>
          <c:w val="0.96015814760443163"/>
          <c:h val="0.30946331362558932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даўгавых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абавязацельстваў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доўгатэрміновы (звыш 1 года),
у нацвалюце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33333333333663E-3"/>
                  <c:y val="-1.25000000000000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80F-4578-B265-3BCD6BDBE8E9}"/>
                </c:ext>
              </c:extLst>
            </c:dLbl>
            <c:dLbl>
              <c:idx val="1"/>
              <c:layout>
                <c:manualLayout>
                  <c:x val="-2.0833333333333663E-3"/>
                  <c:y val="6.24975393700789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80F-4578-B265-3BCD6BDBE8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01.10.18 г.</c:v>
                </c:pt>
                <c:pt idx="1">
                  <c:v>01.10.19 г.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238.6</c:v>
                </c:pt>
                <c:pt idx="1">
                  <c:v>407.1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0F-4578-B265-3BCD6BDBE8E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кароткатэрміновы (да 1 года),
у нацвалюце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583333333333373E-2"/>
                  <c:y val="6.25000000000001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80F-4578-B265-3BCD6BDBE8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01.10.18 г.</c:v>
                </c:pt>
                <c:pt idx="1">
                  <c:v>01.10.19 г.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74.900000000000006</c:v>
                </c:pt>
                <c:pt idx="1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80F-4578-B265-3BCD6BDBE8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829952"/>
        <c:axId val="134831488"/>
      </c:barChart>
      <c:catAx>
        <c:axId val="134829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831488"/>
        <c:crosses val="autoZero"/>
        <c:auto val="1"/>
        <c:lblAlgn val="ctr"/>
        <c:lblOffset val="100"/>
        <c:noMultiLvlLbl val="0"/>
      </c:catAx>
      <c:valAx>
        <c:axId val="134831488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8299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920308398950165"/>
          <c:y val="0.33255290354331107"/>
          <c:w val="0.34413024934383202"/>
          <c:h val="0.4454099409448854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0.0945</cdr:x>
      <cdr:y>0.1121</cdr:y>
    </cdr:from>
    <cdr:to>
      <cdr:x>0.16048</cdr:x>
      <cdr:y>0.17029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32048" y="504056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0.30428</cdr:y>
    </cdr:from>
    <cdr:to>
      <cdr:x>0.16048</cdr:x>
      <cdr:y>0.36246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32048" y="1368152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0.01601</cdr:y>
    </cdr:from>
    <cdr:to>
      <cdr:x>0.16048</cdr:x>
      <cdr:y>0.0742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4853" y="82347"/>
          <a:ext cx="296633" cy="2993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0.49646</cdr:y>
    </cdr:from>
    <cdr:to>
      <cdr:x>0.16048</cdr:x>
      <cdr:y>0.55464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32048" y="223224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0.40037</cdr:y>
    </cdr:from>
    <cdr:to>
      <cdr:x>0.16048</cdr:x>
      <cdr:y>0.45855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32048" y="1800200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0.20819</cdr:y>
    </cdr:from>
    <cdr:to>
      <cdr:x>0.16048</cdr:x>
      <cdr:y>0.26637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32048" y="936104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0.77407</cdr:x>
      <cdr:y>0</cdr:y>
    </cdr:from>
    <cdr:to>
      <cdr:x>0.98914</cdr:x>
      <cdr:y>0.05945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80064" y="0"/>
          <a:ext cx="966931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0.67986</cdr:y>
    </cdr:from>
    <cdr:to>
      <cdr:x>0.35377</cdr:x>
      <cdr:y>0.73601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167680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0.76068</cdr:x>
      <cdr:y>0.0001</cdr:y>
    </cdr:from>
    <cdr:to>
      <cdr:x>1</cdr:x>
      <cdr:y>0.06143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19865" y="471"/>
          <a:ext cx="1075935" cy="2769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0.66973</cdr:y>
    </cdr:from>
    <cdr:to>
      <cdr:x>0.35377</cdr:x>
      <cdr:y>0.72765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793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0.09517</cdr:x>
      <cdr:y>0.01605</cdr:y>
    </cdr:from>
    <cdr:to>
      <cdr:x>0.16227</cdr:x>
      <cdr:y>0.07397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7247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0.11171</cdr:y>
    </cdr:from>
    <cdr:to>
      <cdr:x>0.16227</cdr:x>
      <cdr:y>0.16963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50452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0.20737</cdr:y>
    </cdr:from>
    <cdr:to>
      <cdr:x>0.16227</cdr:x>
      <cdr:y>0.26529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27856" y="93657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0.30303</cdr:y>
    </cdr:from>
    <cdr:to>
      <cdr:x>0.16227</cdr:x>
      <cdr:y>0.36096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1368623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0.39869</cdr:y>
    </cdr:from>
    <cdr:to>
      <cdr:x>0.16227</cdr:x>
      <cdr:y>0.45662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180067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0.49435</cdr:y>
    </cdr:from>
    <cdr:to>
      <cdr:x>0.16227</cdr:x>
      <cdr:y>0.55228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223271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0.74466</cdr:x>
      <cdr:y>0</cdr:y>
    </cdr:from>
    <cdr:to>
      <cdr:x>0.95288</cdr:x>
      <cdr:y>0.09727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347842" y="0"/>
          <a:ext cx="936126" cy="4462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0.65918</cdr:y>
    </cdr:from>
    <cdr:to>
      <cdr:x>0.35377</cdr:x>
      <cdr:y>0.7162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235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0.09517</cdr:x>
      <cdr:y>0.40806</cdr:y>
    </cdr:from>
    <cdr:to>
      <cdr:x>0.16227</cdr:x>
      <cdr:y>0.46508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18721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0.01567</cdr:y>
    </cdr:from>
    <cdr:to>
      <cdr:x>0.16227</cdr:x>
      <cdr:y>0.0727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719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0.10985</cdr:y>
    </cdr:from>
    <cdr:to>
      <cdr:x>0.16227</cdr:x>
      <cdr:y>0.16687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5039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0.20402</cdr:y>
    </cdr:from>
    <cdr:to>
      <cdr:x>0.16227</cdr:x>
      <cdr:y>0.26104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93600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0.31388</cdr:y>
    </cdr:from>
    <cdr:to>
      <cdr:x>0.16227</cdr:x>
      <cdr:y>0.37091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144006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0.50223</cdr:y>
    </cdr:from>
    <cdr:to>
      <cdr:x>0.16227</cdr:x>
      <cdr:y>0.55925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27856" y="23041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0.84256</cdr:x>
      <cdr:y>0.11019</cdr:y>
    </cdr:from>
    <cdr:to>
      <cdr:x>0.98436</cdr:x>
      <cdr:y>0.18592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136246" y="447812"/>
          <a:ext cx="864404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тыс. руб.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5B5B2C10-A823-48D5-A595-3AA99F613FC7}" type="datetimeFigureOut">
              <a:rPr lang="ru-RU" smtClean="0"/>
              <a:pPr/>
              <a:t>23.10.2020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A4838C63-775D-441E-AC36-3484755155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6838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84120DA1-7ABA-48BB-83AB-0DFBDB4DB943}" type="datetimeFigureOut">
              <a:rPr lang="ru-RU" smtClean="0"/>
              <a:pPr/>
              <a:t>23.10.2020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4" tIns="45697" rIns="91394" bIns="4569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394" tIns="45697" rIns="91394" bIns="45697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1F399D40-BADF-4B17-B833-149457CB67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7696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437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11CB-27E8-400B-A2A3-5F9A57E5E019}" type="datetime1">
              <a:rPr lang="ru-RU" smtClean="0"/>
              <a:pPr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29688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65B0-1072-4E93-9C00-FC7D4D821DC7}" type="datetime1">
              <a:rPr lang="ru-RU" smtClean="0"/>
              <a:pPr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817079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F1F0-5418-4344-B520-CBF5221412A6}" type="datetime1">
              <a:rPr lang="ru-RU" smtClean="0"/>
              <a:pPr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45095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CF03-E368-4351-9CBF-40EFC70C6732}" type="datetime1">
              <a:rPr lang="ru-RU" smtClean="0"/>
              <a:pPr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37017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075B-B04B-4441-9A89-D82D98E4A946}" type="datetime1">
              <a:rPr lang="ru-RU" smtClean="0"/>
              <a:pPr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379767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9741-87AA-41EF-8427-4D18A538D9C2}" type="datetime1">
              <a:rPr lang="ru-RU" smtClean="0"/>
              <a:pPr/>
              <a:t>23.10.2020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81818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D1E6-B831-4991-A385-190022C92E67}" type="datetime1">
              <a:rPr lang="ru-RU" smtClean="0"/>
              <a:pPr/>
              <a:t>23.10.2020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61414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BE30-DB56-4260-A5B5-27A7CD95D5BF}" type="datetime1">
              <a:rPr lang="ru-RU" smtClean="0"/>
              <a:pPr/>
              <a:t>23.10.2020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061277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E6AF-10B7-4F8F-8260-50DE4EB0B637}" type="datetime1">
              <a:rPr lang="ru-RU" smtClean="0"/>
              <a:pPr/>
              <a:t>23.10.2020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8941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A36F-15B1-4727-9412-F2E547AA6EF2}" type="datetime1">
              <a:rPr lang="ru-RU" smtClean="0"/>
              <a:pPr/>
              <a:t>23.10.2020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19430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47C-89A0-44C8-8757-5F0643FC4687}" type="datetime1">
              <a:rPr lang="ru-RU" smtClean="0"/>
              <a:pPr/>
              <a:t>23.10.2020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12526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7322-F505-497D-99E9-533EC7866A8A}" type="datetime1">
              <a:rPr lang="ru-RU" smtClean="0"/>
              <a:pPr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64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ransition spd="slow">
    <p:wipe/>
  </p:transition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964633"/>
              </p:ext>
            </p:extLst>
          </p:nvPr>
        </p:nvGraphicFramePr>
        <p:xfrm>
          <a:off x="107504" y="1059582"/>
          <a:ext cx="8928992" cy="16530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3064">
                <a:tc>
                  <a:txBody>
                    <a:bodyPr/>
                    <a:lstStyle/>
                    <a:p>
                      <a:pPr algn="ctr" fontAlgn="ctr"/>
                      <a:r>
                        <a:rPr lang="be-BY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БЮЛЕТЭНЬ</a:t>
                      </a:r>
                    </a:p>
                    <a:p>
                      <a:pPr algn="ctr" fontAlgn="ctr"/>
                      <a:r>
                        <a:rPr lang="be-BY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</a:t>
                      </a:r>
                      <a:r>
                        <a:rPr lang="be-BY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выкананні бюджету </a:t>
                      </a:r>
                      <a:r>
                        <a:rPr lang="ru-RU" sz="2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Свіслацкага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раёна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</a:t>
                      </a:r>
                      <a:r>
                        <a:rPr lang="en-US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9 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месяца</a:t>
                      </a:r>
                      <a:r>
                        <a:rPr lang="be-BY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2020 года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27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101749395"/>
              </p:ext>
            </p:extLst>
          </p:nvPr>
        </p:nvGraphicFramePr>
        <p:xfrm>
          <a:off x="1475656" y="55552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602650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47070"/>
              </p:ext>
            </p:extLst>
          </p:nvPr>
        </p:nvGraphicFramePr>
        <p:xfrm>
          <a:off x="107504" y="1635648"/>
          <a:ext cx="8928992" cy="933826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3826"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347230"/>
              </p:ext>
            </p:extLst>
          </p:nvPr>
        </p:nvGraphicFramePr>
        <p:xfrm>
          <a:off x="107504" y="123478"/>
          <a:ext cx="8928992" cy="19578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786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Структура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кансалідаванага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бюджэту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Свіслацкага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раёна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71085" y="1283124"/>
            <a:ext cx="1741909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Раённы бюджэт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44007" y="2357436"/>
            <a:ext cx="2029941" cy="2500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/>
              </a:rPr>
              <a:t>7 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сельскіх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бюджэтаў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:</a:t>
            </a: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Вердаміцкі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Дабравольскі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Нязбодзіцкі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Навадворскі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Свіслацкі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Ханявіцкі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Паразоўскі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283124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Базавы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be-BY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ўзровень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7241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Першасны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be-BY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ўзровень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27935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780515"/>
              </p:ext>
            </p:extLst>
          </p:nvPr>
        </p:nvGraphicFramePr>
        <p:xfrm>
          <a:off x="107505" y="555526"/>
          <a:ext cx="8856984" cy="4178450"/>
        </p:xfrm>
        <a:graphic>
          <a:graphicData uri="http://schemas.openxmlformats.org/drawingml/2006/table">
            <a:tbl>
              <a:tblPr/>
              <a:tblGrid>
                <a:gridCol w="1571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8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5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7603">
                  <a:extLst>
                    <a:ext uri="{9D8B030D-6E8A-4147-A177-3AD203B41FA5}">
                      <a16:colId xmlns:a16="http://schemas.microsoft.com/office/drawing/2014/main" val="475653390"/>
                    </a:ext>
                  </a:extLst>
                </a:gridCol>
                <a:gridCol w="3664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8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939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617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41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999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428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23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1617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10506"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ВЫКАНАННЕ</a:t>
                      </a:r>
                      <a:r>
                        <a:rPr lang="ru-RU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БЮДЖЭТУ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29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Найменне</a:t>
                      </a:r>
                      <a:r>
                        <a:rPr lang="be-BY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ДАХОДЫ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ВЫДАТКІ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ДЭФІЦЫТ (-);</a:t>
                      </a:r>
                    </a:p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ПРАФІЦЫТ (+)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60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31985,6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23723,8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32 285,6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23 929,5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74,1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-300,00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-205,7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31290,6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23258,7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31 590,6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23 464,3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latin typeface="Times New Roman" pitchFamily="18" charset="0"/>
                          <a:cs typeface="Times New Roman" pitchFamily="18" charset="0"/>
                        </a:rPr>
                        <a:t>74,3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-300,00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-205,6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695,0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465,1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66,9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695,0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465,2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latin typeface="Times New Roman" pitchFamily="18" charset="0"/>
                          <a:cs typeface="Times New Roman" pitchFamily="18" charset="0"/>
                        </a:rPr>
                        <a:t>66,9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130,9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67,7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52,0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130,3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67,2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dirty="0">
                          <a:latin typeface="Times New Roman" pitchFamily="18" charset="0"/>
                          <a:cs typeface="Times New Roman" pitchFamily="18" charset="0"/>
                        </a:rPr>
                        <a:t>51,6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74,0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51,6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69,7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74,1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52,0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dirty="0">
                          <a:latin typeface="Times New Roman" pitchFamily="18" charset="0"/>
                          <a:cs typeface="Times New Roman" pitchFamily="18" charset="0"/>
                        </a:rPr>
                        <a:t>70,2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-0,4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98,5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75,0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76,1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98,5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74,8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dirty="0">
                          <a:latin typeface="Times New Roman" pitchFamily="18" charset="0"/>
                          <a:cs typeface="Times New Roman" pitchFamily="18" charset="0"/>
                        </a:rPr>
                        <a:t>75,9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92,3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63,6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68,9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92,3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63,7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dirty="0">
                          <a:latin typeface="Times New Roman" pitchFamily="18" charset="0"/>
                          <a:cs typeface="Times New Roman" pitchFamily="18" charset="0"/>
                        </a:rPr>
                        <a:t>69,0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-0,1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107,0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69,7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65,1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107,0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69,4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dirty="0">
                          <a:latin typeface="Times New Roman" pitchFamily="18" charset="0"/>
                          <a:cs typeface="Times New Roman" pitchFamily="18" charset="0"/>
                        </a:rPr>
                        <a:t>64,9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0,3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85,0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60,2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70,8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85,0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60,2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dirty="0">
                          <a:latin typeface="Times New Roman" pitchFamily="18" charset="0"/>
                          <a:cs typeface="Times New Roman" pitchFamily="18" charset="0"/>
                        </a:rPr>
                        <a:t>71,0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71,6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77,9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be-B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72,3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-0,6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43235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445994"/>
              </p:ext>
            </p:extLst>
          </p:nvPr>
        </p:nvGraphicFramePr>
        <p:xfrm>
          <a:off x="179512" y="483518"/>
          <a:ext cx="8856985" cy="4406138"/>
        </p:xfrm>
        <a:graphic>
          <a:graphicData uri="http://schemas.openxmlformats.org/drawingml/2006/table">
            <a:tbl>
              <a:tblPr/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41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2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95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19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5915">
                  <a:extLst>
                    <a:ext uri="{9D8B030D-6E8A-4147-A177-3AD203B41FA5}">
                      <a16:colId xmlns:a16="http://schemas.microsoft.com/office/drawing/2014/main" val="277275635"/>
                    </a:ext>
                  </a:extLst>
                </a:gridCol>
                <a:gridCol w="7401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568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8170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3363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48073">
                  <a:extLst>
                    <a:ext uri="{9D8B030D-6E8A-4147-A177-3AD203B41FA5}">
                      <a16:colId xmlns:a16="http://schemas.microsoft.com/office/drawing/2014/main" val="2025109828"/>
                    </a:ext>
                  </a:extLst>
                </a:gridCol>
              </a:tblGrid>
              <a:tr h="294216"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Дынаміка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паступленняў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даходаў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мясцовых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бюджэтаў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216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be-BY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r>
                        <a:rPr lang="be-BY" sz="13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Падатковыя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непадатковыя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даходы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Бязвыплатныя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паступленні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датацыя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субвенцыі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Усяго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даходаў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4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9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месяцау</a:t>
                      </a:r>
                      <a:r>
                        <a:rPr lang="ru-RU" sz="13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</a:t>
                      </a: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месяцау</a:t>
                      </a: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2019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месяцау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</a:t>
                      </a: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месяцау</a:t>
                      </a: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20</a:t>
                      </a:r>
                      <a:r>
                        <a:rPr kumimoji="0" lang="en-US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месяцау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2020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9месяцау</a:t>
                      </a:r>
                    </a:p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2019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8 174,7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7 7772,8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15549,1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14204,2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23723,8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21977,0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98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7 804,8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7 469,0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15453,9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14078,1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23258,7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21547,1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314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824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78982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351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даходаў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мясцовых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28515453"/>
              </p:ext>
            </p:extLst>
          </p:nvPr>
        </p:nvGraphicFramePr>
        <p:xfrm>
          <a:off x="4648200" y="0"/>
          <a:ext cx="44958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98650937"/>
              </p:ext>
            </p:extLst>
          </p:nvPr>
        </p:nvGraphicFramePr>
        <p:xfrm>
          <a:off x="0" y="454773"/>
          <a:ext cx="44958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162668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699706"/>
              </p:ext>
            </p:extLst>
          </p:nvPr>
        </p:nvGraphicFramePr>
        <p:xfrm>
          <a:off x="142844" y="27176"/>
          <a:ext cx="8786876" cy="4621978"/>
        </p:xfrm>
        <a:graphic>
          <a:graphicData uri="http://schemas.openxmlformats.org/drawingml/2006/table">
            <a:tbl>
              <a:tblPr/>
              <a:tblGrid>
                <a:gridCol w="15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3054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Дынаміка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выдаткаў</a:t>
                      </a:r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мясцовых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бюджэтаў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41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771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Від</a:t>
                      </a:r>
                    </a:p>
                    <a:p>
                      <a:pPr algn="ctr" rtl="0" fontAlgn="ctr"/>
                      <a:r>
                        <a:rPr lang="be-BY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Першачарговыя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(заработная плата,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лекавыя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сродкі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прадукты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харчавання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камунальныя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паслугі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транспарт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сувязь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рамонт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абсталявання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будынкаў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вулічнае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асвятленне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набыццё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абсталявання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Усяго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выдаткаў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5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месяцау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2019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месяцау 2020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месяцау</a:t>
                      </a:r>
                      <a:r>
                        <a:rPr lang="be-BY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2019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be-BY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месяцау 2020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месяцау 2019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e-BY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месяцау 2020 года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18 800,4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20 973,2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3 136,1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2 956,3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21 936,5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23 929,5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18 509,6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20 643,4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2 997,5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2 820,9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21 507,1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23 464,3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929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138,6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138,6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429,4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465,2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121,2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708797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выдатка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мясцовых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па                                   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функцыянальнай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класіфікацыі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ea typeface="+mn-ea"/>
                <a:cs typeface="Times New Roman" pitchFamily="18" charset="0"/>
              </a:rPr>
              <a:t>выдатка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ў</a:t>
            </a:r>
            <a:r>
              <a:rPr lang="ru-RU" sz="1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бюджэту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465310"/>
              </p:ext>
            </p:extLst>
          </p:nvPr>
        </p:nvGraphicFramePr>
        <p:xfrm>
          <a:off x="6740" y="641554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15376411"/>
              </p:ext>
            </p:extLst>
          </p:nvPr>
        </p:nvGraphicFramePr>
        <p:xfrm>
          <a:off x="464820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7554301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выдаткаў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мясцовых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бюджэтаў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па                                     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эканамічнай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класіфікацыі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выдаткаў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бюджэту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67599047"/>
              </p:ext>
            </p:extLst>
          </p:nvPr>
        </p:nvGraphicFramePr>
        <p:xfrm>
          <a:off x="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89540268"/>
              </p:ext>
            </p:extLst>
          </p:nvPr>
        </p:nvGraphicFramePr>
        <p:xfrm>
          <a:off x="464820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2891155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681487"/>
              </p:ext>
            </p:extLst>
          </p:nvPr>
        </p:nvGraphicFramePr>
        <p:xfrm>
          <a:off x="179512" y="-236562"/>
          <a:ext cx="8712966" cy="4847255"/>
        </p:xfrm>
        <a:graphic>
          <a:graphicData uri="http://schemas.openxmlformats.org/drawingml/2006/table">
            <a:tbl>
              <a:tblPr/>
              <a:tblGrid>
                <a:gridCol w="357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9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813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2701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Даўгавыя</a:t>
                      </a:r>
                      <a:r>
                        <a:rPr lang="be-BY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абавязацельствы органаў мясцовага кіравання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 самакіравання Свіслацкага раёна на 01.10.2020 года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13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525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7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Віды абязацельстваў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01.10.2018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01.10.2019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+/-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42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Доўг органаў мясцовага кіравання і самакіравання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2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Каштоўныя бумагі, размешчаныя мясцовымі выканаўчымі і распарадчымі органамі на ўнутраным фінансавым рынку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2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Абавязацельствы, якія падлягаюць выкананню па выдадзеным гарантыям мясцовых выканаўчых і распарадчых органаў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42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Бюджэтныя крэдыты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306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Іншыя даўгавыя абавязацельствы, раней аднесеныя ў адпаведнасці з заканадаўствам на доўг органаў мясцовага кіравання і самакіравання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24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Доўг, гарантаваны мясцовымі выканаўчымі і распарадчымі органамі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692,4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313,5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-378,9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45,3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42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УСЯГО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692,4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313,5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-378,9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45,3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08917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6081</TotalTime>
  <Words>737</Words>
  <Application>Microsoft Office PowerPoint</Application>
  <PresentationFormat>Экран (16:9)</PresentationFormat>
  <Paragraphs>444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даходаў мясцовых бюджэтаў.</vt:lpstr>
      <vt:lpstr>Презентация PowerPoint</vt:lpstr>
      <vt:lpstr>Структура выдаткаў мясцовых бюджэтаў па                                    функцыянальнай класіфікацыі выдаткаў бюджэту.</vt:lpstr>
      <vt:lpstr>Структура выдаткаў мясцовых бюджэтаў па                                      эканамічнай класіфікацыі выдаткаў бюджэту.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Давыдик Александр</dc:creator>
  <cp:lastModifiedBy>Ермолик Лилия Евгеньевна</cp:lastModifiedBy>
  <cp:revision>499</cp:revision>
  <cp:lastPrinted>2016-04-12T06:59:46Z</cp:lastPrinted>
  <dcterms:created xsi:type="dcterms:W3CDTF">2013-10-16T05:53:51Z</dcterms:created>
  <dcterms:modified xsi:type="dcterms:W3CDTF">2020-10-23T13:47:45Z</dcterms:modified>
</cp:coreProperties>
</file>