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10" autoAdjust="0"/>
    <p:restoredTop sz="94676" autoAdjust="0"/>
  </p:normalViewPr>
  <p:slideViewPr>
    <p:cSldViewPr>
      <p:cViewPr varScale="1">
        <p:scale>
          <a:sx n="111" d="100"/>
          <a:sy n="111" d="100"/>
        </p:scale>
        <p:origin x="762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8"/>
          <c:y val="0.10989890152619812"/>
          <c:w val="0.81200676186662213"/>
          <c:h val="0.39686711383299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18.399999999999999</c:v>
                </c:pt>
                <c:pt idx="1">
                  <c:v>56.1</c:v>
                </c:pt>
                <c:pt idx="2">
                  <c:v>56.9</c:v>
                </c:pt>
                <c:pt idx="3">
                  <c:v>67.599999999999994</c:v>
                </c:pt>
                <c:pt idx="4">
                  <c:v>50.4</c:v>
                </c:pt>
                <c:pt idx="5">
                  <c:v>68.3</c:v>
                </c:pt>
                <c:pt idx="6">
                  <c:v>65</c:v>
                </c:pt>
                <c:pt idx="7">
                  <c:v>52.9</c:v>
                </c:pt>
                <c:pt idx="8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1-41B4-9C95-AEAD4F3F10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2.6</c:v>
                </c:pt>
                <c:pt idx="1">
                  <c:v>2</c:v>
                </c:pt>
                <c:pt idx="2">
                  <c:v>1.2</c:v>
                </c:pt>
                <c:pt idx="3">
                  <c:v>1.8</c:v>
                </c:pt>
                <c:pt idx="4">
                  <c:v>1.6</c:v>
                </c:pt>
                <c:pt idx="5">
                  <c:v>2.4</c:v>
                </c:pt>
                <c:pt idx="6">
                  <c:v>2.9</c:v>
                </c:pt>
                <c:pt idx="7">
                  <c:v>1.5</c:v>
                </c:pt>
                <c:pt idx="8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1-41B4-9C95-AEAD4F3F10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1-41B4-9C95-AEAD4F3F10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1-41B4-9C95-AEAD4F3F10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71-41B4-9C95-AEAD4F3F10A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71-41B4-9C95-AEAD4F3F10A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71-41B4-9C95-AEAD4F3F10A7}"/>
                </c:ext>
              </c:extLst>
            </c:dLbl>
            <c:dLbl>
              <c:idx val="3"/>
              <c:layout>
                <c:manualLayout>
                  <c:x val="5.6494950843009976E-3"/>
                  <c:y val="2.2897443375133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71-41B4-9C95-AEAD4F3F10A7}"/>
                </c:ext>
              </c:extLst>
            </c:dLbl>
            <c:dLbl>
              <c:idx val="4"/>
              <c:layout>
                <c:manualLayout>
                  <c:x val="-2.8248587570621798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71-41B4-9C95-AEAD4F3F10A7}"/>
                </c:ext>
              </c:extLst>
            </c:dLbl>
            <c:dLbl>
              <c:idx val="5"/>
              <c:layout>
                <c:manualLayout>
                  <c:x val="0"/>
                  <c:y val="7.7838048021775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71-41B4-9C95-AEAD4F3F10A7}"/>
                </c:ext>
              </c:extLst>
            </c:dLbl>
            <c:dLbl>
              <c:idx val="6"/>
              <c:layout>
                <c:manualLayout>
                  <c:x val="2.8248587570621647E-3"/>
                  <c:y val="5.3146689997084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11</c:v>
                </c:pt>
                <c:pt idx="1">
                  <c:v>5.3</c:v>
                </c:pt>
                <c:pt idx="2">
                  <c:v>3.5</c:v>
                </c:pt>
                <c:pt idx="3">
                  <c:v>1.3</c:v>
                </c:pt>
                <c:pt idx="4">
                  <c:v>15.9</c:v>
                </c:pt>
                <c:pt idx="5">
                  <c:v>1.3</c:v>
                </c:pt>
                <c:pt idx="6">
                  <c:v>1.4</c:v>
                </c:pt>
                <c:pt idx="7">
                  <c:v>3.1</c:v>
                </c:pt>
                <c:pt idx="8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F71-41B4-9C95-AEAD4F3F10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F71-41B4-9C95-AEAD4F3F10A7}"/>
                </c:ext>
              </c:extLst>
            </c:dLbl>
            <c:dLbl>
              <c:idx val="4"/>
              <c:layout>
                <c:manualLayout>
                  <c:x val="8.4745762711865361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71-41B4-9C95-AEAD4F3F10A7}"/>
                </c:ext>
              </c:extLst>
            </c:dLbl>
            <c:dLbl>
              <c:idx val="6"/>
              <c:layout>
                <c:manualLayout>
                  <c:x val="-8.4745762711865361E-3"/>
                  <c:y val="-7.4074074074074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60.7</c:v>
                </c:pt>
                <c:pt idx="1">
                  <c:v>36.6</c:v>
                </c:pt>
                <c:pt idx="2">
                  <c:v>38.4</c:v>
                </c:pt>
                <c:pt idx="3">
                  <c:v>29.3</c:v>
                </c:pt>
                <c:pt idx="4">
                  <c:v>32.1</c:v>
                </c:pt>
                <c:pt idx="5">
                  <c:v>28</c:v>
                </c:pt>
                <c:pt idx="6">
                  <c:v>30.7</c:v>
                </c:pt>
                <c:pt idx="7">
                  <c:v>42.5</c:v>
                </c:pt>
                <c:pt idx="8">
                  <c:v>47.2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F71-41B4-9C95-AEAD4F3F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1332480"/>
        <c:axId val="81330944"/>
      </c:barChart>
      <c:valAx>
        <c:axId val="813309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2480"/>
        <c:crosses val="autoZero"/>
        <c:crossBetween val="between"/>
        <c:majorUnit val="20"/>
        <c:minorUnit val="20"/>
      </c:valAx>
      <c:catAx>
        <c:axId val="8133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09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2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8939454602073074E-2"/>
          <c:y val="0.68377038981238469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0-8214-4E25-A0F3-9B87A9690398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14-4E25-A0F3-9B87A9690398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14-4E25-A0F3-9B87A9690398}"/>
                </c:ext>
              </c:extLst>
            </c:dLbl>
            <c:dLbl>
              <c:idx val="2"/>
              <c:layout>
                <c:manualLayout>
                  <c:x val="8.4745762711864403E-2"/>
                  <c:y val="-2.45315188165119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14-4E25-A0F3-9B87A9690398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14-4E25-A0F3-9B87A9690398}"/>
                </c:ext>
              </c:extLst>
            </c:dLbl>
            <c:dLbl>
              <c:idx val="4"/>
              <c:layout>
                <c:manualLayout>
                  <c:x val="-0.10169491525423729"/>
                  <c:y val="8.72231780142647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14-4E25-A0F3-9B87A9690398}"/>
                </c:ext>
              </c:extLst>
            </c:dLbl>
            <c:dLbl>
              <c:idx val="5"/>
              <c:layout>
                <c:manualLayout>
                  <c:x val="-3.1073446327684009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14-4E25-A0F3-9B87A96903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Падаходны падатак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6415</c:v>
                </c:pt>
                <c:pt idx="1">
                  <c:v>866.4</c:v>
                </c:pt>
                <c:pt idx="2">
                  <c:v>1644</c:v>
                </c:pt>
                <c:pt idx="3">
                  <c:v>737.9</c:v>
                </c:pt>
                <c:pt idx="4">
                  <c:v>3656.2</c:v>
                </c:pt>
                <c:pt idx="5">
                  <c:v>20171.599999999999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14-4E25-A0F3-9B87A9690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774456159082208E-2"/>
          <c:y val="6.8837448634842123E-4"/>
          <c:w val="0.75021486720940256"/>
          <c:h val="0.74947929086579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5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12-4AC7-B6E1-2813ED4843FB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12-4AC7-B6E1-2813ED4843FB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012-4AC7-B6E1-2813ED4843FB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12-4AC7-B6E1-2813ED4843FB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012-4AC7-B6E1-2813ED4843FB}"/>
                </c:ext>
              </c:extLst>
            </c:dLbl>
            <c:dLbl>
              <c:idx val="5"/>
              <c:layout>
                <c:manualLayout>
                  <c:x val="-5.2008763735041597E-2"/>
                  <c:y val="-2.8567209063250561E-2"/>
                </c:manualLayout>
              </c:layout>
              <c:tx>
                <c:rich>
                  <a:bodyPr anchorCtr="0"/>
                  <a:lstStyle/>
                  <a:p>
                    <a:pPr algn="just"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/>
                      <a:t>1554,2</a:t>
                    </a:r>
                  </a:p>
                  <a:p>
                    <a:pPr algn="just"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/>
                      <a:t>5,4 %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32768361581922"/>
                      <c:h val="0.1048857761106819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012-4AC7-B6E1-2813ED4843FB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9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012-4AC7-B6E1-2813ED4843F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3973.4</c:v>
                </c:pt>
                <c:pt idx="1">
                  <c:v>4703.1000000000004</c:v>
                </c:pt>
                <c:pt idx="2">
                  <c:v>8253.2999999999993</c:v>
                </c:pt>
                <c:pt idx="3">
                  <c:v>2283.5</c:v>
                </c:pt>
                <c:pt idx="4">
                  <c:v>10166.1</c:v>
                </c:pt>
                <c:pt idx="5">
                  <c:v>1664.7</c:v>
                </c:pt>
                <c:pt idx="6">
                  <c:v>1890.5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012-4AC7-B6E1-2813ED484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691"/>
          <c:w val="1"/>
          <c:h val="0.256429127650849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10.7</c:v>
                </c:pt>
                <c:pt idx="1">
                  <c:v>76.5</c:v>
                </c:pt>
                <c:pt idx="2">
                  <c:v>70</c:v>
                </c:pt>
                <c:pt idx="3">
                  <c:v>84.9</c:v>
                </c:pt>
                <c:pt idx="4">
                  <c:v>81.099999999999994</c:v>
                </c:pt>
                <c:pt idx="5">
                  <c:v>76.7</c:v>
                </c:pt>
                <c:pt idx="6">
                  <c:v>71.400000000000006</c:v>
                </c:pt>
                <c:pt idx="7">
                  <c:v>75.599999999999994</c:v>
                </c:pt>
                <c:pt idx="8">
                  <c:v>77.599999999999994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D5-BD1E-DFB682001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14.1</c:v>
                </c:pt>
                <c:pt idx="1">
                  <c:v>23.5</c:v>
                </c:pt>
                <c:pt idx="2">
                  <c:v>30</c:v>
                </c:pt>
                <c:pt idx="3">
                  <c:v>15.1</c:v>
                </c:pt>
                <c:pt idx="4">
                  <c:v>18.899999999999999</c:v>
                </c:pt>
                <c:pt idx="5">
                  <c:v>23.3</c:v>
                </c:pt>
                <c:pt idx="6">
                  <c:v>28.6</c:v>
                </c:pt>
                <c:pt idx="7">
                  <c:v>24.4</c:v>
                </c:pt>
                <c:pt idx="8">
                  <c:v>22.4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D5-BD1E-DFB682001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D5-BD1E-DFB682001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0-4DD5-BD1E-DFB682001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70-4DD5-BD1E-DFB68200109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0-4DD5-BD1E-DFB68200109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70-4DD5-BD1E-DFB682001097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0-4DD5-BD1E-DFB682001097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70-4DD5-BD1E-DFB682001097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0-4DD5-BD1E-DFB68200109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70-4DD5-BD1E-DFB682001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5.2</c:v>
                </c:pt>
                <c:pt idx="4" formatCode="0.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770-4DD5-BD1E-DFB682001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70-4DD5-BD1E-DFB68200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422080"/>
        <c:axId val="133420544"/>
      </c:barChart>
      <c:valAx>
        <c:axId val="133420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2080"/>
        <c:crosses val="autoZero"/>
        <c:crossBetween val="between"/>
        <c:majorUnit val="20"/>
        <c:minorUnit val="20"/>
      </c:valAx>
      <c:catAx>
        <c:axId val="133422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05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75143632562185159"/>
          <c:w val="0.96140551181102352"/>
          <c:h val="0.2457834310306845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709E-3"/>
          <c:w val="0.7376482494772969"/>
          <c:h val="0.73747802631938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-6.4971751412429377E-2"/>
                  <c:y val="-1.8777974552488905E-2"/>
                </c:manualLayout>
              </c:layout>
              <c:tx>
                <c:rich>
                  <a:bodyPr/>
                  <a:lstStyle/>
                  <a:p>
                    <a:fld id="{36DF0641-D348-4002-AD61-D9D2DCCC2B04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59,8 %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03E-450F-8708-599434BF7612}"/>
                </c:ext>
              </c:extLst>
            </c:dLbl>
            <c:dLbl>
              <c:idx val="1"/>
              <c:layout>
                <c:manualLayout>
                  <c:x val="2.542372881355922E-2"/>
                  <c:y val="-6.5336130561534533E-2"/>
                </c:manualLayout>
              </c:layout>
              <c:tx>
                <c:rich>
                  <a:bodyPr/>
                  <a:lstStyle/>
                  <a:p>
                    <a:fld id="{CDF97284-B2C7-4EC1-941E-95835CF862A9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    0,5 %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03E-450F-8708-599434BF7612}"/>
                </c:ext>
              </c:extLst>
            </c:dLbl>
            <c:dLbl>
              <c:idx val="2"/>
              <c:layout>
                <c:manualLayout>
                  <c:x val="-8.4745762711865447E-3"/>
                  <c:y val="7.7552243685802247E-4"/>
                </c:manualLayout>
              </c:layout>
              <c:tx>
                <c:rich>
                  <a:bodyPr/>
                  <a:lstStyle/>
                  <a:p>
                    <a:fld id="{B5B688F3-8F26-487A-AF02-5EC12AFAC8FF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7,9%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03E-450F-8708-599434BF7612}"/>
                </c:ext>
              </c:extLst>
            </c:dLbl>
            <c:dLbl>
              <c:idx val="3"/>
              <c:layout>
                <c:manualLayout>
                  <c:x val="1.8245918412741298E-3"/>
                  <c:y val="4.7472958613737296E-3"/>
                </c:manualLayout>
              </c:layout>
              <c:tx>
                <c:rich>
                  <a:bodyPr/>
                  <a:lstStyle/>
                  <a:p>
                    <a:fld id="{6358E3B5-283F-44CE-9632-5E9B0406FC70}" type="VALUE">
                      <a:rPr lang="en-US" smtClean="0"/>
                      <a:pPr/>
                      <a:t>[ЗНАЧЕНИЕ]</a:t>
                    </a:fld>
                    <a:r>
                      <a:rPr lang="en-US" dirty="0"/>
                      <a:t>   </a:t>
                    </a:r>
                    <a:r>
                      <a:rPr lang="en-US" baseline="0" dirty="0"/>
                      <a:t> 6,1 %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03E-450F-8708-599434BF7612}"/>
                </c:ext>
              </c:extLst>
            </c:dLbl>
            <c:dLbl>
              <c:idx val="4"/>
              <c:layout>
                <c:manualLayout>
                  <c:x val="-5.1788478947877939E-17"/>
                  <c:y val="1.8255946380404873E-2"/>
                </c:manualLayout>
              </c:layout>
              <c:tx>
                <c:rich>
                  <a:bodyPr/>
                  <a:lstStyle/>
                  <a:p>
                    <a:fld id="{9B747A6D-ED86-441B-A319-37FB489CFBD5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12,4 %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03E-450F-8708-599434BF7612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tx>
                <c:rich>
                  <a:bodyPr/>
                  <a:lstStyle/>
                  <a:p>
                    <a:fld id="{406BC58F-199A-4A74-8A75-AE201A4DAEB2}" type="VALUE">
                      <a:rPr lang="en-US" smtClean="0"/>
                      <a:pPr/>
                      <a:t>[ЗНАЧЕНИЕ]</a:t>
                    </a:fld>
                    <a:r>
                      <a:rPr lang="en-US" baseline="0" dirty="0"/>
                      <a:t>;     3,1 %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03E-450F-8708-599434BF7612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3E-450F-8708-599434BF761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Субсідыі гаспадарчым арганізацыям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19707.8</c:v>
                </c:pt>
                <c:pt idx="1">
                  <c:v>154.4</c:v>
                </c:pt>
                <c:pt idx="2">
                  <c:v>2617.3000000000002</c:v>
                </c:pt>
                <c:pt idx="3">
                  <c:v>2008.2</c:v>
                </c:pt>
                <c:pt idx="4">
                  <c:v>4093.4</c:v>
                </c:pt>
                <c:pt idx="5">
                  <c:v>1010.2</c:v>
                </c:pt>
                <c:pt idx="6">
                  <c:v>3343.3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3E-450F-8708-599434BF76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678E-4"/>
                  <c:y val="-1.644007301855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59.9</c:v>
                </c:pt>
                <c:pt idx="1">
                  <c:v>55.8</c:v>
                </c:pt>
                <c:pt idx="2">
                  <c:v>52.1</c:v>
                </c:pt>
                <c:pt idx="3">
                  <c:v>67.5</c:v>
                </c:pt>
                <c:pt idx="4">
                  <c:v>61.6</c:v>
                </c:pt>
                <c:pt idx="5">
                  <c:v>56.3</c:v>
                </c:pt>
                <c:pt idx="6">
                  <c:v>55.1</c:v>
                </c:pt>
                <c:pt idx="7">
                  <c:v>50.7</c:v>
                </c:pt>
                <c:pt idx="8">
                  <c:v>52.2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5-4134-AA36-7ECA24ED1F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15-4134-AA36-7ECA24ED1F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3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7.9</c:v>
                </c:pt>
                <c:pt idx="1">
                  <c:v>8.6</c:v>
                </c:pt>
                <c:pt idx="2">
                  <c:v>7.8</c:v>
                </c:pt>
                <c:pt idx="3">
                  <c:v>5.7</c:v>
                </c:pt>
                <c:pt idx="4">
                  <c:v>7.1</c:v>
                </c:pt>
                <c:pt idx="5">
                  <c:v>5.9</c:v>
                </c:pt>
                <c:pt idx="6">
                  <c:v>8.6</c:v>
                </c:pt>
                <c:pt idx="7">
                  <c:v>6.4</c:v>
                </c:pt>
                <c:pt idx="8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15-4134-AA36-7ECA24ED1FE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5.6</c:v>
                </c:pt>
                <c:pt idx="1">
                  <c:v>28</c:v>
                </c:pt>
                <c:pt idx="2">
                  <c:v>32.200000000000003</c:v>
                </c:pt>
                <c:pt idx="3">
                  <c:v>17.8</c:v>
                </c:pt>
                <c:pt idx="4">
                  <c:v>25</c:v>
                </c:pt>
                <c:pt idx="5">
                  <c:v>28.7</c:v>
                </c:pt>
                <c:pt idx="6">
                  <c:v>30.5</c:v>
                </c:pt>
                <c:pt idx="7">
                  <c:v>35.200000000000003</c:v>
                </c:pt>
                <c:pt idx="8">
                  <c:v>25.4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15-4134-AA36-7ECA24ED1FE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Субсідыі гаспадарчым арганізацыям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15-4134-AA36-7ECA24ED1FE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5-4134-AA36-7ECA24ED1FE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5-4134-AA36-7ECA24ED1FE6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15-4134-AA36-7ECA24ED1FE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5-4134-AA36-7ECA24ED1FE6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15-4134-AA36-7ECA24ED1FE6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15-4134-AA36-7ECA24ED1FE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3.1</c:v>
                </c:pt>
                <c:pt idx="4" formatCode="0.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915-4134-AA36-7ECA24ED1FE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15-4134-AA36-7ECA24ED1FE6}"/>
                </c:ext>
              </c:extLst>
            </c:dLbl>
            <c:dLbl>
              <c:idx val="1"/>
              <c:layout>
                <c:manualLayout>
                  <c:x val="0"/>
                  <c:y val="-2.214532871972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10.199999999999999</c:v>
                </c:pt>
                <c:pt idx="1">
                  <c:v>7.5</c:v>
                </c:pt>
                <c:pt idx="2">
                  <c:v>7.8</c:v>
                </c:pt>
                <c:pt idx="3">
                  <c:v>9</c:v>
                </c:pt>
                <c:pt idx="4">
                  <c:v>6.4</c:v>
                </c:pt>
                <c:pt idx="5">
                  <c:v>9</c:v>
                </c:pt>
                <c:pt idx="6">
                  <c:v>5.8</c:v>
                </c:pt>
                <c:pt idx="7">
                  <c:v>7.7</c:v>
                </c:pt>
                <c:pt idx="8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915-4134-AA36-7ECA24ED1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4018560"/>
        <c:axId val="134017024"/>
      </c:barChart>
      <c:valAx>
        <c:axId val="13401702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8560"/>
        <c:crosses val="autoZero"/>
        <c:crossBetween val="between"/>
        <c:majorUnit val="20"/>
        <c:minorUnit val="20"/>
      </c:valAx>
      <c:catAx>
        <c:axId val="1340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70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6905366863744109"/>
          <c:w val="0.96015814760443163"/>
          <c:h val="0.30946331362558932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63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0F-4578-B265-3BCD6BDBE8E9}"/>
                </c:ext>
              </c:extLst>
            </c:dLbl>
            <c:dLbl>
              <c:idx val="1"/>
              <c:layout>
                <c:manualLayout>
                  <c:x val="-2.0833333333333663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01.10.22 г.</c:v>
                </c:pt>
                <c:pt idx="1">
                  <c:v>01.10.21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195.5</c:v>
                </c:pt>
                <c:pt idx="1">
                  <c:v>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F-4578-B265-3BCD6BDBE8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01.10.22 г.</c:v>
                </c:pt>
                <c:pt idx="1">
                  <c:v>01.10.21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73.7</c:v>
                </c:pt>
                <c:pt idx="1">
                  <c:v>74.900000000000006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0F-4578-B265-3BCD6BDBE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29952"/>
        <c:axId val="134831488"/>
      </c:barChart>
      <c:catAx>
        <c:axId val="13482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31488"/>
        <c:crosses val="autoZero"/>
        <c:auto val="1"/>
        <c:lblAlgn val="ctr"/>
        <c:lblOffset val="100"/>
        <c:noMultiLvlLbl val="0"/>
      </c:catAx>
      <c:valAx>
        <c:axId val="1348314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2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107"/>
          <c:w val="0.34413024934383202"/>
          <c:h val="0.445409940944885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4853" y="82347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855687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 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</a:t>
                      </a:r>
                      <a:r>
                        <a:rPr lang="be-BY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202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602593946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104884"/>
              </p:ext>
            </p:extLst>
          </p:nvPr>
        </p:nvGraphicFramePr>
        <p:xfrm>
          <a:off x="107505" y="555526"/>
          <a:ext cx="8856984" cy="4178450"/>
        </p:xfrm>
        <a:graphic>
          <a:graphicData uri="http://schemas.openxmlformats.org/drawingml/2006/table">
            <a:tbl>
              <a:tblPr/>
              <a:tblGrid>
                <a:gridCol w="1571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7603">
                  <a:extLst>
                    <a:ext uri="{9D8B030D-6E8A-4147-A177-3AD203B41FA5}">
                      <a16:colId xmlns:a16="http://schemas.microsoft.com/office/drawing/2014/main" val="475653390"/>
                    </a:ext>
                  </a:extLst>
                </a:gridCol>
                <a:gridCol w="366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4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9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28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23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  <a:r>
                        <a:rPr lang="be-BY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0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45 382,8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33 491,1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45 682,8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32 934,6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76,5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</a:t>
                      </a:r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556,5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44 354,0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32 806,8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44 654,0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32 265,3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76,6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</a:t>
                      </a:r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541,5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1 028,8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684,3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66,5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1 028,8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669,3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70,2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141,5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101,1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71,4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141,5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99,4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73,3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97,4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71,0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72,9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97,4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68,1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68,6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144,6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107,9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74,6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144,6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103,8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70,5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115,2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75,1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65,2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115,2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74,1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71,1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180,6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51,8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180,6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89,8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67,0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76,8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95,1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67,2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  <a:endParaRPr lang="ru-RU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62,1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-0,4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69568"/>
              </p:ext>
            </p:extLst>
          </p:nvPr>
        </p:nvGraphicFramePr>
        <p:xfrm>
          <a:off x="179512" y="483518"/>
          <a:ext cx="8856985" cy="4406138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5915">
                  <a:extLst>
                    <a:ext uri="{9D8B030D-6E8A-4147-A177-3AD203B41FA5}">
                      <a16:colId xmlns:a16="http://schemas.microsoft.com/office/drawing/2014/main" val="277275635"/>
                    </a:ext>
                  </a:extLst>
                </a:gridCol>
                <a:gridCol w="7401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68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17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36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25109828"/>
                    </a:ext>
                  </a:extLst>
                </a:gridCol>
              </a:tblGrid>
              <a:tr h="294216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en-US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be-BY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be-BY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</a:t>
                      </a:r>
                      <a:r>
                        <a:rPr lang="ru-RU" sz="13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</a:t>
                      </a: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месяцау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2022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</a:t>
                      </a: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месяцау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2022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</a:t>
                      </a:r>
                      <a:r>
                        <a:rPr lang="ru-R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9месяцау</a:t>
                      </a:r>
                    </a:p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2022 </a:t>
                      </a: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10 232,6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13 319,5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18 707,4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20 171,6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28 940,0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33 491,1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9 785,0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12 885,8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18 588,2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19 921,0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28 373,2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32 806,8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14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91753012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79999680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371750"/>
              </p:ext>
            </p:extLst>
          </p:nvPr>
        </p:nvGraphicFramePr>
        <p:xfrm>
          <a:off x="142844" y="27176"/>
          <a:ext cx="8786876" cy="4791519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</a:p>
                    <a:p>
                      <a:pPr algn="ctr" rtl="0" fontAlgn="ctr"/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месяцау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месяцау 202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месяцау</a:t>
                      </a:r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202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be-BY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месяцау 202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месяцау 202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e-BY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месяцау 202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be-BY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24 758,4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27 183,4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3 880,4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5 751,2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28 638,8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32 934,6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24 375,1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26 752,1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3 701,5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5 513,2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28 076,6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32 265,3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29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669,3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                                  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24600957"/>
              </p:ext>
            </p:extLst>
          </p:nvPr>
        </p:nvGraphicFramePr>
        <p:xfrm>
          <a:off x="6740" y="641554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32936246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                                   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03786279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35720763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633409"/>
              </p:ext>
            </p:extLst>
          </p:nvPr>
        </p:nvGraphicFramePr>
        <p:xfrm>
          <a:off x="179512" y="-236562"/>
          <a:ext cx="8712966" cy="4847255"/>
        </p:xfrm>
        <a:graphic>
          <a:graphicData uri="http://schemas.openxmlformats.org/drawingml/2006/table">
            <a:tbl>
              <a:tblPr/>
              <a:tblGrid>
                <a:gridCol w="35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9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70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абавязацельствы органаў мясцовага кіравання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самакіравання Свіслацкага раёна на 01.10.2022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2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7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01.10.2021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01.10.2022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Абавязацельствы,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0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абавязацельствы,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277,9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269,2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-8,7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УСЯГО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277,9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269,2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-8,7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6329</TotalTime>
  <Words>807</Words>
  <Application>Microsoft Office PowerPoint</Application>
  <PresentationFormat>Экран (16:9)</PresentationFormat>
  <Paragraphs>466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даходаў мясцовых бюджэтаў.</vt:lpstr>
      <vt:lpstr>Презентация PowerPoint</vt:lpstr>
      <vt:lpstr>Структура выдаткаў мясцовых бюджэтаў па                                    функцыянальнай класіфікацыі выдаткаў бюджэту.</vt:lpstr>
      <vt:lpstr>Структура выдаткаў мясцовых бюджэтаў па                                      эканамічнай класіфікацыі выдаткаў бюджэту.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Фальковская Татьяна Борисовна</cp:lastModifiedBy>
  <cp:revision>538</cp:revision>
  <cp:lastPrinted>2021-10-22T09:41:15Z</cp:lastPrinted>
  <dcterms:created xsi:type="dcterms:W3CDTF">2013-10-16T05:53:51Z</dcterms:created>
  <dcterms:modified xsi:type="dcterms:W3CDTF">2022-10-17T09:30:00Z</dcterms:modified>
</cp:coreProperties>
</file>