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9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108" d="100"/>
          <a:sy n="108" d="100"/>
        </p:scale>
        <p:origin x="725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17.600000000000001</c:v>
                </c:pt>
                <c:pt idx="1">
                  <c:v>69.599999999999994</c:v>
                </c:pt>
                <c:pt idx="2">
                  <c:v>71.599999999999994</c:v>
                </c:pt>
                <c:pt idx="3">
                  <c:v>76.900000000000006</c:v>
                </c:pt>
                <c:pt idx="4">
                  <c:v>63.9</c:v>
                </c:pt>
                <c:pt idx="5">
                  <c:v>70.599999999999994</c:v>
                </c:pt>
                <c:pt idx="6">
                  <c:v>68.400000000000006</c:v>
                </c:pt>
                <c:pt idx="7">
                  <c:v>68.8</c:v>
                </c:pt>
                <c:pt idx="8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3.8</c:v>
                </c:pt>
                <c:pt idx="1">
                  <c:v>4.0999999999999996</c:v>
                </c:pt>
                <c:pt idx="2">
                  <c:v>3.6</c:v>
                </c:pt>
                <c:pt idx="3">
                  <c:v>2.7</c:v>
                </c:pt>
                <c:pt idx="4">
                  <c:v>2.8</c:v>
                </c:pt>
                <c:pt idx="5">
                  <c:v>3.8</c:v>
                </c:pt>
                <c:pt idx="6">
                  <c:v>6.8</c:v>
                </c:pt>
                <c:pt idx="7">
                  <c:v>2.1</c:v>
                </c:pt>
                <c:pt idx="8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4.4000000000000004</c:v>
                </c:pt>
                <c:pt idx="1">
                  <c:v>5.8</c:v>
                </c:pt>
                <c:pt idx="2">
                  <c:v>4.5999999999999996</c:v>
                </c:pt>
                <c:pt idx="3">
                  <c:v>0.6</c:v>
                </c:pt>
                <c:pt idx="4">
                  <c:v>16.600000000000001</c:v>
                </c:pt>
                <c:pt idx="5">
                  <c:v>7.4</c:v>
                </c:pt>
                <c:pt idx="6">
                  <c:v>1</c:v>
                </c:pt>
                <c:pt idx="7">
                  <c:v>6.5</c:v>
                </c:pt>
                <c:pt idx="8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66.400000000000006</c:v>
                </c:pt>
                <c:pt idx="1">
                  <c:v>20.5</c:v>
                </c:pt>
                <c:pt idx="2">
                  <c:v>20.2</c:v>
                </c:pt>
                <c:pt idx="3">
                  <c:v>19.8</c:v>
                </c:pt>
                <c:pt idx="4">
                  <c:v>16.7</c:v>
                </c:pt>
                <c:pt idx="5">
                  <c:v>18.2</c:v>
                </c:pt>
                <c:pt idx="6">
                  <c:v>23.8</c:v>
                </c:pt>
                <c:pt idx="7">
                  <c:v>22.6</c:v>
                </c:pt>
                <c:pt idx="8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-5.0847457627118647E-2"/>
                  <c:y val="-1.63543458776746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2.8248587570620432E-3"/>
                  <c:y val="-6.54173835106986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1.1299435028248588E-2"/>
                  <c:y val="-4.9971035134343789E-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4405.2</c:v>
                </c:pt>
                <c:pt idx="1">
                  <c:v>897.5</c:v>
                </c:pt>
                <c:pt idx="2">
                  <c:v>1308.0999999999999</c:v>
                </c:pt>
                <c:pt idx="3">
                  <c:v>511.3</c:v>
                </c:pt>
                <c:pt idx="4">
                  <c:v>1052.5999999999999</c:v>
                </c:pt>
                <c:pt idx="5">
                  <c:v>15549.1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2360870145604"/>
          <c:y val="6.8837448634842123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B8FF8E69-3F67-47ED-BD48-D555286302ED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5,0%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2442.1</c:v>
                </c:pt>
                <c:pt idx="1">
                  <c:v>2239.4</c:v>
                </c:pt>
                <c:pt idx="2">
                  <c:v>6526.6</c:v>
                </c:pt>
                <c:pt idx="3">
                  <c:v>1554.2</c:v>
                </c:pt>
                <c:pt idx="4">
                  <c:v>8619.2999999999993</c:v>
                </c:pt>
                <c:pt idx="5">
                  <c:v>1178</c:v>
                </c:pt>
                <c:pt idx="6">
                  <c:v>1369.9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8.6</c:v>
                </c:pt>
                <c:pt idx="1">
                  <c:v>80.599999999999994</c:v>
                </c:pt>
                <c:pt idx="2">
                  <c:v>79</c:v>
                </c:pt>
                <c:pt idx="3">
                  <c:v>85.4</c:v>
                </c:pt>
                <c:pt idx="4">
                  <c:v>82.5</c:v>
                </c:pt>
                <c:pt idx="5">
                  <c:v>82.7</c:v>
                </c:pt>
                <c:pt idx="6">
                  <c:v>75.8</c:v>
                </c:pt>
                <c:pt idx="7">
                  <c:v>78.099999999999994</c:v>
                </c:pt>
                <c:pt idx="8">
                  <c:v>81.599999999999994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9.1999999999999993</c:v>
                </c:pt>
                <c:pt idx="1">
                  <c:v>17.8</c:v>
                </c:pt>
                <c:pt idx="2">
                  <c:v>19.600000000000001</c:v>
                </c:pt>
                <c:pt idx="3">
                  <c:v>12.5</c:v>
                </c:pt>
                <c:pt idx="4">
                  <c:v>16.2</c:v>
                </c:pt>
                <c:pt idx="5">
                  <c:v>15.5</c:v>
                </c:pt>
                <c:pt idx="6">
                  <c:v>22.8</c:v>
                </c:pt>
                <c:pt idx="7">
                  <c:v>20.3</c:v>
                </c:pt>
                <c:pt idx="8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5.8</c:v>
                </c:pt>
                <c:pt idx="1">
                  <c:v>1.52</c:v>
                </c:pt>
                <c:pt idx="2">
                  <c:v>1.3</c:v>
                </c:pt>
                <c:pt idx="3">
                  <c:v>2.1</c:v>
                </c:pt>
                <c:pt idx="4">
                  <c:v>1.3</c:v>
                </c:pt>
                <c:pt idx="5">
                  <c:v>1.7</c:v>
                </c:pt>
                <c:pt idx="6">
                  <c:v>1.4</c:v>
                </c:pt>
                <c:pt idx="7">
                  <c:v>1.7</c:v>
                </c:pt>
                <c:pt idx="8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20276702700299"/>
          <c:y val="1.036645505816963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tx>
                <c:rich>
                  <a:bodyPr/>
                  <a:lstStyle/>
                  <a:p>
                    <a:fld id="{03CC3F0D-18A1-4007-BAC8-D4B3F3A93A76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60,2%	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0"/>
                  <c:y val="-8.4713293191292269E-2"/>
                </c:manualLayout>
              </c:layout>
              <c:tx>
                <c:rich>
                  <a:bodyPr/>
                  <a:lstStyle/>
                  <a:p>
                    <a:fld id="{10519341-89DA-4FF6-AA20-7420EF3CF03B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</a:t>
                    </a:r>
                    <a:fld id="{84336A09-185D-436D-836F-184918C44E85}" type="PERCENTAGE">
                      <a:rPr lang="en-US" baseline="0"/>
                      <a:pPr/>
                      <a:t>[ПРОЦЕНТ]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tx>
                <c:rich>
                  <a:bodyPr/>
                  <a:lstStyle/>
                  <a:p>
                    <a:fld id="{14005EE9-C9D6-400D-8FAB-6AD1FBA9C67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8,6%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-6.992125984251979E-2"/>
                  <c:y val="6.8082935999781935E-2"/>
                </c:manualLayout>
              </c:layout>
              <c:tx>
                <c:rich>
                  <a:bodyPr/>
                  <a:lstStyle/>
                  <a:p>
                    <a:fld id="{A8C13E09-3752-49F3-8AB3-08C4994016C8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12,7,0%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-3.3898305084745763E-2"/>
                  <c:y val="-8.6139661608042983E-2"/>
                </c:manualLayout>
              </c:layout>
              <c:tx>
                <c:rich>
                  <a:bodyPr/>
                  <a:lstStyle/>
                  <a:p>
                    <a:fld id="{0C35E753-67DA-46EA-B18E-23CEBBF2C602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11,7%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BC-4746-8BCC-8871915E9D3D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Лист1!$B$2:$B$9</c:f>
              <c:numCache>
                <c:formatCode>#,##0.0</c:formatCode>
                <c:ptCount val="8"/>
                <c:pt idx="0">
                  <c:v>15619.6</c:v>
                </c:pt>
                <c:pt idx="1">
                  <c:v>114.8</c:v>
                </c:pt>
                <c:pt idx="2">
                  <c:v>2044.2</c:v>
                </c:pt>
                <c:pt idx="3">
                  <c:v>1591.5</c:v>
                </c:pt>
                <c:pt idx="4">
                  <c:v>2133.1</c:v>
                </c:pt>
                <c:pt idx="5">
                  <c:v>755.7</c:v>
                </c:pt>
                <c:pt idx="6">
                  <c:v>1670.6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65.3</c:v>
                </c:pt>
                <c:pt idx="1">
                  <c:v>64.2</c:v>
                </c:pt>
                <c:pt idx="2">
                  <c:v>58.9</c:v>
                </c:pt>
                <c:pt idx="3">
                  <c:v>67</c:v>
                </c:pt>
                <c:pt idx="4">
                  <c:v>69.099999999999994</c:v>
                </c:pt>
                <c:pt idx="5">
                  <c:v>68.099999999999994</c:v>
                </c:pt>
                <c:pt idx="6">
                  <c:v>57.2</c:v>
                </c:pt>
                <c:pt idx="7">
                  <c:v>61</c:v>
                </c:pt>
                <c:pt idx="8">
                  <c:v>67.8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8.6</c:v>
                </c:pt>
                <c:pt idx="1">
                  <c:v>6.7</c:v>
                </c:pt>
                <c:pt idx="2">
                  <c:v>9</c:v>
                </c:pt>
                <c:pt idx="3">
                  <c:v>8.8000000000000007</c:v>
                </c:pt>
                <c:pt idx="4">
                  <c:v>3.3</c:v>
                </c:pt>
                <c:pt idx="5">
                  <c:v>4.9000000000000004</c:v>
                </c:pt>
                <c:pt idx="6">
                  <c:v>11</c:v>
                </c:pt>
                <c:pt idx="7">
                  <c:v>7.5</c:v>
                </c:pt>
                <c:pt idx="8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6.8</c:v>
                </c:pt>
                <c:pt idx="1">
                  <c:v>21.5</c:v>
                </c:pt>
                <c:pt idx="2">
                  <c:v>25.7</c:v>
                </c:pt>
                <c:pt idx="3">
                  <c:v>15.8</c:v>
                </c:pt>
                <c:pt idx="4">
                  <c:v>21</c:v>
                </c:pt>
                <c:pt idx="5">
                  <c:v>17.899999999999999</c:v>
                </c:pt>
                <c:pt idx="6">
                  <c:v>25.8</c:v>
                </c:pt>
                <c:pt idx="7">
                  <c:v>22.6</c:v>
                </c:pt>
                <c:pt idx="8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7.1</c:v>
                </c:pt>
                <c:pt idx="1">
                  <c:v>7.6</c:v>
                </c:pt>
                <c:pt idx="2">
                  <c:v>6.4</c:v>
                </c:pt>
                <c:pt idx="3">
                  <c:v>8.3000000000000007</c:v>
                </c:pt>
                <c:pt idx="4">
                  <c:v>6.5</c:v>
                </c:pt>
                <c:pt idx="5">
                  <c:v>9.6</c:v>
                </c:pt>
                <c:pt idx="6">
                  <c:v>6.1</c:v>
                </c:pt>
                <c:pt idx="7">
                  <c:v>9</c:v>
                </c:pt>
                <c:pt idx="8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 г.</c:v>
                </c:pt>
                <c:pt idx="1">
                  <c:v>01.10.19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238.6</c:v>
                </c:pt>
                <c:pt idx="1">
                  <c:v>407.1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01.10.20 г.</c:v>
                </c:pt>
                <c:pt idx="1">
                  <c:v>01.10.19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74.900000000000006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0.17525</cdr:x>
      <cdr:y>0.45123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4853" y="2059303"/>
          <a:ext cx="36304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0.79178</cdr:x>
      <cdr:y>0</cdr:y>
    </cdr:from>
    <cdr:to>
      <cdr:x>1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559684" y="-555625"/>
          <a:ext cx="936116" cy="4462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>
              <a:latin typeface="Times New Roman" pitchFamily="18" charset="0"/>
              <a:cs typeface="Times New Roman" pitchFamily="18" charset="0"/>
            </a:rPr>
            <a:t>.;  %</a:t>
          </a: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0.28018</cdr:x>
      <cdr:y>0.7531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259632" cy="430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>
              <a:latin typeface="Times New Roman" pitchFamily="18" charset="0"/>
              <a:cs typeface="Times New Roman" pitchFamily="18" charset="0"/>
            </a:rPr>
            <a:t>%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>
              <a:latin typeface="Times New Roman" pitchFamily="18" charset="0"/>
              <a:cs typeface="Times New Roman" pitchFamily="18" charset="0"/>
            </a:rPr>
            <a:t>тыс. руб.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5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6" tIns="46003" rIns="92006" bIns="460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2006" tIns="46003" rIns="92006" bIns="460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Слайд №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Слайд №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773069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9 месяцев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43650654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сельских бюджетов: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Добровольский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>
                <a:solidFill>
                  <a:srgbClr val="000000"/>
                </a:solidFill>
                <a:latin typeface="Times New Roman"/>
              </a:rPr>
              <a:t>Новодворский</a:t>
            </a: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73056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31 985,6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23 723,8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74,2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32 285,6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23 929,5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-205,7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31 290,6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23 258,7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74,3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31 590,6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23 464,3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-300,0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-205,6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  <a:endParaRPr lang="en-US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695,0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itchFamily="18" charset="0"/>
                          <a:cs typeface="Times New Roman" pitchFamily="18" charset="0"/>
                        </a:rPr>
                        <a:t>465,2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130,3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67,2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74,0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74,8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63,6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68,9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63,7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69,7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65,1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107,0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69,4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64,9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70,8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77,3</a:t>
                      </a: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>
                          <a:latin typeface="Times New Roman" pitchFamily="18" charset="0"/>
                          <a:cs typeface="Times New Roman" pitchFamily="18" charset="0"/>
                        </a:rPr>
                        <a:t>71,6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107,9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77,9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72,3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6480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635232"/>
              </p:ext>
            </p:extLst>
          </p:nvPr>
        </p:nvGraphicFramePr>
        <p:xfrm>
          <a:off x="107504" y="123478"/>
          <a:ext cx="8928989" cy="4763918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поступлений доходов местных бюджетов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5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8 174,7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7 772,8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15 549,1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14 204,2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23 723,8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21 977,0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7 804,8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7 469,0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15 453,9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14 078,1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23 258,7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21 547,1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429,9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72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местных бюджетов.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2381649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41864828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816650"/>
              </p:ext>
            </p:extLst>
          </p:nvPr>
        </p:nvGraphicFramePr>
        <p:xfrm>
          <a:off x="142844" y="27176"/>
          <a:ext cx="8786876" cy="4639119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расходов местных бюджетов.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5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месяцау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месяцау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2020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2019 г.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2019 г.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2019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2019 г.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18 800,4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20 973,2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3 136,1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2 956,3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21 936,5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23 929,5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18 509,6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20 643,4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2 997,5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2 820,9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21 507,1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23 464,3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8727570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41139593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бюджетов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по 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81520198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58329602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231466"/>
              </p:ext>
            </p:extLst>
          </p:nvPr>
        </p:nvGraphicFramePr>
        <p:xfrm>
          <a:off x="216599" y="360608"/>
          <a:ext cx="8866441" cy="4768762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местного управления и самоуправления </a:t>
                      </a:r>
                      <a:r>
                        <a:rPr lang="ru-RU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01.10.2020 года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</a:t>
                      </a:r>
                      <a:r>
                        <a:rPr kumimoji="0" lang="en-US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01.10.2019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-378,9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45,3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692,4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313,5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-378,9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7205</TotalTime>
  <Words>836</Words>
  <Application>Microsoft Office PowerPoint</Application>
  <PresentationFormat>Экран (16:9)</PresentationFormat>
  <Paragraphs>484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Ермолик Лилия Евгеньевна</cp:lastModifiedBy>
  <cp:revision>519</cp:revision>
  <cp:lastPrinted>2020-10-07T06:59:37Z</cp:lastPrinted>
  <dcterms:created xsi:type="dcterms:W3CDTF">2013-10-16T05:53:51Z</dcterms:created>
  <dcterms:modified xsi:type="dcterms:W3CDTF">2020-10-23T13:27:35Z</dcterms:modified>
</cp:coreProperties>
</file>