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9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6" autoAdjust="0"/>
    <p:restoredTop sz="94676" autoAdjust="0"/>
  </p:normalViewPr>
  <p:slideViewPr>
    <p:cSldViewPr>
      <p:cViewPr varScale="1">
        <p:scale>
          <a:sx n="159" d="100"/>
          <a:sy n="159" d="100"/>
        </p:scale>
        <p:origin x="228" y="14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7972"/>
          <c:y val="0.10989890152619812"/>
          <c:w val="0.81200676186662413"/>
          <c:h val="0.3968671138329967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Подоходный налог с физических лиц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17.5</c:v>
                </c:pt>
                <c:pt idx="1">
                  <c:v>67.599999999999994</c:v>
                </c:pt>
                <c:pt idx="2">
                  <c:v>72.099999999999994</c:v>
                </c:pt>
                <c:pt idx="3">
                  <c:v>77.3</c:v>
                </c:pt>
                <c:pt idx="4">
                  <c:v>54.3</c:v>
                </c:pt>
                <c:pt idx="5">
                  <c:v>73</c:v>
                </c:pt>
                <c:pt idx="6">
                  <c:v>65.5</c:v>
                </c:pt>
                <c:pt idx="7">
                  <c:v>68.400000000000006</c:v>
                </c:pt>
                <c:pt idx="8">
                  <c:v>67.400000000000006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84-43C9-B96A-171FE044EB6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Налоги на собственнотсть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3.2</c:v>
                </c:pt>
                <c:pt idx="1">
                  <c:v>6</c:v>
                </c:pt>
                <c:pt idx="2">
                  <c:v>6</c:v>
                </c:pt>
                <c:pt idx="3">
                  <c:v>4.7</c:v>
                </c:pt>
                <c:pt idx="4">
                  <c:v>4.5</c:v>
                </c:pt>
                <c:pt idx="5">
                  <c:v>6.3</c:v>
                </c:pt>
                <c:pt idx="6">
                  <c:v>7</c:v>
                </c:pt>
                <c:pt idx="7">
                  <c:v>5.7</c:v>
                </c:pt>
                <c:pt idx="8">
                  <c:v>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84-43C9-B96A-171FE044EB6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 на добавленную стоимость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84-43C9-B96A-171FE044EB6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Единый налог для производителей сельскохозяйственной продукции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184-43C9-B96A-171FE044EB6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налоговые и неналоговые доходы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184-43C9-B96A-171FE044EB6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84-43C9-B96A-171FE044EB66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184-43C9-B96A-171FE044EB66}"/>
                </c:ext>
              </c:extLst>
            </c:dLbl>
            <c:dLbl>
              <c:idx val="3"/>
              <c:layout>
                <c:manualLayout>
                  <c:x val="5.6494950843009812E-3"/>
                  <c:y val="2.2897443375133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184-43C9-B96A-171FE044EB66}"/>
                </c:ext>
              </c:extLst>
            </c:dLbl>
            <c:dLbl>
              <c:idx val="4"/>
              <c:layout>
                <c:manualLayout>
                  <c:x val="-2.8248587570621716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184-43C9-B96A-171FE044EB66}"/>
                </c:ext>
              </c:extLst>
            </c:dLbl>
            <c:dLbl>
              <c:idx val="5"/>
              <c:layout>
                <c:manualLayout>
                  <c:x val="0"/>
                  <c:y val="7.78380480217752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184-43C9-B96A-171FE044EB66}"/>
                </c:ext>
              </c:extLst>
            </c:dLbl>
            <c:dLbl>
              <c:idx val="6"/>
              <c:layout>
                <c:manualLayout>
                  <c:x val="2.824858757062156E-3"/>
                  <c:y val="5.31466899970839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6.3</c:v>
                </c:pt>
                <c:pt idx="1">
                  <c:v>5.4</c:v>
                </c:pt>
                <c:pt idx="2">
                  <c:v>5</c:v>
                </c:pt>
                <c:pt idx="3">
                  <c:v>1.1000000000000001</c:v>
                </c:pt>
                <c:pt idx="4">
                  <c:v>19.899999999999999</c:v>
                </c:pt>
                <c:pt idx="5">
                  <c:v>1.6</c:v>
                </c:pt>
                <c:pt idx="6">
                  <c:v>1</c:v>
                </c:pt>
                <c:pt idx="7">
                  <c:v>3.7</c:v>
                </c:pt>
                <c:pt idx="8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184-43C9-B96A-171FE044EB6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Дотация, субвенции и иные межбюджетные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184-43C9-B96A-171FE044EB66}"/>
                </c:ext>
              </c:extLst>
            </c:dLbl>
            <c:dLbl>
              <c:idx val="4"/>
              <c:layout>
                <c:manualLayout>
                  <c:x val="8.4745762711864996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184-43C9-B96A-171FE044EB66}"/>
                </c:ext>
              </c:extLst>
            </c:dLbl>
            <c:dLbl>
              <c:idx val="6"/>
              <c:layout>
                <c:manualLayout>
                  <c:x val="-8.4745762711864996E-3"/>
                  <c:y val="-7.40740740740742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65.5</c:v>
                </c:pt>
                <c:pt idx="1">
                  <c:v>21</c:v>
                </c:pt>
                <c:pt idx="2">
                  <c:v>16.899999999999999</c:v>
                </c:pt>
                <c:pt idx="3">
                  <c:v>16.899999999999999</c:v>
                </c:pt>
                <c:pt idx="4">
                  <c:v>21.3</c:v>
                </c:pt>
                <c:pt idx="5">
                  <c:v>19.100000000000001</c:v>
                </c:pt>
                <c:pt idx="6">
                  <c:v>26.5</c:v>
                </c:pt>
                <c:pt idx="7">
                  <c:v>22.2</c:v>
                </c:pt>
                <c:pt idx="8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8184-43C9-B96A-171FE044EB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3273088"/>
        <c:axId val="132892544"/>
      </c:barChart>
      <c:valAx>
        <c:axId val="1328925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273088"/>
        <c:crosses val="autoZero"/>
        <c:crossBetween val="between"/>
        <c:majorUnit val="20"/>
        <c:minorUnit val="20"/>
      </c:valAx>
      <c:catAx>
        <c:axId val="1332730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2892544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3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4.1990302059700182E-2"/>
          <c:y val="0.6788320413347656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51977401130012"/>
          <c:y val="1.6183934452125123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C8B4-4DE5-9E93-A55D34D29851}"/>
              </c:ext>
            </c:extLst>
          </c:dPt>
          <c:dLbls>
            <c:dLbl>
              <c:idx val="0"/>
              <c:layout>
                <c:manualLayout>
                  <c:x val="-5.0847457627118647E-2"/>
                  <c:y val="-1.63543458776746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B4-4DE5-9E93-A55D34D29851}"/>
                </c:ext>
              </c:extLst>
            </c:dLbl>
            <c:dLbl>
              <c:idx val="1"/>
              <c:layout>
                <c:manualLayout>
                  <c:x val="2.8248587570620432E-3"/>
                  <c:y val="-6.541738351069860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B4-4DE5-9E93-A55D34D29851}"/>
                </c:ext>
              </c:extLst>
            </c:dLbl>
            <c:dLbl>
              <c:idx val="2"/>
              <c:layout>
                <c:manualLayout>
                  <c:x val="-1.1299435028248588E-2"/>
                  <c:y val="-4.9971035134343789E-1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B4-4DE5-9E93-A55D34D29851}"/>
                </c:ext>
              </c:extLst>
            </c:dLbl>
            <c:dLbl>
              <c:idx val="3"/>
              <c:layout>
                <c:manualLayout>
                  <c:x val="-2.8248587570621612E-3"/>
                  <c:y val="2.18057945035664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8B4-4DE5-9E93-A55D34D29851}"/>
                </c:ext>
              </c:extLst>
            </c:dLbl>
            <c:dLbl>
              <c:idx val="4"/>
              <c:layout>
                <c:manualLayout>
                  <c:x val="-0.10451977401130012"/>
                  <c:y val="4.906303763302462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B4-4DE5-9E93-A55D34D29851}"/>
                </c:ext>
              </c:extLst>
            </c:dLbl>
            <c:dLbl>
              <c:idx val="5"/>
              <c:layout>
                <c:manualLayout>
                  <c:x val="-3.1073446327683923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B4-4DE5-9E93-A55D34D2985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с физических лиц</c:v>
                </c:pt>
                <c:pt idx="1">
                  <c:v>Налоги на собственность</c:v>
                </c:pt>
                <c:pt idx="2">
                  <c:v>Налог на добавленную стоимость</c:v>
                </c:pt>
                <c:pt idx="3">
                  <c:v>Единый налог для производителей сельскохозяйственной продукции</c:v>
                </c:pt>
                <c:pt idx="4">
                  <c:v>Прочие налоговые и неналоговые доходы</c:v>
                </c:pt>
                <c:pt idx="5">
                  <c:v>Дотация, субвенции и иные межбюджетные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5354.2</c:v>
                </c:pt>
                <c:pt idx="1">
                  <c:v>929.3</c:v>
                </c:pt>
                <c:pt idx="2">
                  <c:v>1552.6</c:v>
                </c:pt>
                <c:pt idx="3">
                  <c:v>575.70000000000005</c:v>
                </c:pt>
                <c:pt idx="4">
                  <c:v>1820.8</c:v>
                </c:pt>
                <c:pt idx="5">
                  <c:v>18707.400000000001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8B4-4DE5-9E93-A55D34D298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72360870145604"/>
          <c:y val="6.8837448634842123E-4"/>
          <c:w val="0.75021486720940134"/>
          <c:h val="0.749479290865792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266E-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B26-40C6-87DB-6E745C99FDAC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B26-40C6-87DB-6E745C99FDAC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B26-40C6-87DB-6E745C99FDAC}"/>
                </c:ext>
              </c:extLst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B26-40C6-87DB-6E745C99FDAC}"/>
                </c:ext>
              </c:extLst>
            </c:dLbl>
            <c:dLbl>
              <c:idx val="4"/>
              <c:layout>
                <c:manualLayout>
                  <c:x val="0"/>
                  <c:y val="0.16354086196707721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B26-40C6-87DB-6E745C99FDAC}"/>
                </c:ext>
              </c:extLst>
            </c:dLbl>
            <c:dLbl>
              <c:idx val="5"/>
              <c:layout>
                <c:manualLayout>
                  <c:x val="-2.5172605542951202E-2"/>
                  <c:y val="-8.8835513481091768E-3"/>
                </c:manualLayout>
              </c:layout>
              <c:tx>
                <c:rich>
                  <a:bodyPr/>
                  <a:lstStyle/>
                  <a:p>
                    <a:fld id="{B8FF8E69-3F67-47ED-BD48-D555286302ED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5,4 %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B26-40C6-87DB-6E745C99FDAC}"/>
                </c:ext>
              </c:extLst>
            </c:dLbl>
            <c:dLbl>
              <c:idx val="6"/>
              <c:layout>
                <c:manualLayout>
                  <c:x val="5.7519462609546913E-2"/>
                  <c:y val="-3.093146212379390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B26-40C6-87DB-6E745C99FDA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Общегосударственная деятельность</c:v>
                </c:pt>
                <c:pt idx="1">
                  <c:v>Жилищно-коммунальные услуги и жилищное строительство</c:v>
                </c:pt>
                <c:pt idx="2">
                  <c:v>Здравоохранение</c:v>
                </c:pt>
                <c:pt idx="3">
                  <c:v>Физическая культура, спорт, культура и СМИ</c:v>
                </c:pt>
                <c:pt idx="4">
                  <c:v>Образование</c:v>
                </c:pt>
                <c:pt idx="5">
                  <c:v>Социальная политика</c:v>
                </c:pt>
                <c:pt idx="6">
                  <c:v>Национальная экономика и другие расходы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3152</c:v>
                </c:pt>
                <c:pt idx="1">
                  <c:v>3049.4</c:v>
                </c:pt>
                <c:pt idx="2">
                  <c:v>8012</c:v>
                </c:pt>
                <c:pt idx="3">
                  <c:v>2102.4</c:v>
                </c:pt>
                <c:pt idx="4">
                  <c:v>9305</c:v>
                </c:pt>
                <c:pt idx="5">
                  <c:v>1554.2</c:v>
                </c:pt>
                <c:pt idx="6">
                  <c:v>1463.8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26-40C6-87DB-6E745C99FD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568"/>
          <c:w val="1"/>
          <c:h val="0.25642912765084847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Общегосударственная деятельность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9.6999999999999993</c:v>
                </c:pt>
                <c:pt idx="1">
                  <c:v>77.900000000000006</c:v>
                </c:pt>
                <c:pt idx="2">
                  <c:v>76.599999999999994</c:v>
                </c:pt>
                <c:pt idx="3">
                  <c:v>84.5</c:v>
                </c:pt>
                <c:pt idx="4">
                  <c:v>77.400000000000006</c:v>
                </c:pt>
                <c:pt idx="5">
                  <c:v>82.9</c:v>
                </c:pt>
                <c:pt idx="6">
                  <c:v>71.2</c:v>
                </c:pt>
                <c:pt idx="7">
                  <c:v>79.2</c:v>
                </c:pt>
                <c:pt idx="8">
                  <c:v>76.099999999999994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04-4F02-9BE3-25F3878C130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Жилищно-коммунальные услуги и жилищное строительство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10.4</c:v>
                </c:pt>
                <c:pt idx="1">
                  <c:v>21.8</c:v>
                </c:pt>
                <c:pt idx="2">
                  <c:v>23.2</c:v>
                </c:pt>
                <c:pt idx="3">
                  <c:v>15.5</c:v>
                </c:pt>
                <c:pt idx="4">
                  <c:v>20.8</c:v>
                </c:pt>
                <c:pt idx="5">
                  <c:v>17.100000000000001</c:v>
                </c:pt>
                <c:pt idx="6">
                  <c:v>28.8</c:v>
                </c:pt>
                <c:pt idx="7">
                  <c:v>20.8</c:v>
                </c:pt>
                <c:pt idx="8">
                  <c:v>23.9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04-4F02-9BE3-25F3878C130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Здравоохранение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28.5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04-4F02-9BE3-25F3878C130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Физическая культура, спорт, культура и СМИ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C04-4F02-9BE3-25F3878C1309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Образование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04-4F02-9BE3-25F3878C1309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04-4F02-9BE3-25F3878C1309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04-4F02-9BE3-25F3878C1309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04-4F02-9BE3-25F3878C1309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04-4F02-9BE3-25F3878C1309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C04-4F02-9BE3-25F3878C1309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33.1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C04-4F02-9BE3-25F3878C1309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Социальная политика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5.5</c:v>
                </c:pt>
                <c:pt idx="1">
                  <c:v>0.3</c:v>
                </c:pt>
                <c:pt idx="4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C04-4F02-9BE3-25F3878C1309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Национальная экономика и 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General</c:formatCode>
                <c:ptCount val="9"/>
                <c:pt idx="0" formatCode="0.0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C04-4F02-9BE3-25F3878C13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9974528"/>
        <c:axId val="139972992"/>
      </c:barChart>
      <c:valAx>
        <c:axId val="139972992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9974528"/>
        <c:crosses val="autoZero"/>
        <c:crossBetween val="between"/>
        <c:majorUnit val="20"/>
        <c:minorUnit val="20"/>
      </c:valAx>
      <c:catAx>
        <c:axId val="1399745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9972992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143632562185159"/>
          <c:w val="0.96140551181102352"/>
          <c:h val="0.2457834310306842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820276702700299"/>
          <c:y val="1.0366455058169633E-3"/>
          <c:w val="0.73764824947729568"/>
          <c:h val="0.737478026319383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6.497175141242939E-2"/>
                  <c:y val="-4.937144102661958E-3"/>
                </c:manualLayout>
              </c:layout>
              <c:tx>
                <c:rich>
                  <a:bodyPr/>
                  <a:lstStyle/>
                  <a:p>
                    <a:fld id="{03CC3F0D-18A1-4007-BAC8-D4B3F3A93A76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62,8 %	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A8D-409A-8A12-842E742CCA1F}"/>
                </c:ext>
              </c:extLst>
            </c:dLbl>
            <c:dLbl>
              <c:idx val="1"/>
              <c:layout>
                <c:manualLayout>
                  <c:x val="-2.5423728813559424E-2"/>
                  <c:y val="-4.8727134021742093E-2"/>
                </c:manualLayout>
              </c:layout>
              <c:tx>
                <c:rich>
                  <a:bodyPr/>
                  <a:lstStyle/>
                  <a:p>
                    <a:fld id="{10519341-89DA-4FF6-AA20-7420EF3CF03B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</a:t>
                    </a:r>
                  </a:p>
                  <a:p>
                    <a:r>
                      <a:rPr lang="en-US" baseline="0" dirty="0"/>
                      <a:t> </a:t>
                    </a:r>
                    <a:fld id="{84336A09-185D-436D-836F-184918C44E85}" type="PERCENTAGE">
                      <a:rPr lang="en-US" baseline="0"/>
                      <a:pPr/>
                      <a:t>[ПРОЦЕНТ]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A8D-409A-8A12-842E742CCA1F}"/>
                </c:ext>
              </c:extLst>
            </c:dLbl>
            <c:dLbl>
              <c:idx val="2"/>
              <c:layout>
                <c:manualLayout>
                  <c:x val="3.3888518172516605E-2"/>
                  <c:y val="6.721150859602757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2547,4</a:t>
                    </a:r>
                    <a:r>
                      <a:rPr lang="en-US" baseline="0" dirty="0"/>
                      <a:t>;  8,9 %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A8D-409A-8A12-842E742CCA1F}"/>
                </c:ext>
              </c:extLst>
            </c:dLbl>
            <c:dLbl>
              <c:idx val="3"/>
              <c:layout>
                <c:manualLayout>
                  <c:x val="-2.9877663597135212E-2"/>
                  <c:y val="2.412445849113117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1 767,4</a:t>
                    </a:r>
                    <a:r>
                      <a:rPr lang="en-US" baseline="0" dirty="0"/>
                      <a:t>; 6,2 %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8D-409A-8A12-842E742CCA1F}"/>
                </c:ext>
              </c:extLst>
            </c:dLbl>
            <c:dLbl>
              <c:idx val="4"/>
              <c:layout>
                <c:manualLayout>
                  <c:x val="-6.992125984251979E-2"/>
                  <c:y val="6.8082935999781935E-2"/>
                </c:manualLayout>
              </c:layout>
              <c:tx>
                <c:rich>
                  <a:bodyPr/>
                  <a:lstStyle/>
                  <a:p>
                    <a:fld id="{A8C13E09-3752-49F3-8AB3-08C4994016C8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10,2 %	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6A8D-409A-8A12-842E742CCA1F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884,1</a:t>
                    </a:r>
                    <a:r>
                      <a:rPr lang="en-US" baseline="0" dirty="0"/>
                      <a:t>; </a:t>
                    </a:r>
                    <a:fld id="{D6B87ADE-338D-480D-A5BE-EA568D1F2313}" type="PERCENTAGE">
                      <a:rPr lang="en-US" baseline="0"/>
                      <a:pPr/>
                      <a:t>[ПРОЦЕНТ]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A8D-409A-8A12-842E742CCA1F}"/>
                </c:ext>
              </c:extLst>
            </c:dLbl>
            <c:dLbl>
              <c:idx val="6"/>
              <c:layout>
                <c:manualLayout>
                  <c:x val="-3.3898305084745763E-2"/>
                  <c:y val="-8.6139661608042983E-2"/>
                </c:manualLayout>
              </c:layout>
              <c:tx>
                <c:rich>
                  <a:bodyPr/>
                  <a:lstStyle/>
                  <a:p>
                    <a:fld id="{0C35E753-67DA-46EA-B18E-23CEBBF2C602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8,2%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6A8D-409A-8A12-842E742CCA1F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6BC-4746-8BCC-8871915E9D3D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Заработная плата</c:v>
                </c:pt>
                <c:pt idx="1">
                  <c:v>Приобретение предметов снабжения и расходных материалов</c:v>
                </c:pt>
                <c:pt idx="2">
                  <c:v>Оплата коммунальных услуг</c:v>
                </c:pt>
                <c:pt idx="3">
                  <c:v>Прочие текущие расходы на закупки товаров и оплату услуг</c:v>
                </c:pt>
                <c:pt idx="4">
                  <c:v>Субсидии хозяйственным организациям</c:v>
                </c:pt>
                <c:pt idx="5">
                  <c:v>Текущие и капитальные бюджетные трансферты населению</c:v>
                </c:pt>
                <c:pt idx="6">
                  <c:v>Другие расходы</c:v>
                </c:pt>
              </c:strCache>
            </c:strRef>
          </c:cat>
          <c:val>
            <c:numRef>
              <c:f>Лист1!$B$2:$B$9</c:f>
              <c:numCache>
                <c:formatCode>#,##0.0</c:formatCode>
                <c:ptCount val="8"/>
                <c:pt idx="0">
                  <c:v>17654.2</c:v>
                </c:pt>
                <c:pt idx="1">
                  <c:v>151.19999999999999</c:v>
                </c:pt>
                <c:pt idx="2">
                  <c:v>2503.8000000000002</c:v>
                </c:pt>
                <c:pt idx="3">
                  <c:v>1631.2</c:v>
                </c:pt>
                <c:pt idx="4">
                  <c:v>2930</c:v>
                </c:pt>
                <c:pt idx="5">
                  <c:v>882.5</c:v>
                </c:pt>
                <c:pt idx="6">
                  <c:v>2323.6999999999998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A8D-409A-8A12-842E742CCA1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Заработная плата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234E-4"/>
                  <c:y val="-1.6440073018554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62.9</c:v>
                </c:pt>
                <c:pt idx="1">
                  <c:v>60.1</c:v>
                </c:pt>
                <c:pt idx="2">
                  <c:v>53.4</c:v>
                </c:pt>
                <c:pt idx="3">
                  <c:v>64.900000000000006</c:v>
                </c:pt>
                <c:pt idx="4">
                  <c:v>61.3</c:v>
                </c:pt>
                <c:pt idx="5">
                  <c:v>67.599999999999994</c:v>
                </c:pt>
                <c:pt idx="6">
                  <c:v>54.7</c:v>
                </c:pt>
                <c:pt idx="7">
                  <c:v>32</c:v>
                </c:pt>
                <c:pt idx="8">
                  <c:v>67.8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B6-4051-BFD9-802C2EF9B77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Приобретение предметов снабжения и расходных материалов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 formatCode="0.0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B6-4051-BFD9-802C2EF9B77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Оплата коммунальных услуг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2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8.9</c:v>
                </c:pt>
                <c:pt idx="1">
                  <c:v>7.8</c:v>
                </c:pt>
                <c:pt idx="2">
                  <c:v>10.3</c:v>
                </c:pt>
                <c:pt idx="3">
                  <c:v>7.8</c:v>
                </c:pt>
                <c:pt idx="4">
                  <c:v>6.3</c:v>
                </c:pt>
                <c:pt idx="5">
                  <c:v>5</c:v>
                </c:pt>
                <c:pt idx="6">
                  <c:v>11.3</c:v>
                </c:pt>
                <c:pt idx="7">
                  <c:v>9.4</c:v>
                </c:pt>
                <c:pt idx="8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B6-4051-BFD9-802C2EF9B77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Прочие текущие расходы на закупки товаров и оплату услуг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5.8</c:v>
                </c:pt>
                <c:pt idx="1">
                  <c:v>24.2</c:v>
                </c:pt>
                <c:pt idx="2">
                  <c:v>25.3</c:v>
                </c:pt>
                <c:pt idx="3">
                  <c:v>18.600000000000001</c:v>
                </c:pt>
                <c:pt idx="4">
                  <c:v>24.3</c:v>
                </c:pt>
                <c:pt idx="5">
                  <c:v>19.5</c:v>
                </c:pt>
                <c:pt idx="6">
                  <c:v>30.5</c:v>
                </c:pt>
                <c:pt idx="7">
                  <c:v>23.1</c:v>
                </c:pt>
                <c:pt idx="8">
                  <c:v>20.3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DB6-4051-BFD9-802C2EF9B773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Субсидии хозяйственным организациям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DB6-4051-BFD9-802C2EF9B773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DB6-4051-BFD9-802C2EF9B77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DB6-4051-BFD9-802C2EF9B773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DB6-4051-BFD9-802C2EF9B773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DB6-4051-BFD9-802C2EF9B773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DB6-4051-BFD9-802C2EF9B773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DB6-4051-BFD9-802C2EF9B773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Текущие и капитальные бюджетные трансферты населению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DB6-4051-BFD9-802C2EF9B773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DB6-4051-BFD9-802C2EF9B773}"/>
                </c:ext>
              </c:extLst>
            </c:dLbl>
            <c:dLbl>
              <c:idx val="1"/>
              <c:layout>
                <c:manualLayout>
                  <c:x val="0"/>
                  <c:y val="-2.2145328719723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8.1999999999999993</c:v>
                </c:pt>
                <c:pt idx="1">
                  <c:v>7.6</c:v>
                </c:pt>
                <c:pt idx="2">
                  <c:v>11</c:v>
                </c:pt>
                <c:pt idx="3">
                  <c:v>8.6</c:v>
                </c:pt>
                <c:pt idx="4">
                  <c:v>8.1</c:v>
                </c:pt>
                <c:pt idx="5">
                  <c:v>7.8</c:v>
                </c:pt>
                <c:pt idx="6">
                  <c:v>3.4</c:v>
                </c:pt>
                <c:pt idx="7">
                  <c:v>8.8000000000000007</c:v>
                </c:pt>
                <c:pt idx="8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DB6-4051-BFD9-802C2EF9B7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41062912"/>
        <c:axId val="141044736"/>
      </c:barChart>
      <c:valAx>
        <c:axId val="141044736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1062912"/>
        <c:crosses val="autoZero"/>
        <c:crossBetween val="between"/>
        <c:majorUnit val="20"/>
        <c:minorUnit val="20"/>
      </c:valAx>
      <c:catAx>
        <c:axId val="1410629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1044736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420450644362158"/>
          <c:w val="0.96015814760443163"/>
          <c:h val="0.23472282919652346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Структура долговых обязательств.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долгосрочный (свыше 1 года),
в нацвалюте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11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306-4067-8107-BC9E9F1F137D}"/>
                </c:ext>
              </c:extLst>
            </c:dLbl>
            <c:dLbl>
              <c:idx val="1"/>
              <c:layout>
                <c:manualLayout>
                  <c:x val="-2.0833333333333611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01.10.20 г.</c:v>
                </c:pt>
                <c:pt idx="1">
                  <c:v>01.10.21г.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238.6</c:v>
                </c:pt>
                <c:pt idx="1">
                  <c:v>203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06-4067-8107-BC9E9F1F137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краткосрочный (до 1 года),
в нацвалюте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01.10.20 г.</c:v>
                </c:pt>
                <c:pt idx="1">
                  <c:v>01.10.21г.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74.900000000000006</c:v>
                </c:pt>
                <c:pt idx="1">
                  <c:v>74.900000000000006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06-4067-8107-BC9E9F1F13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334976"/>
        <c:axId val="142349056"/>
      </c:barChart>
      <c:catAx>
        <c:axId val="142334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2349056"/>
        <c:crosses val="autoZero"/>
        <c:auto val="1"/>
        <c:lblAlgn val="ctr"/>
        <c:lblOffset val="100"/>
        <c:noMultiLvlLbl val="0"/>
      </c:catAx>
      <c:valAx>
        <c:axId val="14234905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2334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586975065617792"/>
          <c:y val="0.33255290354331041"/>
          <c:w val="0.32746358267716863"/>
          <c:h val="0.44540994094488473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0.01601</cdr:y>
    </cdr:from>
    <cdr:to>
      <cdr:x>0.16048</cdr:x>
      <cdr:y>0.0742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32048" y="7200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0.17525</cdr:x>
      <cdr:y>0.45123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4853" y="2059303"/>
          <a:ext cx="36304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0.43364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2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0.43364</cdr:x>
      <cdr:y>0.72766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80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0.79178</cdr:x>
      <cdr:y>0</cdr:y>
    </cdr:from>
    <cdr:to>
      <cdr:x>1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559684" y="-555625"/>
          <a:ext cx="936116" cy="4462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0.28018</cdr:x>
      <cdr:y>0.7531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5"/>
          <a:ext cx="1259632" cy="4308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тыс. руб.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2006" tIns="46003" rIns="92006" bIns="4600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2006" tIns="46003" rIns="92006" bIns="46003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2006" tIns="46003" rIns="92006" bIns="4600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2006" tIns="46003" rIns="92006" bIns="46003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2006" tIns="46003" rIns="92006" bIns="4600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2006" tIns="46003" rIns="92006" bIns="46003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06" tIns="46003" rIns="92006" bIns="4600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06" tIns="46003" rIns="92006" bIns="4600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2006" tIns="46003" rIns="92006" bIns="4600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2006" tIns="46003" rIns="92006" bIns="46003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2133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22.10.2021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22.10.2021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22.10.2021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77398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БЮЛЛЕТЕНЬ</a:t>
                      </a:r>
                    </a:p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 исполнении бюджета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</a:t>
                      </a:r>
                      <a:r>
                        <a:rPr lang="ru-RU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 месяцев 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293010642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961821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консолидированного</a:t>
                      </a:r>
                      <a:b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88024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Районный бюджет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сельских бюджетов: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Вердомичский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>
                <a:solidFill>
                  <a:srgbClr val="000000"/>
                </a:solidFill>
                <a:latin typeface="Times New Roman"/>
              </a:rPr>
              <a:t>Добровольский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Незбодичский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>
                <a:solidFill>
                  <a:srgbClr val="000000"/>
                </a:solidFill>
                <a:latin typeface="Times New Roman"/>
              </a:rPr>
              <a:t>Новодворский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Свислочский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Хоневичский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Порозовский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7936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Базовый уровень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Первичный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689756"/>
              </p:ext>
            </p:extLst>
          </p:nvPr>
        </p:nvGraphicFramePr>
        <p:xfrm>
          <a:off x="107504" y="627534"/>
          <a:ext cx="8928990" cy="4018793"/>
        </p:xfrm>
        <a:graphic>
          <a:graphicData uri="http://schemas.openxmlformats.org/drawingml/2006/table">
            <a:tbl>
              <a:tblPr/>
              <a:tblGrid>
                <a:gridCol w="158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8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9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0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16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58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329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05320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БЮДЖЕТА</a:t>
                      </a: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328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30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бюджета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(-); ПРОФИЦИТ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35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32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 района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459,5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940,0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77,3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37 459,5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28 638,8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+301,2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61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 бюджет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658,5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373,2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77,4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36 658,5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28 076,6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+296,6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932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Сельские бюджеты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801,0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566,8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itchFamily="18" charset="0"/>
                          <a:cs typeface="Times New Roman" pitchFamily="18" charset="0"/>
                        </a:rPr>
                        <a:t>70,8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801,0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562,2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+4,6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932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114,5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84,6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73,9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114,5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83,9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+0,7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932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Добровольский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89,4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61,7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69,0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89,4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61,3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+0,4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932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130,1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93,6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71,9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130,1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91,7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+1,9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932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Новодворский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105,9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74,8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70,6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105,9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75,3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71,1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932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126,3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85,0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67,3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126,3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84,6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+0,4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932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0" dirty="0">
                          <a:latin typeface="Times New Roman" pitchFamily="18" charset="0"/>
                          <a:cs typeface="Times New Roman" pitchFamily="18" charset="0"/>
                        </a:rPr>
                        <a:t>108,1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73,5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itchFamily="18" charset="0"/>
                          <a:cs typeface="Times New Roman" pitchFamily="18" charset="0"/>
                        </a:rPr>
                        <a:t>68,0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108,1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72,6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+0,9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932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126,7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,6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>
                          <a:latin typeface="Times New Roman" pitchFamily="18" charset="0"/>
                          <a:cs typeface="Times New Roman" pitchFamily="18" charset="0"/>
                        </a:rPr>
                        <a:t>73,9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+0,8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164807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717163"/>
              </p:ext>
            </p:extLst>
          </p:nvPr>
        </p:nvGraphicFramePr>
        <p:xfrm>
          <a:off x="107504" y="123478"/>
          <a:ext cx="8928989" cy="4763918"/>
        </p:xfrm>
        <a:graphic>
          <a:graphicData uri="http://schemas.openxmlformats.org/drawingml/2006/table">
            <a:tbl>
              <a:tblPr/>
              <a:tblGrid>
                <a:gridCol w="1582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0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166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644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185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224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040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94216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поступлений доходов местных бюджетов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Налоговые и неналоговые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поступления (дотация, субвенции)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доходов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15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месяцев</a:t>
                      </a:r>
                    </a:p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</a:t>
                      </a:r>
                    </a:p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месяцев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9месяцев</a:t>
                      </a:r>
                    </a:p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месяцев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</a:t>
                      </a:r>
                    </a:p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3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10 232,6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8 174,7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125,2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18 707,4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15 549,1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120,3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28 940,0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23 723,8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98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9 785,0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7 804,8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18 588,2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15 453,9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120,3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28 373,2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23 258,7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447,6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369,9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119,2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566,8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465,1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121,9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572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</a:t>
                      </a:r>
                      <a:endParaRPr 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местных бюджетов.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06168361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35857240"/>
              </p:ext>
            </p:extLst>
          </p:nvPr>
        </p:nvGraphicFramePr>
        <p:xfrm>
          <a:off x="0" y="484188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705869"/>
              </p:ext>
            </p:extLst>
          </p:nvPr>
        </p:nvGraphicFramePr>
        <p:xfrm>
          <a:off x="142844" y="27176"/>
          <a:ext cx="8786876" cy="4639119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расходов местных бюджетов.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Первоочередные расходы (заработная плата, лекарственные средства, продукты питания,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коммунальные услуги</a:t>
                      </a:r>
                    </a:p>
                    <a:p>
                      <a:pPr algn="ctr" fontAlgn="ctr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другие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расходы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(транспорт, связь, ремонт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оборудования и зданий, уличное освещение, приобретение оборудования и прочие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5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месяцев 2020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месяцев 2021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 20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месяцев 2021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 2020 года</a:t>
                      </a:r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месяцев 2021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20 973,2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24 758,4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2 956,3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3 880,4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23 929,5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28 638,8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20 643,4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24 375,1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2 820,9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3 701,5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23 464,3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28 076,6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6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расходов местных бюджетов</a:t>
            </a:r>
            <a:b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функциональной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9278673"/>
              </p:ext>
            </p:extLst>
          </p:nvPr>
        </p:nvGraphicFramePr>
        <p:xfrm>
          <a:off x="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8559938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расходов местных бюджетов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по экономической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03055306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29078114"/>
              </p:ext>
            </p:extLst>
          </p:nvPr>
        </p:nvGraphicFramePr>
        <p:xfrm>
          <a:off x="4483231" y="586854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116535"/>
              </p:ext>
            </p:extLst>
          </p:nvPr>
        </p:nvGraphicFramePr>
        <p:xfrm>
          <a:off x="216599" y="360608"/>
          <a:ext cx="8866441" cy="4768762"/>
        </p:xfrm>
        <a:graphic>
          <a:graphicData uri="http://schemas.openxmlformats.org/drawingml/2006/table">
            <a:tbl>
              <a:tblPr/>
              <a:tblGrid>
                <a:gridCol w="36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7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Долговые обязательства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органов местного управления и самоуправления </a:t>
                      </a:r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01.10.2021 года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434">
                <a:tc gridSpan="6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1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01.10.2021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01.10.2020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41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Обязательства, подлежащие исполнению по выданным гарантиям местных исполнительных и распорядительных органов</a:t>
                      </a: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7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законодательством на 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423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277,9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313,5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-35,6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88,6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2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277,9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313,5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-35,6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88,6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7837</TotalTime>
  <Words>813</Words>
  <Application>Microsoft Office PowerPoint</Application>
  <PresentationFormat>Экран (16:9)</PresentationFormat>
  <Paragraphs>462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доходов местных бюджетов.</vt:lpstr>
      <vt:lpstr>Презентация PowerPoint</vt:lpstr>
      <vt:lpstr>Структура расходов местных бюджетов по функциональной классификации расходов бюджета.</vt:lpstr>
      <vt:lpstr>Структура расходов местных бюджетов по экономической классификации расходов бюджета.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Фальковская Татьяна Борисовна</cp:lastModifiedBy>
  <cp:revision>546</cp:revision>
  <cp:lastPrinted>2021-10-22T09:49:24Z</cp:lastPrinted>
  <dcterms:created xsi:type="dcterms:W3CDTF">2013-10-16T05:53:51Z</dcterms:created>
  <dcterms:modified xsi:type="dcterms:W3CDTF">2021-10-22T09:49:52Z</dcterms:modified>
</cp:coreProperties>
</file>