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19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84" r:id="rId8"/>
    <p:sldId id="280" r:id="rId9"/>
    <p:sldId id="286" r:id="rId10"/>
    <p:sldId id="281" r:id="rId11"/>
    <p:sldId id="272" r:id="rId12"/>
    <p:sldId id="264" r:id="rId13"/>
    <p:sldId id="287" r:id="rId14"/>
    <p:sldId id="288" r:id="rId15"/>
    <p:sldId id="282" r:id="rId16"/>
    <p:sldId id="289" r:id="rId1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 varScale="1">
        <p:scale>
          <a:sx n="108" d="100"/>
          <a:sy n="108" d="100"/>
        </p:scale>
        <p:origin x="17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708944907760724E-2"/>
          <c:y val="5.5255519119415814E-2"/>
          <c:w val="0.77457468295872411"/>
          <c:h val="0.6417990012842410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9999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1"/>
            <c:bubble3D val="0"/>
            <c:spPr>
              <a:solidFill>
                <a:srgbClr val="0066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88C-4E29-86D7-EF12651C10D5}"/>
              </c:ext>
            </c:extLst>
          </c:dPt>
          <c:dPt>
            <c:idx val="4"/>
            <c:bubble3D val="0"/>
            <c:spPr>
              <a:solidFill>
                <a:srgbClr val="800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88C-4E29-86D7-EF12651C10D5}"/>
              </c:ext>
            </c:extLst>
          </c:dPt>
          <c:dLbls>
            <c:dLbl>
              <c:idx val="0"/>
              <c:layout>
                <c:manualLayout>
                  <c:x val="-0.17359000183950415"/>
                  <c:y val="9.2123393757404165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27,3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23868750466708"/>
                      <c:h val="0.128899354921531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88C-4E29-86D7-EF12651C10D5}"/>
                </c:ext>
              </c:extLst>
            </c:dLbl>
            <c:dLbl>
              <c:idx val="1"/>
              <c:layout>
                <c:manualLayout>
                  <c:x val="2.099038176086071E-2"/>
                  <c:y val="2.0804059682665486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1,6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8C-4E29-86D7-EF12651C10D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5,5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8C-4E29-86D7-EF12651C10D5}"/>
                </c:ext>
              </c:extLst>
            </c:dLbl>
            <c:dLbl>
              <c:idx val="3"/>
              <c:layout>
                <c:manualLayout>
                  <c:x val="-0.12983985385958938"/>
                  <c:y val="2.3871077795933143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0,1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8C-4E29-86D7-EF12651C10D5}"/>
                </c:ext>
              </c:extLst>
            </c:dLbl>
            <c:dLbl>
              <c:idx val="4"/>
              <c:layout>
                <c:manualLayout>
                  <c:x val="0.1542214799448513"/>
                  <c:y val="-0.1124254699249432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33</a:t>
                    </a:r>
                    <a:r>
                      <a:rPr lang="en-US" baseline="0" dirty="0"/>
                      <a:t>,1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65178914546834"/>
                      <c:h val="0.128899354921531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8C-4E29-86D7-EF12651C10D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5,4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8C-4E29-86D7-EF12651C10D5}"/>
                </c:ext>
              </c:extLst>
            </c:dLbl>
            <c:numFmt formatCode="0%" sourceLinked="0"/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13131.6</c:v>
                </c:pt>
                <c:pt idx="1">
                  <c:v>772</c:v>
                </c:pt>
                <c:pt idx="2">
                  <c:v>2664.3</c:v>
                </c:pt>
                <c:pt idx="3">
                  <c:v>40</c:v>
                </c:pt>
                <c:pt idx="4">
                  <c:v>15901.5</c:v>
                </c:pt>
                <c:pt idx="5">
                  <c:v>2612.1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8C-4E29-86D7-EF12651C10D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C-088C-4E29-86D7-EF12651C10D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2-088C-4E29-86D7-EF12651C10D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8-088C-4E29-86D7-EF12651C10D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6600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E-088C-4E29-86D7-EF12651C10D5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FF8080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2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3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4-088C-4E29-86D7-EF12651C1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bg1"/>
        </a:solidFill>
        <a:ln w="7370">
          <a:solidFill>
            <a:srgbClr val="FFFFFF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ayout>
        <c:manualLayout>
          <c:xMode val="edge"/>
          <c:yMode val="edge"/>
          <c:x val="9.1608218394677463E-2"/>
          <c:y val="0.79156346760026064"/>
          <c:w val="0.87750086056011989"/>
          <c:h val="0.18406992466410013"/>
        </c:manualLayout>
      </c:layout>
      <c:overlay val="0"/>
      <c:spPr>
        <a:solidFill>
          <a:srgbClr val="FFFFFF"/>
        </a:solidFill>
        <a:ln w="0">
          <a:solidFill>
            <a:schemeClr val="bg1"/>
          </a:solidFill>
          <a:prstDash val="solid"/>
        </a:ln>
      </c:spPr>
      <c:txPr>
        <a:bodyPr/>
        <a:lstStyle/>
        <a:p>
          <a:pPr rtl="0">
            <a:defRPr sz="9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1842">
      <a:solidFill>
        <a:schemeClr val="bg1"/>
      </a:solidFill>
      <a:prstDash val="solid"/>
    </a:ln>
  </c:spPr>
  <c:txPr>
    <a:bodyPr/>
    <a:lstStyle/>
    <a:p>
      <a:pPr>
        <a:defRPr sz="126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0.03225</cdr:x>
      <cdr:y>0.46275</cdr:y>
    </cdr:from>
    <cdr:to>
      <cdr:x>0.13975</cdr:x>
      <cdr:y>0.556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019" y="2172993"/>
          <a:ext cx="886730" cy="437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3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8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85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82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63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59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12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4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2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67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55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69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20" r:id="rId1"/>
    <p:sldLayoutId id="2147484721" r:id="rId2"/>
    <p:sldLayoutId id="2147484722" r:id="rId3"/>
    <p:sldLayoutId id="2147484723" r:id="rId4"/>
    <p:sldLayoutId id="2147484724" r:id="rId5"/>
    <p:sldLayoutId id="2147484725" r:id="rId6"/>
    <p:sldLayoutId id="2147484726" r:id="rId7"/>
    <p:sldLayoutId id="2147484727" r:id="rId8"/>
    <p:sldLayoutId id="2147484728" r:id="rId9"/>
    <p:sldLayoutId id="2147484729" r:id="rId10"/>
    <p:sldLayoutId id="214748473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5" y="1434466"/>
            <a:ext cx="768224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</a:t>
            </a: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района 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</a:t>
            </a:r>
            <a:r>
              <a:rPr kumimoji="0" lang="en-US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	год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03400"/>
              </p:ext>
            </p:extLst>
          </p:nvPr>
        </p:nvGraphicFramePr>
        <p:xfrm>
          <a:off x="179512" y="1353735"/>
          <a:ext cx="8784975" cy="5261204"/>
        </p:xfrm>
        <a:graphic>
          <a:graphicData uri="http://schemas.openxmlformats.org/drawingml/2006/table">
            <a:tbl>
              <a:tblPr/>
              <a:tblGrid>
                <a:gridCol w="5120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05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2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2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 тысячи</a:t>
                      </a:r>
                      <a:r>
                        <a:rPr lang="ru-RU" sz="2000" b="1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рублей)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Удельный вес (%)</a:t>
                      </a:r>
                      <a:endParaRPr lang="ru-RU" sz="2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3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по услугам ЖКХ, оказываемых населению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773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53,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45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возмещение расходов, связанных  с выполнением функций по предоставлению безналичных жилищных субсидий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10,8</a:t>
                      </a:r>
                      <a:endParaRPr lang="ru-RU" sz="2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льготы по услугам ЖКХ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24,1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30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возмещение расходов, связанных с регистрацией граждан по месту жительства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21,8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3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 на возмещение расходов, связанных с оказанием услуг бань общего пользования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106,4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499057"/>
                  </a:ext>
                </a:extLst>
              </a:tr>
              <a:tr h="354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Благоустройство населенных пунктов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559,6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29,8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Капитальный ремонт жилищного фонда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483,1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3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Текущий ремонт жилищного фонда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63,6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189,2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</a:t>
                      </a: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3171"/>
                  </a:ext>
                </a:extLst>
              </a:tr>
              <a:tr h="3809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5231,7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307295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ЖИЛИЩНО-КОММУНАЛЬНОГО ХОЗЯЙСТВА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8153400" cy="1008112"/>
          </a:xfrm>
        </p:spPr>
        <p:txBody>
          <a:bodyPr>
            <a:normAutofit/>
          </a:bodyPr>
          <a:lstStyle/>
          <a:p>
            <a:pPr lvl="0" algn="ctr" fontAlgn="base">
              <a:spcAft>
                <a:spcPct val="0"/>
              </a:spcAft>
            </a:pPr>
            <a:b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73154763"/>
              </p:ext>
            </p:extLst>
          </p:nvPr>
        </p:nvGraphicFramePr>
        <p:xfrm>
          <a:off x="179510" y="1538631"/>
          <a:ext cx="3960442" cy="5058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Наименова-ние</a:t>
                      </a: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расходов</a:t>
                      </a:r>
                      <a:endParaRPr lang="ru-RU" sz="18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8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16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(%) к объему районного бюджета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15 901,5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33,1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Здравоохра-нение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13 131,6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27,3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Социальная политика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2 612,1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89191"/>
                  </a:ext>
                </a:extLst>
              </a:tr>
              <a:tr h="350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Культура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2 664,3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9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772,0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1,6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9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Средства массовой информации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40,0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35 121,5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73,1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Objec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981590"/>
              </p:ext>
            </p:extLst>
          </p:nvPr>
        </p:nvGraphicFramePr>
        <p:xfrm>
          <a:off x="4067944" y="1244437"/>
          <a:ext cx="4392488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11560" y="188640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СОЦИАЛЬНОЙ СФЕРЫ РАЙОННОГО БЮДЖЕТА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на 20</a:t>
            </a:r>
            <a:r>
              <a:rPr lang="en-US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год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68258"/>
              </p:ext>
            </p:extLst>
          </p:nvPr>
        </p:nvGraphicFramePr>
        <p:xfrm>
          <a:off x="287016" y="1484785"/>
          <a:ext cx="8461448" cy="4445274"/>
        </p:xfrm>
        <a:graphic>
          <a:graphicData uri="http://schemas.openxmlformats.org/drawingml/2006/table">
            <a:tbl>
              <a:tblPr/>
              <a:tblGrid>
                <a:gridCol w="5629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2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тысячи рублей)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учреждений социальной защиты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2 103,8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Помощь в обеспечении жильем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19,6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Адресная помощь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356,9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Льготное питание детей до 2 лет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32,0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Молодежная политика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5,7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94,1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2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2 612,1</a:t>
                      </a:r>
                      <a:endParaRPr lang="ru-RU" sz="28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301330"/>
            <a:ext cx="8748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ПО СОЦИАЛЬНОЙ ПОЛИТИКЕ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на 2023 год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					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422739"/>
              </p:ext>
            </p:extLst>
          </p:nvPr>
        </p:nvGraphicFramePr>
        <p:xfrm>
          <a:off x="611560" y="1916832"/>
          <a:ext cx="7920880" cy="3659322"/>
        </p:xfrm>
        <a:graphic>
          <a:graphicData uri="http://schemas.openxmlformats.org/drawingml/2006/table">
            <a:tbl>
              <a:tblPr/>
              <a:tblGrid>
                <a:gridCol w="5623825">
                  <a:extLst>
                    <a:ext uri="{9D8B030D-6E8A-4147-A177-3AD203B41FA5}">
                      <a16:colId xmlns:a16="http://schemas.microsoft.com/office/drawing/2014/main" val="1897070095"/>
                    </a:ext>
                  </a:extLst>
                </a:gridCol>
                <a:gridCol w="2297055">
                  <a:extLst>
                    <a:ext uri="{9D8B030D-6E8A-4147-A177-3AD203B41FA5}">
                      <a16:colId xmlns:a16="http://schemas.microsoft.com/office/drawing/2014/main" val="183598003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сельсоветов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Процент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отчислений (%)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758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Добровольский сельсовет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0,75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73102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Незбодичский</a:t>
                      </a: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сельсовет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7546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Новодворский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90699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/>
                          <a:ea typeface="Calibri"/>
                          <a:cs typeface="Times New Roman"/>
                        </a:rPr>
                        <a:t>Хоневичский</a:t>
                      </a: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6444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/>
                          <a:ea typeface="Calibri"/>
                          <a:cs typeface="Times New Roman"/>
                        </a:rPr>
                        <a:t>Вердомичский</a:t>
                      </a: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0,90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599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/>
                          <a:ea typeface="Calibri"/>
                          <a:cs typeface="Times New Roman"/>
                        </a:rPr>
                        <a:t>Порозовский</a:t>
                      </a: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0,95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182880"/>
                  </a:ext>
                </a:extLst>
              </a:tr>
              <a:tr h="4189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/>
                          <a:ea typeface="Calibri"/>
                          <a:cs typeface="Times New Roman"/>
                        </a:rPr>
                        <a:t>Свислочский</a:t>
                      </a: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0,95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2551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5616" y="548680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 отчислений подоходного налога в бюджеты сельсоветов на 2023 год 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933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8008" y="1886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ДОХОДЫ СЕЛЬСКИХ СОВЕТОВ на 2023 год 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009062"/>
              </p:ext>
            </p:extLst>
          </p:nvPr>
        </p:nvGraphicFramePr>
        <p:xfrm>
          <a:off x="251520" y="1052737"/>
          <a:ext cx="8568952" cy="5379720"/>
        </p:xfrm>
        <a:graphic>
          <a:graphicData uri="http://schemas.openxmlformats.org/drawingml/2006/table">
            <a:tbl>
              <a:tblPr/>
              <a:tblGrid>
                <a:gridCol w="5688632">
                  <a:extLst>
                    <a:ext uri="{9D8B030D-6E8A-4147-A177-3AD203B41FA5}">
                      <a16:colId xmlns:a16="http://schemas.microsoft.com/office/drawing/2014/main" val="2234945739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755917030"/>
                    </a:ext>
                  </a:extLst>
                </a:gridCol>
              </a:tblGrid>
              <a:tr h="683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</a:t>
                      </a:r>
                      <a:r>
                        <a:rPr lang="ru-RU" sz="28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267447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1 237,0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981068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Собственные</a:t>
                      </a:r>
                      <a:r>
                        <a:rPr lang="ru-RU" sz="2400" b="1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доходы: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696,7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101648"/>
                  </a:ext>
                </a:extLst>
              </a:tr>
              <a:tr h="341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Подоходный налог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597,9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49491"/>
                  </a:ext>
                </a:extLst>
              </a:tr>
              <a:tr h="341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Налог на недвижимость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27,3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99519"/>
                  </a:ext>
                </a:extLst>
              </a:tr>
              <a:tr h="341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Земельный налог с физических лиц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12,3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799736"/>
                  </a:ext>
                </a:extLst>
              </a:tr>
              <a:tr h="341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Госпошлина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951489"/>
                  </a:ext>
                </a:extLst>
              </a:tr>
              <a:tr h="341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Аренда земли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047806"/>
                  </a:ext>
                </a:extLst>
              </a:tr>
              <a:tr h="341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Аренда помещений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7,3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38994"/>
                  </a:ext>
                </a:extLst>
              </a:tr>
              <a:tr h="341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Компенсации затрат государства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41,9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845334"/>
                  </a:ext>
                </a:extLst>
              </a:tr>
              <a:tr h="3715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500" b="1" kern="1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налоги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4,9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511885"/>
                  </a:ext>
                </a:extLst>
              </a:tr>
              <a:tr h="6200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500" b="1" kern="1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Безвозмездные поступления из районного бюджета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540,3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76819"/>
                  </a:ext>
                </a:extLst>
              </a:tr>
              <a:tr h="3089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Дотация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540,3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07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31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766156"/>
              </p:ext>
            </p:extLst>
          </p:nvPr>
        </p:nvGraphicFramePr>
        <p:xfrm>
          <a:off x="215516" y="1332102"/>
          <a:ext cx="8712968" cy="5372040"/>
        </p:xfrm>
        <a:graphic>
          <a:graphicData uri="http://schemas.openxmlformats.org/drawingml/2006/table">
            <a:tbl>
              <a:tblPr/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20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 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(тыс. рублей)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(%) к объему бюджета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Сельсоветов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1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Органы местного управления и самоуправления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870,0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70,3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1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Мероприятия</a:t>
                      </a:r>
                      <a:r>
                        <a:rPr lang="ru-RU" sz="2300" b="1" baseline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исполкома</a:t>
                      </a:r>
                      <a:endParaRPr lang="ru-RU" sz="23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12,7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67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Поощрение старост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7,2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2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Уличное освещение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216,5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Снос деревьев, благоустройство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82,6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6,7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Снос пустующих зданий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44579"/>
                  </a:ext>
                </a:extLst>
              </a:tr>
              <a:tr h="369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Увековечение памяти погибших при защите отечества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175833"/>
                  </a:ext>
                </a:extLst>
              </a:tr>
              <a:tr h="369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Имущественные отношения, картография и геодезия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175931"/>
                  </a:ext>
                </a:extLst>
              </a:tr>
              <a:tr h="369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1 237,0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БЮДЖЕТЫ СЕЛЬСКИХ СОВЕТОВ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год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3739A98-A3E7-406D-9664-12AAEE695385}"/>
              </a:ext>
            </a:extLst>
          </p:cNvPr>
          <p:cNvSpPr/>
          <p:nvPr/>
        </p:nvSpPr>
        <p:spPr>
          <a:xfrm>
            <a:off x="1043608" y="1988840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ВНИМАНИЕ!</a:t>
            </a:r>
            <a:endParaRPr lang="ru-RU" sz="5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04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053973"/>
              </p:ext>
            </p:extLst>
          </p:nvPr>
        </p:nvGraphicFramePr>
        <p:xfrm>
          <a:off x="1043608" y="2044607"/>
          <a:ext cx="6984776" cy="2835993"/>
        </p:xfrm>
        <a:graphic>
          <a:graphicData uri="http://schemas.openxmlformats.org/drawingml/2006/table">
            <a:tbl>
              <a:tblPr/>
              <a:tblGrid>
                <a:gridCol w="398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1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latin typeface="Times New Roman"/>
                          <a:ea typeface="Calibri"/>
                          <a:cs typeface="Times New Roman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kern="900" baseline="0" dirty="0"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2400" b="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49 266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районный бюджет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48 029,2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бюджеты первичного уровня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1 237</a:t>
                      </a:r>
                      <a:r>
                        <a:rPr lang="en-US" sz="2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ru-RU" sz="2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429925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 КОНСОЛИДИРОВАННОГО БЮДЖЕТА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 РАЙОНА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2023 год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	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39845"/>
              </p:ext>
            </p:extLst>
          </p:nvPr>
        </p:nvGraphicFramePr>
        <p:xfrm>
          <a:off x="428596" y="1333662"/>
          <a:ext cx="8391876" cy="4903650"/>
        </p:xfrm>
        <a:graphic>
          <a:graphicData uri="http://schemas.openxmlformats.org/drawingml/2006/table">
            <a:tbl>
              <a:tblPr/>
              <a:tblGrid>
                <a:gridCol w="51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6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</a:t>
                      </a:r>
                      <a:endParaRPr lang="ru-RU" sz="25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 год</a:t>
                      </a:r>
                      <a:endParaRPr lang="ru-RU" sz="25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в объеме доходов  (%)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Собственные доходы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19 485,2</a:t>
                      </a: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39,6</a:t>
                      </a: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дотация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субвенции по развитию сельского хозяйства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субвенции по текущему ремонту улично-дорожной сети населенных пунктов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29 781,0  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28 906,5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654,</a:t>
                      </a: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220,0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60,4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58,7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доходов: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49 266,2</a:t>
                      </a: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5326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ДОХОДОВ  БЮДЖЕТА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СВИСЛОЧСКОГО РАЙОНА </a:t>
            </a:r>
            <a:r>
              <a:rPr kumimoji="0" lang="ru-RU" sz="2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2023 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</a:t>
            </a:r>
            <a:r>
              <a:rPr kumimoji="0" lang="ru-RU" sz="2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рублей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021239"/>
              </p:ext>
            </p:extLst>
          </p:nvPr>
        </p:nvGraphicFramePr>
        <p:xfrm>
          <a:off x="395537" y="1440706"/>
          <a:ext cx="8496944" cy="4968780"/>
        </p:xfrm>
        <a:graphic>
          <a:graphicData uri="http://schemas.openxmlformats.org/drawingml/2006/table">
            <a:tbl>
              <a:tblPr/>
              <a:tblGrid>
                <a:gridCol w="542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6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>
                          <a:latin typeface="Times New Roman"/>
                          <a:ea typeface="Calibri"/>
                          <a:cs typeface="Times New Roman"/>
                        </a:rPr>
                        <a:t>Доходы</a:t>
                      </a:r>
                      <a:endParaRPr lang="ru-RU" sz="2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2023 год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Удельный вес в объеме собственных доходов (%)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Налоговые доходы, всего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18 068,2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92,7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подоходный налог с физических лиц (100%)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9 964,4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51,1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 на прибыль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2 905,6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14,9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31497"/>
                  </a:ext>
                </a:extLst>
              </a:tr>
              <a:tr h="254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налог на добавленную стоимость (0,437%)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2 493,0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12,8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налоги на собственность   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1 269,0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6,5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другие налоги от выручки от реализации товаров 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1277,2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6,6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Неналоговые доходы – всего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1 417,0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7,3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доходов: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19 485,2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321757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 БЮДЖЕТА РАЙОНА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СОБСТВЕННЫМ ДОХОДАМ НА 2023 год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тысячи рублей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863178"/>
              </p:ext>
            </p:extLst>
          </p:nvPr>
        </p:nvGraphicFramePr>
        <p:xfrm>
          <a:off x="323529" y="1556792"/>
          <a:ext cx="8568951" cy="4889462"/>
        </p:xfrm>
        <a:graphic>
          <a:graphicData uri="http://schemas.openxmlformats.org/drawingml/2006/table">
            <a:tbl>
              <a:tblPr/>
              <a:tblGrid>
                <a:gridCol w="4536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(тысячи рублей)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Удельный вес (%)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49 266,2</a:t>
                      </a: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200" b="1" i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первоочередных расходов: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42 732,6</a:t>
                      </a: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86,7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Заработная плата с начислениями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31 567,8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Лекарственные средства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760,6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Продукты питания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1 009,0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Коммунальные услуги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4 490,0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3 423,9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Трансферты населению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1 481,5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Непервоочередные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6 533,6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5054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ПЕРВООЧЕРЕДНЫХ РАСХОДОВ, ЗАПЛАНИРОВАННЫХ 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ФОРМИРОВАНИИ БЮДЖЕТА НА 202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  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6068"/>
              </p:ext>
            </p:extLst>
          </p:nvPr>
        </p:nvGraphicFramePr>
        <p:xfrm>
          <a:off x="642910" y="1652772"/>
          <a:ext cx="7025434" cy="3947897"/>
        </p:xfrm>
        <a:graphic>
          <a:graphicData uri="http://schemas.openxmlformats.org/drawingml/2006/table">
            <a:tbl>
              <a:tblPr/>
              <a:tblGrid>
                <a:gridCol w="2056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(тысячи рублей)</a:t>
                      </a:r>
                      <a:endParaRPr lang="ru-RU" sz="2400" kern="9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(%) к объему бюджета района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4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районный бюджет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48 029,2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97,5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бюджеты первичного уровня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1 237,0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49 266,2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404681"/>
            <a:ext cx="8711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КОНСОЛИДИРОВАННОГО БЮДЖЕТА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 РАЙОНА  на 2023 год     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72318"/>
              </p:ext>
            </p:extLst>
          </p:nvPr>
        </p:nvGraphicFramePr>
        <p:xfrm>
          <a:off x="251520" y="1221509"/>
          <a:ext cx="8856984" cy="5190141"/>
        </p:xfrm>
        <a:graphic>
          <a:graphicData uri="http://schemas.openxmlformats.org/drawingml/2006/table">
            <a:tbl>
              <a:tblPr/>
              <a:tblGrid>
                <a:gridCol w="6876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6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Органы местного управления и самоуправления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3 748,7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2000" b="1" baseline="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трансферты сельским бюджетам</a:t>
                      </a:r>
                      <a:endParaRPr lang="ru-RU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540,3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08072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архивы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23,6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Резервные фонды 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156,1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Дополнительный резервный фонд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131,8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3893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Иные общегосударственные вопросы,  в том числе: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1 517,3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23875" algn="l"/>
                          <a:tab pos="638175" algn="l"/>
                        </a:tabLs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2000" b="1" i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центры по обслуживанию бюджетных организаций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1 409,9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53298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23875" algn="l"/>
                          <a:tab pos="638175" algn="l"/>
                        </a:tabLs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мероприятия райисполкома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35,0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возмещение расходов услуг адвокатов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5,5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поддержка и развитие инфраструктуры границы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2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28625" algn="l"/>
                          <a:tab pos="523875" algn="l"/>
                        </a:tabLst>
                      </a:pPr>
                      <a:r>
                        <a:rPr lang="ru-RU" sz="20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мероприятия гражданской обороны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767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28625" algn="l"/>
                          <a:tab pos="523875" algn="l"/>
                        </a:tabLst>
                      </a:pPr>
                      <a:r>
                        <a:rPr lang="ru-RU" sz="20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6117,8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51520" y="188640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ОБЩЕГОСУДАРСТВЕННАЯ ДЕЯТЕЛЬНОСТЬ 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РАЙОННОГО БЮДЖЕТА на 2023 год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998009"/>
              </p:ext>
            </p:extLst>
          </p:nvPr>
        </p:nvGraphicFramePr>
        <p:xfrm>
          <a:off x="179512" y="1628800"/>
          <a:ext cx="8640960" cy="4378327"/>
        </p:xfrm>
        <a:graphic>
          <a:graphicData uri="http://schemas.openxmlformats.org/drawingml/2006/table">
            <a:tbl>
              <a:tblPr/>
              <a:tblGrid>
                <a:gridCol w="4179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рублей)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(%) к объему районного бюджета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Сельское хозяйство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1 357,6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2,8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Топливо и энергетика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459,5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Промышленность, строительство и архитектура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14196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Транспорт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201,3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Туризм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Оператор перевозок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8,1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768582"/>
                  </a:ext>
                </a:extLst>
              </a:tr>
              <a:tr h="540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2 063,5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614635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НАЦИОНАЛЬНОЙ ЭКОНОМИКИ </a:t>
            </a:r>
            <a:endParaRPr kumimoji="0" 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РАЙОННОГО БЮДЖЕТА НА 20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ГОД	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938579"/>
              </p:ext>
            </p:extLst>
          </p:nvPr>
        </p:nvGraphicFramePr>
        <p:xfrm>
          <a:off x="467544" y="2060848"/>
          <a:ext cx="8424936" cy="3600400"/>
        </p:xfrm>
        <a:graphic>
          <a:graphicData uri="http://schemas.openxmlformats.org/drawingml/2006/table">
            <a:tbl>
              <a:tblPr/>
              <a:tblGrid>
                <a:gridCol w="5816616">
                  <a:extLst>
                    <a:ext uri="{9D8B030D-6E8A-4147-A177-3AD203B41FA5}">
                      <a16:colId xmlns:a16="http://schemas.microsoft.com/office/drawing/2014/main" val="4238088719"/>
                    </a:ext>
                  </a:extLst>
                </a:gridCol>
                <a:gridCol w="2608320">
                  <a:extLst>
                    <a:ext uri="{9D8B030D-6E8A-4147-A177-3AD203B41FA5}">
                      <a16:colId xmlns:a16="http://schemas.microsoft.com/office/drawing/2014/main" val="1655041226"/>
                    </a:ext>
                  </a:extLst>
                </a:gridCol>
              </a:tblGrid>
              <a:tr h="1439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2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рублей)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663099"/>
                  </a:ext>
                </a:extLst>
              </a:tr>
              <a:tr h="1452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Мероприятия, направленные на борьбу с инвазивными видами дикорастущих растений 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приобретение косилок)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701783"/>
                  </a:ext>
                </a:extLst>
              </a:tr>
              <a:tr h="708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26785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83768" y="548680"/>
            <a:ext cx="4572000" cy="115416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ПО ОХРАНЕ ОКРУЖАЮЩЕЙ СРЕДЫ</a:t>
            </a:r>
            <a:endParaRPr lang="en-US" sz="2300" b="1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</a:t>
            </a:r>
            <a:r>
              <a:rPr lang="en-US" sz="23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ru-RU" sz="23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590212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3586</TotalTime>
  <Words>874</Words>
  <Application>Microsoft Office PowerPoint</Application>
  <PresentationFormat>Экран (4:3)</PresentationFormat>
  <Paragraphs>361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Фальковская Татьяна</dc:creator>
  <cp:lastModifiedBy>Ермолик Лилия Евгеньевна</cp:lastModifiedBy>
  <cp:revision>596</cp:revision>
  <cp:lastPrinted>2022-12-20T08:00:46Z</cp:lastPrinted>
  <dcterms:created xsi:type="dcterms:W3CDTF">2015-12-23T06:58:36Z</dcterms:created>
  <dcterms:modified xsi:type="dcterms:W3CDTF">2023-01-17T11:30:36Z</dcterms:modified>
</cp:coreProperties>
</file>