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19" r:id="rId1"/>
  </p:sldMasterIdLst>
  <p:sldIdLst>
    <p:sldId id="256" r:id="rId2"/>
    <p:sldId id="257" r:id="rId3"/>
    <p:sldId id="258" r:id="rId4"/>
    <p:sldId id="259" r:id="rId5"/>
    <p:sldId id="260" r:id="rId6"/>
    <p:sldId id="285" r:id="rId7"/>
    <p:sldId id="284" r:id="rId8"/>
    <p:sldId id="280" r:id="rId9"/>
    <p:sldId id="286" r:id="rId10"/>
    <p:sldId id="281" r:id="rId11"/>
    <p:sldId id="272" r:id="rId12"/>
    <p:sldId id="264" r:id="rId13"/>
    <p:sldId id="287" r:id="rId14"/>
    <p:sldId id="288" r:id="rId15"/>
    <p:sldId id="282" r:id="rId16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>
      <p:cViewPr varScale="1">
        <p:scale>
          <a:sx n="86" d="100"/>
          <a:sy n="86" d="100"/>
        </p:scale>
        <p:origin x="15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708944907760724E-2"/>
          <c:y val="5.5255519119415814E-2"/>
          <c:w val="0.77457468295872411"/>
          <c:h val="0.6417990012842410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9999FF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1"/>
            <c:bubble3D val="0"/>
            <c:spPr>
              <a:solidFill>
                <a:srgbClr val="0066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88C-4E29-86D7-EF12651C10D5}"/>
              </c:ext>
            </c:extLst>
          </c:dPt>
          <c:dPt>
            <c:idx val="4"/>
            <c:bubble3D val="0"/>
            <c:spPr>
              <a:solidFill>
                <a:srgbClr val="800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88C-4E29-86D7-EF12651C10D5}"/>
              </c:ext>
            </c:extLst>
          </c:dPt>
          <c:dLbls>
            <c:dLbl>
              <c:idx val="0"/>
              <c:layout>
                <c:manualLayout>
                  <c:x val="-0.24731814862101098"/>
                  <c:y val="8.7693031475090208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/>
                      <a:t>4,2%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88C-4E29-86D7-EF12651C10D5}"/>
                </c:ext>
              </c:extLst>
            </c:dLbl>
            <c:dLbl>
              <c:idx val="1"/>
              <c:layout>
                <c:manualLayout>
                  <c:x val="-7.9227308076880339E-3"/>
                  <c:y val="6.2891764039101503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dirty="0"/>
                      <a:t>,9%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88C-4E29-86D7-EF12651C10D5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6,7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88C-4E29-86D7-EF12651C10D5}"/>
                </c:ext>
              </c:extLst>
            </c:dLbl>
            <c:dLbl>
              <c:idx val="3"/>
              <c:layout>
                <c:manualLayout>
                  <c:x val="-0.11827465436445281"/>
                  <c:y val="3.2731596270133577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dirty="0"/>
                      <a:t>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88C-4E29-86D7-EF12651C10D5}"/>
                </c:ext>
              </c:extLst>
            </c:dLbl>
            <c:dLbl>
              <c:idx val="4"/>
              <c:layout>
                <c:manualLayout>
                  <c:x val="0.20048228148261532"/>
                  <c:y val="-0.10578011460884383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38</a:t>
                    </a:r>
                    <a:r>
                      <a:rPr lang="en-US" baseline="0" dirty="0"/>
                      <a:t>,2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88C-4E29-86D7-EF12651C10D5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en-US" dirty="0"/>
                      <a:t>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88C-4E29-86D7-EF12651C10D5}"/>
                </c:ext>
              </c:extLst>
            </c:dLbl>
            <c:numFmt formatCode="0%" sourceLinked="0"/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24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24.6</c:v>
                </c:pt>
                <c:pt idx="1">
                  <c:v>0.9</c:v>
                </c:pt>
                <c:pt idx="2">
                  <c:v>6.1</c:v>
                </c:pt>
                <c:pt idx="3">
                  <c:v>0.3</c:v>
                </c:pt>
                <c:pt idx="4">
                  <c:v>39.299999999999997</c:v>
                </c:pt>
                <c:pt idx="5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8C-4E29-86D7-EF12651C10D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993366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088C-4E29-86D7-EF12651C10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C-088C-4E29-86D7-EF12651C10D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FFCC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088C-4E29-86D7-EF12651C10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088C-4E29-86D7-EF12651C10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2-088C-4E29-86D7-EF12651C10D5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rgbClr val="CCFFFF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088C-4E29-86D7-EF12651C10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088C-4E29-86D7-EF12651C10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8-088C-4E29-86D7-EF12651C10D5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rgbClr val="660066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9-088C-4E29-86D7-EF12651C10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A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B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C-088C-4E29-86D7-EF12651C10D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D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E-088C-4E29-86D7-EF12651C10D5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rgbClr val="FF8080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F-088C-4E29-86D7-EF12651C10D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0-088C-4E29-86D7-EF12651C10D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1-088C-4E29-86D7-EF12651C10D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2-088C-4E29-86D7-EF12651C10D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3-088C-4E29-86D7-EF12651C10D5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4-088C-4E29-86D7-EF12651C10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chemeClr val="bg1"/>
        </a:solidFill>
        <a:ln w="7370">
          <a:solidFill>
            <a:srgbClr val="FFFFFF"/>
          </a:solidFill>
          <a:prstDash val="solid"/>
        </a:ln>
      </c:spPr>
    </c:plotArea>
    <c:legend>
      <c:legendPos val="b"/>
      <c:legendEntry>
        <c:idx val="0"/>
        <c:txPr>
          <a:bodyPr/>
          <a:lstStyle/>
          <a:p>
            <a:pPr rtl="0"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 rtl="0"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 rtl="0"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 rtl="0"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 rtl="0"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 rtl="0"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ayout>
        <c:manualLayout>
          <c:xMode val="edge"/>
          <c:yMode val="edge"/>
          <c:x val="9.1608218394677463E-2"/>
          <c:y val="0.77827259065354848"/>
          <c:w val="0.87750086056011989"/>
          <c:h val="0.18406992466410013"/>
        </c:manualLayout>
      </c:layout>
      <c:overlay val="0"/>
      <c:spPr>
        <a:solidFill>
          <a:srgbClr val="FFFFFF"/>
        </a:solidFill>
        <a:ln w="0">
          <a:solidFill>
            <a:schemeClr val="bg1"/>
          </a:solidFill>
          <a:prstDash val="solid"/>
        </a:ln>
      </c:spPr>
      <c:txPr>
        <a:bodyPr/>
        <a:lstStyle/>
        <a:p>
          <a:pPr rtl="0">
            <a:defRPr sz="90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1842">
      <a:solidFill>
        <a:schemeClr val="bg1"/>
      </a:solidFill>
      <a:prstDash val="solid"/>
    </a:ln>
  </c:spPr>
  <c:txPr>
    <a:bodyPr/>
    <a:lstStyle/>
    <a:p>
      <a:pPr>
        <a:defRPr sz="1262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0.03225</cdr:x>
      <cdr:y>0.46275</cdr:y>
    </cdr:from>
    <cdr:to>
      <cdr:x>0.13975</cdr:x>
      <cdr:y>0.556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6019" y="2172993"/>
          <a:ext cx="886730" cy="4378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13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68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85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821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63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59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12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34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2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67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55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69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20" r:id="rId1"/>
    <p:sldLayoutId id="2147484721" r:id="rId2"/>
    <p:sldLayoutId id="2147484722" r:id="rId3"/>
    <p:sldLayoutId id="2147484723" r:id="rId4"/>
    <p:sldLayoutId id="2147484724" r:id="rId5"/>
    <p:sldLayoutId id="2147484725" r:id="rId6"/>
    <p:sldLayoutId id="2147484726" r:id="rId7"/>
    <p:sldLayoutId id="2147484727" r:id="rId8"/>
    <p:sldLayoutId id="2147484728" r:id="rId9"/>
    <p:sldLayoutId id="2147484729" r:id="rId10"/>
    <p:sldLayoutId id="214748473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5" y="1434466"/>
            <a:ext cx="7682249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 </a:t>
            </a:r>
            <a:endParaRPr kumimoji="0" lang="ru-RU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Свислочского</a:t>
            </a:r>
            <a:r>
              <a:rPr kumimoji="0" lang="ru-RU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района </a:t>
            </a:r>
            <a:endParaRPr kumimoji="0" lang="ru-RU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</a:t>
            </a:r>
            <a:r>
              <a:rPr kumimoji="0" lang="en-US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</a:t>
            </a:r>
            <a:r>
              <a:rPr kumimoji="0" lang="ru-RU" sz="6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год</a:t>
            </a:r>
            <a:endParaRPr kumimoji="0" lang="ru-RU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884368"/>
              </p:ext>
            </p:extLst>
          </p:nvPr>
        </p:nvGraphicFramePr>
        <p:xfrm>
          <a:off x="251520" y="1268760"/>
          <a:ext cx="8784975" cy="5307823"/>
        </p:xfrm>
        <a:graphic>
          <a:graphicData uri="http://schemas.openxmlformats.org/drawingml/2006/table">
            <a:tbl>
              <a:tblPr/>
              <a:tblGrid>
                <a:gridCol w="5120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4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 расходов</a:t>
                      </a:r>
                      <a:endParaRPr lang="ru-RU" sz="2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2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 тысячи</a:t>
                      </a:r>
                      <a:r>
                        <a:rPr lang="ru-RU" sz="2000" b="1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рублей)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Удельный вес (%)</a:t>
                      </a:r>
                      <a:endParaRPr lang="ru-RU" sz="2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2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 по услугам ЖКХ, оказываемых населению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2 130,3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70,1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6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 на возмещение расходов, связанных  с выполнением функций по предоставлению безналичных жилищных субсидий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14,8</a:t>
                      </a: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 на льготы по услугам ЖКХ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6,3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7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Субсидии на возмещение расходов, связанных с регистрацией граждан по месту жительства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15,5</a:t>
                      </a: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44760" marR="44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3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Благоустройство населенных пунктов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540,4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17,8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5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Капитальный ремонт жилищного фонда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191,7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6,3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6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Текущий ремонт жилищного фонда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42,0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1,4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0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Увековечение памяти погибших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8,0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88,5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2,9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53171"/>
                  </a:ext>
                </a:extLst>
              </a:tr>
              <a:tr h="4737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400" i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037,5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4760" marR="44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3801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РАСХОДОВ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ЖИЛИЩНО-КОММУНАЛЬНОГО ХОЗЯЙСТВА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2020 год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20688"/>
            <a:ext cx="8153400" cy="1008112"/>
          </a:xfrm>
        </p:spPr>
        <p:txBody>
          <a:bodyPr>
            <a:normAutofit/>
          </a:bodyPr>
          <a:lstStyle/>
          <a:p>
            <a:pPr lvl="0" algn="ctr" fontAlgn="base">
              <a:spcAft>
                <a:spcPct val="0"/>
              </a:spcAft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68724113"/>
              </p:ext>
            </p:extLst>
          </p:nvPr>
        </p:nvGraphicFramePr>
        <p:xfrm>
          <a:off x="179511" y="1484785"/>
          <a:ext cx="4176465" cy="5157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4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Наименова-ние</a:t>
                      </a:r>
                      <a:r>
                        <a:rPr lang="ru-RU" sz="18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расходов</a:t>
                      </a:r>
                      <a:endParaRPr lang="ru-RU" sz="18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18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(тысячи рублей)</a:t>
                      </a:r>
                      <a:endParaRPr lang="ru-RU" sz="16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(%) к объему бюджета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района</a:t>
                      </a:r>
                      <a:endParaRPr lang="ru-RU" sz="18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Образование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12 177,0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Здравоохра-нение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7 712,7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24,</a:t>
                      </a: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Культура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2 136,2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6,</a:t>
                      </a: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5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Социальная политика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1 634,4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5,</a:t>
                      </a: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9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288,0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0,9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98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Средства массовой информации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99,0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24 047,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Object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96206072"/>
              </p:ext>
            </p:extLst>
          </p:nvPr>
        </p:nvGraphicFramePr>
        <p:xfrm>
          <a:off x="4404317" y="1124744"/>
          <a:ext cx="4392488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11560" y="188640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РАСХОДОВ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СОЦИАЛЬНОЙ СФЕРЫ РАЙОННОГО БЮДЖЕТА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на 20</a:t>
            </a:r>
            <a:r>
              <a:rPr lang="en-US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</a:t>
            </a: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 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102441"/>
              </p:ext>
            </p:extLst>
          </p:nvPr>
        </p:nvGraphicFramePr>
        <p:xfrm>
          <a:off x="287016" y="1484785"/>
          <a:ext cx="8461448" cy="4546148"/>
        </p:xfrm>
        <a:graphic>
          <a:graphicData uri="http://schemas.openxmlformats.org/drawingml/2006/table">
            <a:tbl>
              <a:tblPr/>
              <a:tblGrid>
                <a:gridCol w="5629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23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Наименование расходов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Сумма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тысячи рублей)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учреждений социальной защиты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en-US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303</a:t>
                      </a:r>
                      <a:r>
                        <a:rPr lang="ru-RU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Помощь в обеспечении жильем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25,0</a:t>
                      </a:r>
                      <a:endParaRPr lang="ru-RU" sz="2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Адресная помощь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210,7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Льготное питание детей до 2 лет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Молодежная политика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4,3</a:t>
                      </a:r>
                      <a:endParaRPr lang="ru-RU" sz="2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3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7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2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1 634,4</a:t>
                      </a:r>
                      <a:endParaRPr lang="ru-RU" sz="28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96" marR="45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95536" y="301330"/>
            <a:ext cx="8748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ПО СОЦИАЛЬНОЙ ПОЛИТИКЕ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на 20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  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				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907287"/>
              </p:ext>
            </p:extLst>
          </p:nvPr>
        </p:nvGraphicFramePr>
        <p:xfrm>
          <a:off x="683568" y="1268760"/>
          <a:ext cx="7920880" cy="3659322"/>
        </p:xfrm>
        <a:graphic>
          <a:graphicData uri="http://schemas.openxmlformats.org/drawingml/2006/table">
            <a:tbl>
              <a:tblPr/>
              <a:tblGrid>
                <a:gridCol w="5623825">
                  <a:extLst>
                    <a:ext uri="{9D8B030D-6E8A-4147-A177-3AD203B41FA5}">
                      <a16:colId xmlns:a16="http://schemas.microsoft.com/office/drawing/2014/main" val="1897070095"/>
                    </a:ext>
                  </a:extLst>
                </a:gridCol>
                <a:gridCol w="2297055">
                  <a:extLst>
                    <a:ext uri="{9D8B030D-6E8A-4147-A177-3AD203B41FA5}">
                      <a16:colId xmlns:a16="http://schemas.microsoft.com/office/drawing/2014/main" val="1835980035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сельсоветов</a:t>
                      </a:r>
                      <a:endParaRPr lang="ru-RU" sz="23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Процент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отчислений (%)</a:t>
                      </a:r>
                      <a:endParaRPr lang="ru-RU" sz="23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758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Добровольский сельсовет</a:t>
                      </a:r>
                      <a:endParaRPr lang="ru-RU" sz="2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0,95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73102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Незбодичский</a:t>
                      </a:r>
                      <a:r>
                        <a:rPr lang="ru-RU" sz="23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сельсовет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1,10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17546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Новодворский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90699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>
                          <a:latin typeface="Times New Roman"/>
                          <a:ea typeface="Calibri"/>
                          <a:cs typeface="Times New Roman"/>
                        </a:rPr>
                        <a:t>Хоневичский</a:t>
                      </a: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0,95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86444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>
                          <a:latin typeface="Times New Roman"/>
                          <a:ea typeface="Calibri"/>
                          <a:cs typeface="Times New Roman"/>
                        </a:rPr>
                        <a:t>Вердомичский</a:t>
                      </a: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1,20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5997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>
                          <a:latin typeface="Times New Roman"/>
                          <a:ea typeface="Calibri"/>
                          <a:cs typeface="Times New Roman"/>
                        </a:rPr>
                        <a:t>Порозовский</a:t>
                      </a: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1,20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182880"/>
                  </a:ext>
                </a:extLst>
              </a:tr>
              <a:tr h="41896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err="1">
                          <a:latin typeface="Times New Roman"/>
                          <a:ea typeface="Calibri"/>
                          <a:cs typeface="Times New Roman"/>
                        </a:rPr>
                        <a:t>Свислочский</a:t>
                      </a: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 сельсовет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1,10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72551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59632" y="188640"/>
            <a:ext cx="72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 отчислений подоходного налога в бюджеты сельсоветов на 2020 год 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933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8008" y="18864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ДОХОДЫ СЕЛЬСКИХ СОВЕТОВ </a:t>
            </a:r>
            <a:r>
              <a:rPr lang="ru-RU" sz="2400" b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2020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 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324681"/>
              </p:ext>
            </p:extLst>
          </p:nvPr>
        </p:nvGraphicFramePr>
        <p:xfrm>
          <a:off x="395536" y="1226185"/>
          <a:ext cx="8496944" cy="5417682"/>
        </p:xfrm>
        <a:graphic>
          <a:graphicData uri="http://schemas.openxmlformats.org/drawingml/2006/table">
            <a:tbl>
              <a:tblPr/>
              <a:tblGrid>
                <a:gridCol w="6032831">
                  <a:extLst>
                    <a:ext uri="{9D8B030D-6E8A-4147-A177-3AD203B41FA5}">
                      <a16:colId xmlns:a16="http://schemas.microsoft.com/office/drawing/2014/main" val="2234945739"/>
                    </a:ext>
                  </a:extLst>
                </a:gridCol>
                <a:gridCol w="2464113">
                  <a:extLst>
                    <a:ext uri="{9D8B030D-6E8A-4147-A177-3AD203B41FA5}">
                      <a16:colId xmlns:a16="http://schemas.microsoft.com/office/drawing/2014/main" val="755917030"/>
                    </a:ext>
                  </a:extLst>
                </a:gridCol>
              </a:tblGrid>
              <a:tr h="6186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Доходы</a:t>
                      </a:r>
                      <a:r>
                        <a:rPr lang="ru-RU" sz="2800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267447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695,0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981068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Собственные</a:t>
                      </a:r>
                      <a:r>
                        <a:rPr lang="ru-RU" sz="2400" b="1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доходы: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519,8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101648"/>
                  </a:ext>
                </a:extLst>
              </a:tr>
              <a:tr h="2566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Подоходный налога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412,5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549491"/>
                  </a:ext>
                </a:extLst>
              </a:tr>
              <a:tr h="26619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Налог на недвижимость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41,2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299519"/>
                  </a:ext>
                </a:extLst>
              </a:tr>
              <a:tr h="20371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Земельный налог с физических лиц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21,7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799736"/>
                  </a:ext>
                </a:extLst>
              </a:tr>
              <a:tr h="21323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Сбор с заготовителей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5074344"/>
                  </a:ext>
                </a:extLst>
              </a:tr>
              <a:tr h="22275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Госпошлина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4,1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951489"/>
                  </a:ext>
                </a:extLst>
              </a:tr>
              <a:tr h="3042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Аренда земли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3,3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047806"/>
                  </a:ext>
                </a:extLst>
              </a:tr>
              <a:tr h="16978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Аренда помещений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4,9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38994"/>
                  </a:ext>
                </a:extLst>
              </a:tr>
              <a:tr h="25131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Компенсации затрат государства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11,7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845334"/>
                  </a:ext>
                </a:extLst>
              </a:tr>
              <a:tr h="4048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500" b="1" kern="1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Безвозмездные поступления из районного бюджета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175,2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76819"/>
                  </a:ext>
                </a:extLst>
              </a:tr>
              <a:tr h="41896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Дотация</a:t>
                      </a: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175,2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07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312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396260"/>
              </p:ext>
            </p:extLst>
          </p:nvPr>
        </p:nvGraphicFramePr>
        <p:xfrm>
          <a:off x="215516" y="1052736"/>
          <a:ext cx="8712968" cy="5359782"/>
        </p:xfrm>
        <a:graphic>
          <a:graphicData uri="http://schemas.openxmlformats.org/drawingml/2006/table">
            <a:tbl>
              <a:tblPr/>
              <a:tblGrid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  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(тыс. рублей)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(%) к объему бюджета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сельсоветов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0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Органы местного управления и самоуправления</a:t>
                      </a:r>
                      <a:endParaRPr lang="ru-RU" sz="2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</a:t>
                      </a: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r>
                        <a:rPr lang="en-US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,2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74,2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Мероприятия</a:t>
                      </a:r>
                      <a:r>
                        <a:rPr lang="ru-RU" sz="2300" b="1" baseline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исполкома</a:t>
                      </a:r>
                      <a:endParaRPr lang="ru-RU" sz="23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en-US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4,6</a:t>
                      </a:r>
                      <a:endParaRPr lang="ru-RU" sz="23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0,7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0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Поощрение старост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</a:t>
                      </a:r>
                      <a:r>
                        <a:rPr lang="en-US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</a:t>
                      </a: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73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Снос ветхих и пустующих домов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en-US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7,0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0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Текущий</a:t>
                      </a:r>
                      <a:r>
                        <a:rPr lang="ru-RU" sz="2300" b="1" baseline="0" dirty="0">
                          <a:latin typeface="Times New Roman"/>
                          <a:ea typeface="Calibri"/>
                          <a:cs typeface="Times New Roman"/>
                        </a:rPr>
                        <a:t> ремонт памятников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2</a:t>
                      </a:r>
                      <a:r>
                        <a:rPr lang="en-US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0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Уличное освещение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en-US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16,5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44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/>
                          <a:ea typeface="Calibri"/>
                          <a:cs typeface="Times New Roman"/>
                        </a:rPr>
                        <a:t>Снос деревьев, благоустройство</a:t>
                      </a:r>
                      <a:endParaRPr lang="ru-RU" sz="2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en-US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35,2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5,1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80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Изготовление</a:t>
                      </a:r>
                      <a:r>
                        <a:rPr lang="ru-RU" sz="2300" b="1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правоустанавливающих документов для регистрации границ сельсоветов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9,6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1,4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08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2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026" marR="47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95</a:t>
                      </a:r>
                      <a:r>
                        <a:rPr lang="en-US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3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7026" marR="47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БЮДЖЕТЫ СЕЛЬСКИХ СОВЕТОВ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 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270757"/>
              </p:ext>
            </p:extLst>
          </p:nvPr>
        </p:nvGraphicFramePr>
        <p:xfrm>
          <a:off x="1043608" y="2044607"/>
          <a:ext cx="6984776" cy="2608545"/>
        </p:xfrm>
        <a:graphic>
          <a:graphicData uri="http://schemas.openxmlformats.org/drawingml/2006/table">
            <a:tbl>
              <a:tblPr/>
              <a:tblGrid>
                <a:gridCol w="3987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1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900" baseline="0" dirty="0">
                          <a:latin typeface="Times New Roman"/>
                          <a:ea typeface="Calibri"/>
                          <a:cs typeface="Times New Roman"/>
                        </a:rPr>
                        <a:t>Сумма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kern="900" baseline="0" dirty="0">
                          <a:latin typeface="Times New Roman"/>
                          <a:ea typeface="Calibri"/>
                          <a:cs typeface="Times New Roman"/>
                        </a:rPr>
                        <a:t>(тысячи рублей)</a:t>
                      </a:r>
                      <a:endParaRPr lang="ru-RU" sz="2400" b="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31 907,</a:t>
                      </a:r>
                      <a:r>
                        <a:rPr lang="en-US" sz="2400" b="1" i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b="1" i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районный бюджет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31 212,</a:t>
                      </a:r>
                      <a:r>
                        <a:rPr lang="en-US" sz="24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6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бюджеты первичного уровня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695,</a:t>
                      </a:r>
                      <a:r>
                        <a:rPr lang="en-US" sz="2400" b="1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400" b="1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429925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 КОНСОЛИДИРОВАННОГО БЮДЖЕТА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СВИСЛОЧСКОГО РАЙОНА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2020 год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318790"/>
              </p:ext>
            </p:extLst>
          </p:nvPr>
        </p:nvGraphicFramePr>
        <p:xfrm>
          <a:off x="428596" y="1333662"/>
          <a:ext cx="8391876" cy="4852972"/>
        </p:xfrm>
        <a:graphic>
          <a:graphicData uri="http://schemas.openxmlformats.org/drawingml/2006/table">
            <a:tbl>
              <a:tblPr/>
              <a:tblGrid>
                <a:gridCol w="5151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95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5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Доходы</a:t>
                      </a:r>
                      <a:endParaRPr lang="ru-RU" sz="25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5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2020 год</a:t>
                      </a:r>
                      <a:endParaRPr lang="ru-RU" sz="25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Удельный вес в объеме доходов  (%)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Собственные доходы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10 766,9</a:t>
                      </a: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33,7</a:t>
                      </a: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06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дотация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субвенции по развитию сельского хозяйства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21 140,3  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20 375,9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764,4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66,3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 доходов: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31 907,2</a:t>
                      </a: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25326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ДОХОДОВ  БЮДЖЕТА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СВИСЛОЧСКОГО РАЙОНА НА 2020 ГОД</a:t>
            </a:r>
            <a:r>
              <a:rPr kumimoji="0" lang="ru-RU" sz="2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тысячи 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рублей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221970"/>
              </p:ext>
            </p:extLst>
          </p:nvPr>
        </p:nvGraphicFramePr>
        <p:xfrm>
          <a:off x="395537" y="1440706"/>
          <a:ext cx="8496944" cy="5257800"/>
        </p:xfrm>
        <a:graphic>
          <a:graphicData uri="http://schemas.openxmlformats.org/drawingml/2006/table">
            <a:tbl>
              <a:tblPr/>
              <a:tblGrid>
                <a:gridCol w="542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0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36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500" b="1" dirty="0">
                          <a:latin typeface="Times New Roman"/>
                          <a:ea typeface="Calibri"/>
                          <a:cs typeface="Times New Roman"/>
                        </a:rPr>
                        <a:t>Доходы</a:t>
                      </a:r>
                      <a:endParaRPr lang="ru-RU" sz="2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2020 год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Удельный вес в объеме собственных доходов (%)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Налоговые доходы, всего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9 715,1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90,2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них: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4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подоходный налог с физических лиц (100%)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5 500,5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51,1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налог на добавленную стоимость (0,437%)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1 779,3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16,5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1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налоги на собственность    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1 109,4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10,3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другие налоги от выручки от реализации товаров  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983,1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9,1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налог  на прибыль (80%)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342,8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3,2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5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Неналоговые доходы – всего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1 051,8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9,8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 доходов: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10 766,9</a:t>
                      </a: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098" marR="430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321757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 БЮДЖЕТА РАЙОНА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СОБСТВЕННЫМ ДОХОДАМ НА 2020 год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</a:t>
            </a:r>
            <a:r>
              <a:rPr kumimoji="0" 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тысячи рублей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64811"/>
              </p:ext>
            </p:extLst>
          </p:nvPr>
        </p:nvGraphicFramePr>
        <p:xfrm>
          <a:off x="323529" y="1556792"/>
          <a:ext cx="8568951" cy="4889462"/>
        </p:xfrm>
        <a:graphic>
          <a:graphicData uri="http://schemas.openxmlformats.org/drawingml/2006/table">
            <a:tbl>
              <a:tblPr/>
              <a:tblGrid>
                <a:gridCol w="4536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расходов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(тысячи рублей)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Удельный вес (%)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907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2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первоочередных расходов: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849,4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Заработная плата с начислениями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19 752,8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70,9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Лекарственные средства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Calibri"/>
                          <a:cs typeface="Times New Roman"/>
                        </a:rPr>
                        <a:t>    46</a:t>
                      </a:r>
                      <a:r>
                        <a:rPr lang="en-US" sz="22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200" b="1" dirty="0">
                          <a:latin typeface="Times New Roman"/>
                          <a:ea typeface="Calibri"/>
                          <a:cs typeface="Times New Roman"/>
                        </a:rPr>
                        <a:t>,0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1,</a:t>
                      </a:r>
                      <a:r>
                        <a:rPr lang="en-US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Продукты питания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US" sz="2200" b="1" dirty="0">
                          <a:latin typeface="Times New Roman"/>
                          <a:ea typeface="Calibri"/>
                          <a:cs typeface="Times New Roman"/>
                        </a:rPr>
                        <a:t>719</a:t>
                      </a:r>
                      <a:r>
                        <a:rPr lang="ru-RU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2,</a:t>
                      </a:r>
                      <a:r>
                        <a:rPr lang="en-US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Коммунальные услуги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Calibri"/>
                          <a:cs typeface="Times New Roman"/>
                        </a:rPr>
                        <a:t>  3 </a:t>
                      </a:r>
                      <a:r>
                        <a:rPr lang="en-US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397,5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12,2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Субсидии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Calibri"/>
                          <a:cs typeface="Times New Roman"/>
                        </a:rPr>
                        <a:t>  2 </a:t>
                      </a:r>
                      <a:r>
                        <a:rPr lang="ru-RU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16,7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2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Times New Roman"/>
                          <a:cs typeface="Times New Roman"/>
                        </a:rPr>
                        <a:t>Трансферты населению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2200" b="1" dirty="0" smtClean="0">
                          <a:latin typeface="Times New Roman"/>
                          <a:ea typeface="Calibri"/>
                          <a:cs typeface="Times New Roman"/>
                        </a:rPr>
                        <a:t>1 000,9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3,</a:t>
                      </a:r>
                      <a:r>
                        <a:rPr lang="en-US" sz="2200" b="1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0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Непервоочередные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057</a:t>
                      </a:r>
                      <a:r>
                        <a:rPr lang="ru-RU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84" marR="463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35054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ПЕРВООЧЕРЕДНЫХ РАСХОДОВ, ЗАПЛАНИРОВАННЫХ 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ФОРМИРОВАНИИ БЮДЖЕТА НА 2020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   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685728"/>
              </p:ext>
            </p:extLst>
          </p:nvPr>
        </p:nvGraphicFramePr>
        <p:xfrm>
          <a:off x="642910" y="1652772"/>
          <a:ext cx="7025434" cy="3947897"/>
        </p:xfrm>
        <a:graphic>
          <a:graphicData uri="http://schemas.openxmlformats.org/drawingml/2006/table">
            <a:tbl>
              <a:tblPr/>
              <a:tblGrid>
                <a:gridCol w="2056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84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kern="900" baseline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9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900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(тысячи рублей)</a:t>
                      </a:r>
                      <a:endParaRPr lang="ru-RU" sz="2400" kern="9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(%) к объему бюджета района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4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районный бюджет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212,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97,8</a:t>
                      </a: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34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бюджеты первичного уровня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695,</a:t>
                      </a:r>
                      <a:r>
                        <a:rPr lang="en-US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2,2</a:t>
                      </a: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907,2</a:t>
                      </a: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0473" marR="404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79512" y="404681"/>
            <a:ext cx="87119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КОНСОЛИДИРОВАННОГО БЮДЖЕТА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СВИСЛОЧСКОГО РАЙОНА  на 2020 год      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18211"/>
              </p:ext>
            </p:extLst>
          </p:nvPr>
        </p:nvGraphicFramePr>
        <p:xfrm>
          <a:off x="143508" y="1124744"/>
          <a:ext cx="8856984" cy="5591726"/>
        </p:xfrm>
        <a:graphic>
          <a:graphicData uri="http://schemas.openxmlformats.org/drawingml/2006/table">
            <a:tbl>
              <a:tblPr/>
              <a:tblGrid>
                <a:gridCol w="6642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5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 расходов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15" marR="43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(тысячи рублей)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Органы местного управления и самоуправления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</a:t>
                      </a: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09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2,8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2000" b="1" baseline="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трансферты сельским бюджетам</a:t>
                      </a:r>
                      <a:endParaRPr lang="ru-RU" sz="20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,2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08072"/>
                  </a:ext>
                </a:extLst>
              </a:tr>
              <a:tr h="393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 архивы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4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Резервные фонды 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Иные общегосударственные вопросы,  в том числе: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4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23875" algn="l"/>
                          <a:tab pos="638175" algn="l"/>
                        </a:tabLs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        мероприятия райисполкома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ru-RU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5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        содержание централизованной бухгалтерии,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обслуживающей </a:t>
                      </a:r>
                      <a:r>
                        <a:rPr lang="ru-RU" sz="20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сельисполкомы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37,</a:t>
                      </a: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7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        возмещение расходов услуг адвокатов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,0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7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        поддержка и развитие инфраструктуры границы</a:t>
                      </a:r>
                      <a:endParaRPr lang="ru-RU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</a:t>
                      </a: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28625" algn="l"/>
                          <a:tab pos="523875" algn="l"/>
                        </a:tabLst>
                      </a:pPr>
                      <a:r>
                        <a:rPr lang="ru-RU" sz="20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прочие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0,1</a:t>
                      </a:r>
                      <a:endParaRPr lang="ru-RU" sz="24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82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28625" algn="l"/>
                          <a:tab pos="523875" algn="l"/>
                        </a:tabLst>
                      </a:pPr>
                      <a:r>
                        <a:rPr lang="ru-RU" sz="20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</a:t>
                      </a: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</a:t>
                      </a:r>
                      <a:r>
                        <a:rPr lang="en-US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r>
                        <a:rPr lang="ru-RU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24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4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915" marR="439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208038"/>
            <a:ext cx="9144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8625" algn="l"/>
                <a:tab pos="523875" algn="l"/>
              </a:tabLst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ОБЩЕГОСУДАРСТВЕННАЯ ДЕЯТЕЛЬНОСТЬ 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8625" algn="l"/>
                <a:tab pos="523875" algn="l"/>
              </a:tabLst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РАЙОННОГО БЮДЖЕТА на 2020 год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8625" algn="l"/>
                <a:tab pos="523875" algn="l"/>
              </a:tabLst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134245"/>
              </p:ext>
            </p:extLst>
          </p:nvPr>
        </p:nvGraphicFramePr>
        <p:xfrm>
          <a:off x="179512" y="1628800"/>
          <a:ext cx="8064896" cy="4764687"/>
        </p:xfrm>
        <a:graphic>
          <a:graphicData uri="http://schemas.openxmlformats.org/drawingml/2006/table">
            <a:tbl>
              <a:tblPr/>
              <a:tblGrid>
                <a:gridCol w="3901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9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4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(тысячи рублей)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(%) к объему районного бюджета</a:t>
                      </a:r>
                      <a:endParaRPr lang="ru-RU" sz="20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Сельское хозяйство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1392,0</a:t>
                      </a: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,5</a:t>
                      </a: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Топливо и энергетика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</a:t>
                      </a: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</a:t>
                      </a: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Транспорт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91</a:t>
                      </a: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,9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</a:t>
                      </a: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Туризм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Промышленность, строительство и архитектура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84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5,9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614635"/>
            <a:ext cx="9144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НАЦИОНАЛЬНОЙ ЭКОНОМИКИ </a:t>
            </a:r>
            <a:endParaRPr kumimoji="0" lang="en-US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РАЙОННОГО БЮДЖЕТА НА 20</a:t>
            </a:r>
            <a:r>
              <a:rPr kumimoji="0" 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</a:t>
            </a: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	</a:t>
            </a:r>
            <a:endParaRPr kumimoji="0" 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813868"/>
              </p:ext>
            </p:extLst>
          </p:nvPr>
        </p:nvGraphicFramePr>
        <p:xfrm>
          <a:off x="107504" y="1628800"/>
          <a:ext cx="8352928" cy="3854160"/>
        </p:xfrm>
        <a:graphic>
          <a:graphicData uri="http://schemas.openxmlformats.org/drawingml/2006/table">
            <a:tbl>
              <a:tblPr/>
              <a:tblGrid>
                <a:gridCol w="5832648">
                  <a:extLst>
                    <a:ext uri="{9D8B030D-6E8A-4147-A177-3AD203B41FA5}">
                      <a16:colId xmlns:a16="http://schemas.microsoft.com/office/drawing/2014/main" val="4238088719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1655041226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26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Сумма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(тысячи рублей)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663099"/>
                  </a:ext>
                </a:extLst>
              </a:tr>
              <a:tr h="338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Рекультивация</a:t>
                      </a:r>
                      <a:r>
                        <a:rPr lang="ru-RU" sz="2000" b="1" baseline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мини-полигонов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6,0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404551"/>
                  </a:ext>
                </a:extLst>
              </a:tr>
              <a:tr h="6423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Охрана и рациональное использование объектов животного мира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9593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Разработка проектов </a:t>
                      </a:r>
                      <a:r>
                        <a:rPr lang="ru-RU" sz="2000" b="1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водоохранных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зон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 прибрежных полос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865113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Мероприятия, направленные на борьбу с инвазивными видами дикорастущих растений на территории заказников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701783"/>
                  </a:ext>
                </a:extLst>
              </a:tr>
              <a:tr h="405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22,0</a:t>
                      </a:r>
                    </a:p>
                  </a:txBody>
                  <a:tcPr marL="44526" marR="445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267856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483768" y="332656"/>
            <a:ext cx="4572000" cy="115416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3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ПО ОХРАНЕ ОКРУЖАЮЩЕЙ СРЕДЫ</a:t>
            </a:r>
            <a:endParaRPr lang="en-US" sz="2300" b="1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3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2020 ГОД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5902126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2417</TotalTime>
  <Words>930</Words>
  <Application>Microsoft Office PowerPoint</Application>
  <PresentationFormat>Экран (4:3)</PresentationFormat>
  <Paragraphs>356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Фальковская Татьяна</dc:creator>
  <cp:lastModifiedBy>Фальковская Татьяна Борисовна</cp:lastModifiedBy>
  <cp:revision>452</cp:revision>
  <cp:lastPrinted>2020-03-26T12:37:53Z</cp:lastPrinted>
  <dcterms:created xsi:type="dcterms:W3CDTF">2015-12-23T06:58:36Z</dcterms:created>
  <dcterms:modified xsi:type="dcterms:W3CDTF">2020-03-27T06:25:03Z</dcterms:modified>
</cp:coreProperties>
</file>