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10" autoAdjust="0"/>
    <p:restoredTop sz="94676" autoAdjust="0"/>
  </p:normalViewPr>
  <p:slideViewPr>
    <p:cSldViewPr>
      <p:cViewPr varScale="1">
        <p:scale>
          <a:sx n="83" d="100"/>
          <a:sy n="83" d="100"/>
        </p:scale>
        <p:origin x="1128" y="6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8"/>
          <c:y val="0.10989890152619812"/>
          <c:w val="0.81200676186662213"/>
          <c:h val="0.396867113832997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Падаходны падатак з фізічных асоб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17.600000000000001</c:v>
                </c:pt>
                <c:pt idx="1">
                  <c:v>51.3</c:v>
                </c:pt>
                <c:pt idx="2">
                  <c:v>55.6</c:v>
                </c:pt>
                <c:pt idx="3">
                  <c:v>66.099999999999994</c:v>
                </c:pt>
                <c:pt idx="4">
                  <c:v>51.3</c:v>
                </c:pt>
                <c:pt idx="5">
                  <c:v>61.2</c:v>
                </c:pt>
                <c:pt idx="6">
                  <c:v>47.9</c:v>
                </c:pt>
                <c:pt idx="7">
                  <c:v>54.2</c:v>
                </c:pt>
                <c:pt idx="8">
                  <c:v>37.9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1-41B4-9C95-AEAD4F3F10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Падаткі на ўласнасць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2.5</c:v>
                </c:pt>
                <c:pt idx="1">
                  <c:v>3.7</c:v>
                </c:pt>
                <c:pt idx="2">
                  <c:v>2.2000000000000002</c:v>
                </c:pt>
                <c:pt idx="3">
                  <c:v>2.9</c:v>
                </c:pt>
                <c:pt idx="4">
                  <c:v>3.3</c:v>
                </c:pt>
                <c:pt idx="5">
                  <c:v>4</c:v>
                </c:pt>
                <c:pt idx="6">
                  <c:v>5.4</c:v>
                </c:pt>
                <c:pt idx="7">
                  <c:v>2.5</c:v>
                </c:pt>
                <c:pt idx="8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71-41B4-9C95-AEAD4F3F10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Падатак на дабаўленую вартасць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71-41B4-9C95-AEAD4F3F10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Адзіны падатак для вытворцаў сельскагаспадарчай прадукцыі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71-41B4-9C95-AEAD4F3F10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Іншыя падатковыя і непадатковыя даходы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71-41B4-9C95-AEAD4F3F10A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71-41B4-9C95-AEAD4F3F10A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71-41B4-9C95-AEAD4F3F10A7}"/>
                </c:ext>
              </c:extLst>
            </c:dLbl>
            <c:dLbl>
              <c:idx val="3"/>
              <c:layout>
                <c:manualLayout>
                  <c:x val="5.6494950843009976E-3"/>
                  <c:y val="2.2897443375133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71-41B4-9C95-AEAD4F3F10A7}"/>
                </c:ext>
              </c:extLst>
            </c:dLbl>
            <c:dLbl>
              <c:idx val="4"/>
              <c:layout>
                <c:manualLayout>
                  <c:x val="-2.8248587570621798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71-41B4-9C95-AEAD4F3F10A7}"/>
                </c:ext>
              </c:extLst>
            </c:dLbl>
            <c:dLbl>
              <c:idx val="5"/>
              <c:layout>
                <c:manualLayout>
                  <c:x val="0"/>
                  <c:y val="7.78380480217753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71-41B4-9C95-AEAD4F3F10A7}"/>
                </c:ext>
              </c:extLst>
            </c:dLbl>
            <c:dLbl>
              <c:idx val="6"/>
              <c:layout>
                <c:manualLayout>
                  <c:x val="2.8248587570621647E-3"/>
                  <c:y val="5.3146689997084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19.8</c:v>
                </c:pt>
                <c:pt idx="1">
                  <c:v>50</c:v>
                </c:pt>
                <c:pt idx="2">
                  <c:v>3.3</c:v>
                </c:pt>
                <c:pt idx="3">
                  <c:v>1.3</c:v>
                </c:pt>
                <c:pt idx="4">
                  <c:v>15.3</c:v>
                </c:pt>
                <c:pt idx="5">
                  <c:v>1.4</c:v>
                </c:pt>
                <c:pt idx="6">
                  <c:v>1</c:v>
                </c:pt>
                <c:pt idx="7">
                  <c:v>3.6</c:v>
                </c:pt>
                <c:pt idx="8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F71-41B4-9C95-AEAD4F3F10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Датацыя, субвенцыі і іншыя міжбюджэтныя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F71-41B4-9C95-AEAD4F3F10A7}"/>
                </c:ext>
              </c:extLst>
            </c:dLbl>
            <c:dLbl>
              <c:idx val="4"/>
              <c:layout>
                <c:manualLayout>
                  <c:x val="8.4745762711865361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F71-41B4-9C95-AEAD4F3F10A7}"/>
                </c:ext>
              </c:extLst>
            </c:dLbl>
            <c:dLbl>
              <c:idx val="6"/>
              <c:layout>
                <c:manualLayout>
                  <c:x val="-8.4745762711865361E-3"/>
                  <c:y val="-7.4074074074074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53.1</c:v>
                </c:pt>
                <c:pt idx="1">
                  <c:v>40</c:v>
                </c:pt>
                <c:pt idx="2">
                  <c:v>38.9</c:v>
                </c:pt>
                <c:pt idx="3">
                  <c:v>29.7</c:v>
                </c:pt>
                <c:pt idx="4">
                  <c:v>30.1</c:v>
                </c:pt>
                <c:pt idx="5">
                  <c:v>33.4</c:v>
                </c:pt>
                <c:pt idx="6">
                  <c:v>45.7</c:v>
                </c:pt>
                <c:pt idx="7">
                  <c:v>39.700000000000003</c:v>
                </c:pt>
                <c:pt idx="8">
                  <c:v>50.9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F71-41B4-9C95-AEAD4F3F1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1332480"/>
        <c:axId val="81330944"/>
      </c:barChart>
      <c:valAx>
        <c:axId val="813309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2480"/>
        <c:crosses val="autoZero"/>
        <c:crossBetween val="between"/>
        <c:majorUnit val="20"/>
        <c:minorUnit val="20"/>
      </c:valAx>
      <c:catAx>
        <c:axId val="81332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09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5.8939454602073074E-2"/>
          <c:y val="0.68377038981238469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5264004642745539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0-8214-4E25-A0F3-9B87A9690398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14-4E25-A0F3-9B87A9690398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14-4E25-A0F3-9B87A9690398}"/>
                </c:ext>
              </c:extLst>
            </c:dLbl>
            <c:dLbl>
              <c:idx val="2"/>
              <c:layout>
                <c:manualLayout>
                  <c:x val="8.4745762711864403E-2"/>
                  <c:y val="-2.45315188165119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14-4E25-A0F3-9B87A9690398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14-4E25-A0F3-9B87A9690398}"/>
                </c:ext>
              </c:extLst>
            </c:dLbl>
            <c:dLbl>
              <c:idx val="4"/>
              <c:layout>
                <c:manualLayout>
                  <c:x val="-0.10169491525423729"/>
                  <c:y val="8.72231780142647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14-4E25-A0F3-9B87A9690398}"/>
                </c:ext>
              </c:extLst>
            </c:dLbl>
            <c:dLbl>
              <c:idx val="5"/>
              <c:layout>
                <c:manualLayout>
                  <c:x val="-3.1073446327684009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14-4E25-A0F3-9B87A969039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Падаходны падатак</c:v>
                </c:pt>
                <c:pt idx="1">
                  <c:v>Падаткі на ўласнасць</c:v>
                </c:pt>
                <c:pt idx="2">
                  <c:v>Падатак на дабаўленую вартасць</c:v>
                </c:pt>
                <c:pt idx="3">
                  <c:v>Адзіны падатак для вытворцаў сельскагаспадарчай прадукцыі</c:v>
                </c:pt>
                <c:pt idx="4">
                  <c:v>Іншыя падатковыя і непадатковыя даходы</c:v>
                </c:pt>
                <c:pt idx="5">
                  <c:v>Датацыя, субвенцыі і іншыя міжбюджэтныя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8799.7999999999993</c:v>
                </c:pt>
                <c:pt idx="1">
                  <c:v>1207</c:v>
                </c:pt>
                <c:pt idx="2">
                  <c:v>2264.6</c:v>
                </c:pt>
                <c:pt idx="3">
                  <c:v>1044.5999999999999</c:v>
                </c:pt>
                <c:pt idx="4">
                  <c:v>4779.3999999999996</c:v>
                </c:pt>
                <c:pt idx="5">
                  <c:v>29499.599999999999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14-4E25-A0F3-9B87A9690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774456159082208E-2"/>
          <c:y val="6.8837448634842123E-4"/>
          <c:w val="0.75021486720940256"/>
          <c:h val="0.749479290865793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45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012-4AC7-B6E1-2813ED4843FB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12-4AC7-B6E1-2813ED4843FB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012-4AC7-B6E1-2813ED4843FB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12-4AC7-B6E1-2813ED4843FB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012-4AC7-B6E1-2813ED4843FB}"/>
                </c:ext>
              </c:extLst>
            </c:dLbl>
            <c:dLbl>
              <c:idx val="5"/>
              <c:layout>
                <c:manualLayout>
                  <c:x val="-5.2008763735041597E-2"/>
                  <c:y val="-2.8567209063250561E-2"/>
                </c:manualLayout>
              </c:layout>
              <c:tx>
                <c:rich>
                  <a:bodyPr anchorCtr="0"/>
                  <a:lstStyle/>
                  <a:p>
                    <a:pPr algn="just"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/>
                      <a:t>1554,2</a:t>
                    </a:r>
                  </a:p>
                  <a:p>
                    <a:pPr algn="just"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/>
                      <a:t>5,4 %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32768361581922"/>
                      <c:h val="0.104885776110681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012-4AC7-B6E1-2813ED4843FB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96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012-4AC7-B6E1-2813ED4843F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Агульнадзяржаўная дзейнасць</c:v>
                </c:pt>
                <c:pt idx="1">
                  <c:v>Жыллёва-камунальныя паслугі і жыллёвае будаўніцтва</c:v>
                </c:pt>
                <c:pt idx="2">
                  <c:v>Ахова здароўя</c:v>
                </c:pt>
                <c:pt idx="3">
                  <c:v>Фізічная культура, спорт, культура і СМІ</c:v>
                </c:pt>
                <c:pt idx="4">
                  <c:v>Адукацыя</c:v>
                </c:pt>
                <c:pt idx="5">
                  <c:v>Сацыяльная палітыка</c:v>
                </c:pt>
                <c:pt idx="6">
                  <c:v>Нацыянальная эканоміка і 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6444.3</c:v>
                </c:pt>
                <c:pt idx="1">
                  <c:v>6302.4</c:v>
                </c:pt>
                <c:pt idx="2">
                  <c:v>11202.6</c:v>
                </c:pt>
                <c:pt idx="3">
                  <c:v>3220.5</c:v>
                </c:pt>
                <c:pt idx="4">
                  <c:v>14334.7</c:v>
                </c:pt>
                <c:pt idx="5">
                  <c:v>2264.5</c:v>
                </c:pt>
                <c:pt idx="6">
                  <c:v>2605.6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012-4AC7-B6E1-2813ED484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691"/>
          <c:w val="1"/>
          <c:h val="0.256429127650849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Агульнадзяржаўная дзейнасць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12.5</c:v>
                </c:pt>
                <c:pt idx="1">
                  <c:v>77.400000000000006</c:v>
                </c:pt>
                <c:pt idx="2">
                  <c:v>71.8</c:v>
                </c:pt>
                <c:pt idx="3">
                  <c:v>83.6</c:v>
                </c:pt>
                <c:pt idx="4">
                  <c:v>80.900000000000006</c:v>
                </c:pt>
                <c:pt idx="5">
                  <c:v>75</c:v>
                </c:pt>
                <c:pt idx="6">
                  <c:v>75.7</c:v>
                </c:pt>
                <c:pt idx="7">
                  <c:v>74.400000000000006</c:v>
                </c:pt>
                <c:pt idx="8">
                  <c:v>80.3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0-4DD5-BD1E-DFB6820010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Жыллёва-камунальныя паслугі і жыллёвае будаўніцтва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13.4</c:v>
                </c:pt>
                <c:pt idx="1">
                  <c:v>22.5</c:v>
                </c:pt>
                <c:pt idx="2">
                  <c:v>28.2</c:v>
                </c:pt>
                <c:pt idx="3">
                  <c:v>16</c:v>
                </c:pt>
                <c:pt idx="4">
                  <c:v>19.100000000000001</c:v>
                </c:pt>
                <c:pt idx="5">
                  <c:v>25</c:v>
                </c:pt>
                <c:pt idx="6">
                  <c:v>24.3</c:v>
                </c:pt>
                <c:pt idx="7">
                  <c:v>25.6</c:v>
                </c:pt>
                <c:pt idx="8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0-4DD5-BD1E-DFB68200109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Ахова здароўя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0-4DD5-BD1E-DFB68200109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Фізічная культура, спорт, культура і СМІ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70-4DD5-BD1E-DFB68200109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Адукацыя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70-4DD5-BD1E-DFB68200109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70-4DD5-BD1E-DFB68200109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70-4DD5-BD1E-DFB682001097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0-4DD5-BD1E-DFB682001097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70-4DD5-BD1E-DFB682001097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0-4DD5-BD1E-DFB682001097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770-4DD5-BD1E-DFB68200109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Сацыяльная палітыка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5</c:v>
                </c:pt>
                <c:pt idx="4" formatCode="0.0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770-4DD5-BD1E-DFB68200109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Нацыянальная эканоміка і 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770-4DD5-BD1E-DFB68200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422080"/>
        <c:axId val="133420544"/>
      </c:barChart>
      <c:valAx>
        <c:axId val="133420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2080"/>
        <c:crosses val="autoZero"/>
        <c:crossBetween val="between"/>
        <c:majorUnit val="20"/>
        <c:minorUnit val="20"/>
      </c:valAx>
      <c:catAx>
        <c:axId val="133422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054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75143632562185159"/>
          <c:w val="0.96140551181102352"/>
          <c:h val="0.2457834310306845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91"/>
          <c:y val="1.0366455058169709E-3"/>
          <c:w val="0.7376482494772969"/>
          <c:h val="0.737478026319385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-6.4971751412429377E-2"/>
                  <c:y val="-1.8777974552488905E-2"/>
                </c:manualLayout>
              </c:layout>
              <c:tx>
                <c:rich>
                  <a:bodyPr/>
                  <a:lstStyle/>
                  <a:p>
                    <a:fld id="{36DF0641-D348-4002-AD61-D9D2DCCC2B04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56,6	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03E-450F-8708-599434BF7612}"/>
                </c:ext>
              </c:extLst>
            </c:dLbl>
            <c:dLbl>
              <c:idx val="1"/>
              <c:layout>
                <c:manualLayout>
                  <c:x val="2.542372881355922E-2"/>
                  <c:y val="-6.5336130561534533E-2"/>
                </c:manualLayout>
              </c:layout>
              <c:tx>
                <c:rich>
                  <a:bodyPr/>
                  <a:lstStyle/>
                  <a:p>
                    <a:fld id="{CDF97284-B2C7-4EC1-941E-95835CF862A9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    0,9 %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03E-450F-8708-599434BF7612}"/>
                </c:ext>
              </c:extLst>
            </c:dLbl>
            <c:dLbl>
              <c:idx val="2"/>
              <c:layout>
                <c:manualLayout>
                  <c:x val="-8.4745762711865447E-3"/>
                  <c:y val="7.7552243685802247E-4"/>
                </c:manualLayout>
              </c:layout>
              <c:tx>
                <c:rich>
                  <a:bodyPr/>
                  <a:lstStyle/>
                  <a:p>
                    <a:fld id="{B5B688F3-8F26-487A-AF02-5EC12AFAC8FF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8,7 %%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03E-450F-8708-599434BF7612}"/>
                </c:ext>
              </c:extLst>
            </c:dLbl>
            <c:dLbl>
              <c:idx val="3"/>
              <c:layout>
                <c:manualLayout>
                  <c:x val="1.8245918412741298E-3"/>
                  <c:y val="4.7472958613737296E-3"/>
                </c:manualLayout>
              </c:layout>
              <c:tx>
                <c:rich>
                  <a:bodyPr/>
                  <a:lstStyle/>
                  <a:p>
                    <a:fld id="{6358E3B5-283F-44CE-9632-5E9B0406FC70}" type="VALUE">
                      <a:rPr lang="en-US" smtClean="0"/>
                      <a:pPr/>
                      <a:t>[ЗНАЧЕНИЕ]</a:t>
                    </a:fld>
                    <a:r>
                      <a:rPr lang="en-US" dirty="0"/>
                      <a:t>   </a:t>
                    </a:r>
                    <a:r>
                      <a:rPr lang="en-US" baseline="0" dirty="0"/>
                      <a:t> 6,2%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03E-450F-8708-599434BF7612}"/>
                </c:ext>
              </c:extLst>
            </c:dLbl>
            <c:dLbl>
              <c:idx val="4"/>
              <c:layout>
                <c:manualLayout>
                  <c:x val="-5.1788478947877939E-17"/>
                  <c:y val="1.8255946380404873E-2"/>
                </c:manualLayout>
              </c:layout>
              <c:tx>
                <c:rich>
                  <a:bodyPr/>
                  <a:lstStyle/>
                  <a:p>
                    <a:fld id="{9B747A6D-ED86-441B-A319-37FB489CFBD5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7,3 %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03E-450F-8708-599434BF7612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tx>
                <c:rich>
                  <a:bodyPr/>
                  <a:lstStyle/>
                  <a:p>
                    <a:fld id="{406BC58F-199A-4A74-8A75-AE201A4DAEB2}" type="VALUE">
                      <a:rPr lang="en-US" smtClean="0"/>
                      <a:pPr/>
                      <a:t>[ЗНАЧЕНИЕ]</a:t>
                    </a:fld>
                    <a:r>
                      <a:rPr lang="en-US" baseline="0" dirty="0"/>
                      <a:t>;     3,0 %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03E-450F-8708-599434BF7612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tx>
                <c:rich>
                  <a:bodyPr/>
                  <a:lstStyle/>
                  <a:p>
                    <a:fld id="{E7D75D44-167F-4152-82AB-220B0CBD2274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17,2 %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D03E-450F-8708-599434BF761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Заробак</c:v>
                </c:pt>
                <c:pt idx="1">
                  <c:v>Набыццё прадметаў забеспячэння і расходных матэрыялаў</c:v>
                </c:pt>
                <c:pt idx="2">
                  <c:v>Аплата камунальных паслуг</c:v>
                </c:pt>
                <c:pt idx="3">
                  <c:v>Іншыя бягучыя выдаткі на закупкі тавараў і аплату паслуг</c:v>
                </c:pt>
                <c:pt idx="4">
                  <c:v>Субсідыі гаспадарчым арганізацыям</c:v>
                </c:pt>
                <c:pt idx="5">
                  <c:v>Бягучыя і капітальныя бюджэтныя трансферты насельніцтву</c:v>
                </c:pt>
                <c:pt idx="6">
                  <c:v>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26229.5</c:v>
                </c:pt>
                <c:pt idx="1">
                  <c:v>410.5</c:v>
                </c:pt>
                <c:pt idx="2">
                  <c:v>4036.7</c:v>
                </c:pt>
                <c:pt idx="3">
                  <c:v>2910.8</c:v>
                </c:pt>
                <c:pt idx="4">
                  <c:v>3424.1</c:v>
                </c:pt>
                <c:pt idx="5">
                  <c:v>1392.1</c:v>
                </c:pt>
                <c:pt idx="6">
                  <c:v>7970.9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03E-450F-8708-599434BF761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Заробак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678E-4"/>
                  <c:y val="-1.6440073018554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56.8</c:v>
                </c:pt>
                <c:pt idx="1">
                  <c:v>47.7</c:v>
                </c:pt>
                <c:pt idx="2">
                  <c:v>46.4</c:v>
                </c:pt>
                <c:pt idx="3">
                  <c:v>60.6</c:v>
                </c:pt>
                <c:pt idx="4">
                  <c:v>56.8</c:v>
                </c:pt>
                <c:pt idx="5">
                  <c:v>46.7</c:v>
                </c:pt>
                <c:pt idx="6">
                  <c:v>38.200000000000003</c:v>
                </c:pt>
                <c:pt idx="7">
                  <c:v>48.3</c:v>
                </c:pt>
                <c:pt idx="8">
                  <c:v>44.1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15-4134-AA36-7ECA24ED1FE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Набыццё прадметаў забеспячэння і расходных матэрыялаў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15-4134-AA36-7ECA24ED1FE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Аплата камунальных паслуг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32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8.6999999999999993</c:v>
                </c:pt>
                <c:pt idx="1">
                  <c:v>8.5</c:v>
                </c:pt>
                <c:pt idx="2">
                  <c:v>8.3000000000000007</c:v>
                </c:pt>
                <c:pt idx="3">
                  <c:v>5.6</c:v>
                </c:pt>
                <c:pt idx="4">
                  <c:v>7</c:v>
                </c:pt>
                <c:pt idx="5">
                  <c:v>4.8</c:v>
                </c:pt>
                <c:pt idx="6">
                  <c:v>6.8</c:v>
                </c:pt>
                <c:pt idx="7">
                  <c:v>7.9</c:v>
                </c:pt>
                <c:pt idx="8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15-4134-AA36-7ECA24ED1FE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Іншыя бягучыя выдаткі на закупкі тавараў і аплату паслуг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5.8</c:v>
                </c:pt>
                <c:pt idx="1">
                  <c:v>27.8</c:v>
                </c:pt>
                <c:pt idx="2">
                  <c:v>35.4</c:v>
                </c:pt>
                <c:pt idx="3">
                  <c:v>21.4</c:v>
                </c:pt>
                <c:pt idx="4">
                  <c:v>26</c:v>
                </c:pt>
                <c:pt idx="5">
                  <c:v>29.1</c:v>
                </c:pt>
                <c:pt idx="6">
                  <c:v>27.5</c:v>
                </c:pt>
                <c:pt idx="7">
                  <c:v>34.799999999999997</c:v>
                </c:pt>
                <c:pt idx="8">
                  <c:v>22.7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15-4134-AA36-7ECA24ED1FE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Субсідыі гаспадарчым арганізацыям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15-4134-AA36-7ECA24ED1FE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15-4134-AA36-7ECA24ED1FE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15-4134-AA36-7ECA24ED1FE6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15-4134-AA36-7ECA24ED1FE6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15-4134-AA36-7ECA24ED1FE6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15-4134-AA36-7ECA24ED1FE6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915-4134-AA36-7ECA24ED1FE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Бягучыя і капітальныя бюджэтныя трансферты насельніцтва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3.1</c:v>
                </c:pt>
                <c:pt idx="4" formatCode="0.0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915-4134-AA36-7ECA24ED1FE6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915-4134-AA36-7ECA24ED1FE6}"/>
                </c:ext>
              </c:extLst>
            </c:dLbl>
            <c:dLbl>
              <c:idx val="1"/>
              <c:layout>
                <c:manualLayout>
                  <c:x val="0"/>
                  <c:y val="-2.2145328719723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17.2</c:v>
                </c:pt>
                <c:pt idx="1">
                  <c:v>15.2</c:v>
                </c:pt>
                <c:pt idx="2">
                  <c:v>9.9</c:v>
                </c:pt>
                <c:pt idx="3">
                  <c:v>12.3</c:v>
                </c:pt>
                <c:pt idx="4">
                  <c:v>9.4</c:v>
                </c:pt>
                <c:pt idx="5">
                  <c:v>19.3</c:v>
                </c:pt>
                <c:pt idx="6">
                  <c:v>23.7</c:v>
                </c:pt>
                <c:pt idx="7">
                  <c:v>9</c:v>
                </c:pt>
                <c:pt idx="8">
                  <c:v>18.399999999999999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915-4134-AA36-7ECA24ED1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4018560"/>
        <c:axId val="134017024"/>
      </c:barChart>
      <c:valAx>
        <c:axId val="13401702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8560"/>
        <c:crosses val="autoZero"/>
        <c:crossBetween val="between"/>
        <c:majorUnit val="20"/>
        <c:minorUnit val="20"/>
      </c:valAx>
      <c:catAx>
        <c:axId val="134018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702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"/>
          <c:y val="0.69053668637441079"/>
          <c:w val="0.96015814760443163"/>
          <c:h val="0.30946331362558932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даўгавых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абавязацельстваў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доўгатэрміновы (звыш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63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0F-4578-B265-3BCD6BDBE8E9}"/>
                </c:ext>
              </c:extLst>
            </c:dLbl>
            <c:dLbl>
              <c:idx val="1"/>
              <c:layout>
                <c:manualLayout>
                  <c:x val="-2.0833333333333663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01.01.22 г.</c:v>
                </c:pt>
                <c:pt idx="1">
                  <c:v>01.01.23 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202</c:v>
                </c:pt>
                <c:pt idx="1">
                  <c:v>194.6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0F-4578-B265-3BCD6BDBE8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кароткатэрміновы (да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01.01.22 г.</c:v>
                </c:pt>
                <c:pt idx="1">
                  <c:v>01.01.23 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74.900000000000006</c:v>
                </c:pt>
                <c:pt idx="1">
                  <c:v>69.900000000000006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0F-4578-B265-3BCD6BDBE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829952"/>
        <c:axId val="134831488"/>
      </c:barChart>
      <c:catAx>
        <c:axId val="13482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31488"/>
        <c:crosses val="autoZero"/>
        <c:auto val="1"/>
        <c:lblAlgn val="ctr"/>
        <c:lblOffset val="100"/>
        <c:noMultiLvlLbl val="0"/>
      </c:catAx>
      <c:valAx>
        <c:axId val="1348314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2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920308398950165"/>
          <c:y val="0.33255290354331107"/>
          <c:w val="0.34413024934383202"/>
          <c:h val="0.4454099409448854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4853" y="82347"/>
          <a:ext cx="296633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0.35377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0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0.35377</cdr:x>
      <cdr:y>0.72765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793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0.35377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14.02.2023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14.02.2023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14.02.2023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272075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БЮЛЕТЭНЬ</a:t>
                      </a:r>
                    </a:p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</a:t>
                      </a:r>
                      <a:r>
                        <a:rPr lang="be-BY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выкананні бюджету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 год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40950605"/>
              </p:ext>
            </p:extLst>
          </p:nvPr>
        </p:nvGraphicFramePr>
        <p:xfrm>
          <a:off x="1475656" y="55552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347230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кансалідаванага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бюджэту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71085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Раённы бюджэт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сельскіх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бюджэтаў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Вердаміцкі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Дабравольскі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Нязбодзіцкі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Навадворскі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Свіслацкі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Ханявіцкі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Паразоўскі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83124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Базавы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Першасны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185271"/>
              </p:ext>
            </p:extLst>
          </p:nvPr>
        </p:nvGraphicFramePr>
        <p:xfrm>
          <a:off x="107505" y="555526"/>
          <a:ext cx="8856984" cy="4178450"/>
        </p:xfrm>
        <a:graphic>
          <a:graphicData uri="http://schemas.openxmlformats.org/drawingml/2006/table">
            <a:tbl>
              <a:tblPr/>
              <a:tblGrid>
                <a:gridCol w="1571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1619">
                  <a:extLst>
                    <a:ext uri="{9D8B030D-6E8A-4147-A177-3AD203B41FA5}">
                      <a16:colId xmlns:a16="http://schemas.microsoft.com/office/drawing/2014/main" val="1952488799"/>
                    </a:ext>
                  </a:extLst>
                </a:gridCol>
                <a:gridCol w="2224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68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4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99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428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23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ВЫКАНАННЕ</a:t>
                      </a:r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БЮДЖЭТУ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  <a:r>
                        <a:rPr lang="be-BY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ВЫДАТКІ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ДЭФІЦЫТ (-);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ПРАФІЦЫТ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/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46 801,6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ru-RU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47595,0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47 595,0</a:t>
                      </a:r>
                      <a:endParaRPr lang="ru-RU" dirty="0"/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47 101,6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46 374,6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98,5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</a:t>
                      </a:r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1 220,4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45 774,1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ru-RU" sz="1500" b="1">
                          <a:latin typeface="Times New Roman" pitchFamily="18" charset="0"/>
                          <a:cs typeface="Times New Roman" pitchFamily="18" charset="0"/>
                        </a:rPr>
                        <a:t>46566,7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46 566,7</a:t>
                      </a:r>
                      <a:endParaRPr lang="ru-RU" dirty="0"/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46 074,1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45 349,9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98,4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</a:t>
                      </a:r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1 216,8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1 027,5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1028,3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1 028,3</a:t>
                      </a:r>
                      <a:endParaRPr lang="ru-RU" dirty="0"/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1 027,5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1 024,7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99,7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142,3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ru-RU" sz="1500">
                          <a:latin typeface="Times New Roman" pitchFamily="18" charset="0"/>
                          <a:cs typeface="Times New Roman" pitchFamily="18" charset="0"/>
                        </a:rPr>
                        <a:t>142,4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142,4</a:t>
                      </a:r>
                      <a:endParaRPr lang="ru-RU" dirty="0"/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142,3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141,9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99,7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ru-RU" sz="150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dirty="0"/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99,8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145,6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ru-RU" sz="1500">
                          <a:latin typeface="Times New Roman" pitchFamily="18" charset="0"/>
                          <a:cs typeface="Times New Roman" pitchFamily="18" charset="0"/>
                        </a:rPr>
                        <a:t>145,8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145,8</a:t>
                      </a:r>
                      <a:endParaRPr lang="ru-RU" dirty="0"/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145,6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145,2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99,7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115,1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ru-RU" sz="1500">
                          <a:latin typeface="Times New Roman" pitchFamily="18" charset="0"/>
                          <a:cs typeface="Times New Roman" pitchFamily="18" charset="0"/>
                        </a:rPr>
                        <a:t>115,1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115,1</a:t>
                      </a:r>
                      <a:endParaRPr lang="ru-RU" dirty="0"/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115,1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114,9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99,8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174,5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ru-RU" sz="1500">
                          <a:latin typeface="Times New Roman" pitchFamily="18" charset="0"/>
                          <a:cs typeface="Times New Roman" pitchFamily="18" charset="0"/>
                        </a:rPr>
                        <a:t>174,7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174,7</a:t>
                      </a:r>
                      <a:endParaRPr lang="ru-RU" dirty="0"/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174,5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174,3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129,7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ru-RU" sz="1500">
                          <a:latin typeface="Times New Roman" pitchFamily="18" charset="0"/>
                          <a:cs typeface="Times New Roman" pitchFamily="18" charset="0"/>
                        </a:rPr>
                        <a:t>129,8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129,8</a:t>
                      </a:r>
                      <a:endParaRPr lang="ru-RU" dirty="0"/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129,7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129,3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99,7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220,6</a:t>
                      </a:r>
                      <a:endParaRPr lang="ru-RU" dirty="0"/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219,3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994015"/>
              </p:ext>
            </p:extLst>
          </p:nvPr>
        </p:nvGraphicFramePr>
        <p:xfrm>
          <a:off x="179512" y="483518"/>
          <a:ext cx="8856985" cy="4406138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5915">
                  <a:extLst>
                    <a:ext uri="{9D8B030D-6E8A-4147-A177-3AD203B41FA5}">
                      <a16:colId xmlns:a16="http://schemas.microsoft.com/office/drawing/2014/main" val="277275635"/>
                    </a:ext>
                  </a:extLst>
                </a:gridCol>
                <a:gridCol w="7401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568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17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3363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2025109828"/>
                    </a:ext>
                  </a:extLst>
                </a:gridCol>
              </a:tblGrid>
              <a:tr h="294216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паступленняў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be-BY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r>
                        <a:rPr lang="be-BY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даходы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Бязвыплатныя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датацыя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субвенцыі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2022 год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2022 год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2022 год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14 401,0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18 095,4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25 206,8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29 499,6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39 607,8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47 595,0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13 375,0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17 478,1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29 088,6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38 684,8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46 566,7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82,8бюджэты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1 028,3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314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Times New Roman"/>
                        </a:rPr>
                        <a:t>Вер98,6даміцкі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2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даходаў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33474782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6233478"/>
              </p:ext>
            </p:extLst>
          </p:nvPr>
        </p:nvGraphicFramePr>
        <p:xfrm>
          <a:off x="0" y="454773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149703"/>
              </p:ext>
            </p:extLst>
          </p:nvPr>
        </p:nvGraphicFramePr>
        <p:xfrm>
          <a:off x="142844" y="27176"/>
          <a:ext cx="8786876" cy="4608639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</a:t>
                      </a:r>
                    </a:p>
                    <a:p>
                      <a:pPr algn="ctr" rtl="0" fontAlgn="ctr"/>
                      <a:r>
                        <a:rPr lang="be-BY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Першачарговыя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(заработная плата,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лекавыя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сродкі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прадукты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харчавання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камунальныя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паслугі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транспарт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сувязь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рамонт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будынкаў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вулічнае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асвятленне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набыццё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be-BY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e-BY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33 298,6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36 593,1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6 109,6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9 781,5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39 408,2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46 374,6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32 793,6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36 017,3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5 692,4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9 332,6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38 486,0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45 349,9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29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цк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па                                   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функцыянальнай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класіфікацыі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48830976"/>
              </p:ext>
            </p:extLst>
          </p:nvPr>
        </p:nvGraphicFramePr>
        <p:xfrm>
          <a:off x="6740" y="641554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58047597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мясцовых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па                                     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эканамічнай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класіфікацыі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бюджэту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99772863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49865513"/>
              </p:ext>
            </p:extLst>
          </p:nvPr>
        </p:nvGraphicFramePr>
        <p:xfrm>
          <a:off x="464820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492145"/>
              </p:ext>
            </p:extLst>
          </p:nvPr>
        </p:nvGraphicFramePr>
        <p:xfrm>
          <a:off x="179512" y="-236562"/>
          <a:ext cx="8712966" cy="4847255"/>
        </p:xfrm>
        <a:graphic>
          <a:graphicData uri="http://schemas.openxmlformats.org/drawingml/2006/table">
            <a:tbl>
              <a:tblPr/>
              <a:tblGrid>
                <a:gridCol w="357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9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81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70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Даўгавыя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абавязацельствы органаў мясцовага кіравання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 самакіравання Свіслацкага раёна на 01.0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.202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1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525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7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Віды абязацельстваў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.202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.202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 органаў мясцовага кіравання і самакіравання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Каштоўныя бумагі, размешчаныя мясцовымі выканаўчымі і распарадчымі органамі на ўнутраным фінансавым рынку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Абавязацельствы, якія падлягаюць выкананню па выдадзеным гарантыям мясцовых выканаўчых і распарадчых органаў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Бюджэтныя крэдыты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0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Іншыя даўгавыя абавязацельствы, раней аднесеныя ў адпаведнасці з заканадаўствам на доўг органаў мясцовага кіравання і самакіравання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Доўг, гарантаваны мясцовымі выканаўчымі і распарадчымі органамі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276,9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264,5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-12,4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УСЯГО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276,9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264,5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-12,4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6435</TotalTime>
  <Words>794</Words>
  <Application>Microsoft Office PowerPoint</Application>
  <PresentationFormat>Экран (16:9)</PresentationFormat>
  <Paragraphs>466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даходаў мясцовых бюджэтаў.</vt:lpstr>
      <vt:lpstr>Презентация PowerPoint</vt:lpstr>
      <vt:lpstr>Структура выдаткаў мясцовых бюджэтаў па                                    функцыянальнай класіфікацыі выдаткаў бюджэту.</vt:lpstr>
      <vt:lpstr>Структура выдаткаў мясцовых бюджэтаў па                                      эканамічнай класіфікацыі выдаткаў бюджэту.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Лохман Елена Владимировна</cp:lastModifiedBy>
  <cp:revision>560</cp:revision>
  <cp:lastPrinted>2021-10-22T09:41:15Z</cp:lastPrinted>
  <dcterms:created xsi:type="dcterms:W3CDTF">2013-10-16T05:53:51Z</dcterms:created>
  <dcterms:modified xsi:type="dcterms:W3CDTF">2023-02-14T11:08:04Z</dcterms:modified>
</cp:coreProperties>
</file>