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10" autoAdjust="0"/>
    <p:restoredTop sz="94676" autoAdjust="0"/>
  </p:normalViewPr>
  <p:slideViewPr>
    <p:cSldViewPr>
      <p:cViewPr varScale="1">
        <p:scale>
          <a:sx n="148" d="100"/>
          <a:sy n="148" d="100"/>
        </p:scale>
        <p:origin x="132" y="3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15.9</c:v>
                </c:pt>
                <c:pt idx="1">
                  <c:v>64.099999999999994</c:v>
                </c:pt>
                <c:pt idx="2">
                  <c:v>76.5</c:v>
                </c:pt>
                <c:pt idx="3">
                  <c:v>79.5</c:v>
                </c:pt>
                <c:pt idx="4">
                  <c:v>49.4</c:v>
                </c:pt>
                <c:pt idx="5">
                  <c:v>68.7</c:v>
                </c:pt>
                <c:pt idx="6">
                  <c:v>52.1</c:v>
                </c:pt>
                <c:pt idx="7">
                  <c:v>64.5</c:v>
                </c:pt>
                <c:pt idx="8">
                  <c:v>72.400000000000006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3.6</c:v>
                </c:pt>
                <c:pt idx="1">
                  <c:v>0.5</c:v>
                </c:pt>
                <c:pt idx="2">
                  <c:v>0.2</c:v>
                </c:pt>
                <c:pt idx="3">
                  <c:v>0.6</c:v>
                </c:pt>
                <c:pt idx="4">
                  <c:v>0.9</c:v>
                </c:pt>
                <c:pt idx="5">
                  <c:v>0.5</c:v>
                </c:pt>
                <c:pt idx="6">
                  <c:v>0</c:v>
                </c:pt>
                <c:pt idx="7">
                  <c:v>0.9</c:v>
                </c:pt>
                <c:pt idx="8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4.4000000000000004</c:v>
                </c:pt>
                <c:pt idx="1">
                  <c:v>6.8</c:v>
                </c:pt>
                <c:pt idx="2">
                  <c:v>8.9</c:v>
                </c:pt>
                <c:pt idx="3">
                  <c:v>1</c:v>
                </c:pt>
                <c:pt idx="4">
                  <c:v>18.8</c:v>
                </c:pt>
                <c:pt idx="5">
                  <c:v>2.2000000000000002</c:v>
                </c:pt>
                <c:pt idx="6">
                  <c:v>0.8</c:v>
                </c:pt>
                <c:pt idx="7">
                  <c:v>6</c:v>
                </c:pt>
                <c:pt idx="8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69.400000000000006</c:v>
                </c:pt>
                <c:pt idx="1">
                  <c:v>28.6</c:v>
                </c:pt>
                <c:pt idx="2">
                  <c:v>13.4</c:v>
                </c:pt>
                <c:pt idx="3">
                  <c:v>18.899999999999999</c:v>
                </c:pt>
                <c:pt idx="4">
                  <c:v>30.9</c:v>
                </c:pt>
                <c:pt idx="5">
                  <c:v>28.6</c:v>
                </c:pt>
                <c:pt idx="6">
                  <c:v>45.5</c:v>
                </c:pt>
                <c:pt idx="7">
                  <c:v>28.6</c:v>
                </c:pt>
                <c:pt idx="8">
                  <c:v>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6.4589172116197344E-2"/>
          <c:y val="0.65414076018275502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1597.3</c:v>
                </c:pt>
                <c:pt idx="1">
                  <c:v>337</c:v>
                </c:pt>
                <c:pt idx="2">
                  <c:v>473.7</c:v>
                </c:pt>
                <c:pt idx="3">
                  <c:v>160.9</c:v>
                </c:pt>
                <c:pt idx="4">
                  <c:v>415.4</c:v>
                </c:pt>
                <c:pt idx="5">
                  <c:v>6517.5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74456159082208E-2"/>
          <c:y val="6.8837448634842123E-4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tx>
                <c:rich>
                  <a:bodyPr/>
                  <a:lstStyle/>
                  <a:p>
                    <a:fld id="{3015D5FB-87A6-4A39-AED0-CF4EAFA6F76A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  </a:t>
                    </a:r>
                  </a:p>
                  <a:p>
                    <a:r>
                      <a:rPr lang="en-US" baseline="0" dirty="0"/>
                      <a:t>10,5 %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tx>
                <c:rich>
                  <a:bodyPr/>
                  <a:lstStyle/>
                  <a:p>
                    <a:fld id="{936DD153-8A79-487E-82B4-FDB5A3BD1100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</a:p>
                  <a:p>
                    <a:r>
                      <a:rPr lang="en-US" baseline="0" dirty="0"/>
                      <a:t>9,8 %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tx>
                <c:rich>
                  <a:bodyPr/>
                  <a:lstStyle/>
                  <a:p>
                    <a:fld id="{D0EE8316-293F-49A1-8BA9-0036753AAC50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28,8 %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tx>
                <c:rich>
                  <a:bodyPr/>
                  <a:lstStyle/>
                  <a:p>
                    <a:fld id="{7E9386F0-C745-41C6-821B-C169188DB11F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</a:p>
                  <a:p>
                    <a:r>
                      <a:rPr lang="en-US" baseline="0" dirty="0"/>
                      <a:t>6,6 %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tx>
                <c:rich>
                  <a:bodyPr/>
                  <a:lstStyle/>
                  <a:p>
                    <a:fld id="{4456A3ED-B17B-4973-8459-C37A27066800}" type="VALUE">
                      <a:rPr lang="en-US" dirty="0"/>
                      <a:pPr/>
                      <a:t>[ЗНАЧЕНИЕ]</a:t>
                    </a:fld>
                    <a:r>
                      <a:rPr lang="en-US" baseline="0" dirty="0"/>
                      <a:t>; 35,2 %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5.2008763735041597E-2"/>
                  <c:y val="-2.8567209063250561E-2"/>
                </c:manualLayout>
              </c:layout>
              <c:tx>
                <c:rich>
                  <a:bodyPr anchorCtr="0"/>
                  <a:lstStyle/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444,4; 4,7 %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32768361581922"/>
                      <c:h val="0.104885776110681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406,3</a:t>
                    </a:r>
                    <a:r>
                      <a:rPr lang="en-US" baseline="0" dirty="0"/>
                      <a:t>; </a:t>
                    </a:r>
                  </a:p>
                  <a:p>
                    <a:r>
                      <a:rPr lang="en-US" baseline="0" dirty="0"/>
                      <a:t>4,3 %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986.4</c:v>
                </c:pt>
                <c:pt idx="1">
                  <c:v>924.3</c:v>
                </c:pt>
                <c:pt idx="2">
                  <c:v>2709.5</c:v>
                </c:pt>
                <c:pt idx="3">
                  <c:v>623.9</c:v>
                </c:pt>
                <c:pt idx="4">
                  <c:v>3317.2</c:v>
                </c:pt>
                <c:pt idx="5">
                  <c:v>444.4</c:v>
                </c:pt>
                <c:pt idx="6">
                  <c:v>406.3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9.1999999999999993</c:v>
                </c:pt>
                <c:pt idx="1">
                  <c:v>74</c:v>
                </c:pt>
                <c:pt idx="2">
                  <c:v>72.5</c:v>
                </c:pt>
                <c:pt idx="3">
                  <c:v>77.7</c:v>
                </c:pt>
                <c:pt idx="4">
                  <c:v>75</c:v>
                </c:pt>
                <c:pt idx="5">
                  <c:v>73.900000000000006</c:v>
                </c:pt>
                <c:pt idx="6">
                  <c:v>71</c:v>
                </c:pt>
                <c:pt idx="7">
                  <c:v>76.7</c:v>
                </c:pt>
                <c:pt idx="8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9.5</c:v>
                </c:pt>
                <c:pt idx="1">
                  <c:v>25.2</c:v>
                </c:pt>
                <c:pt idx="2">
                  <c:v>27.5</c:v>
                </c:pt>
                <c:pt idx="3">
                  <c:v>22.3</c:v>
                </c:pt>
                <c:pt idx="4">
                  <c:v>20.6</c:v>
                </c:pt>
                <c:pt idx="5">
                  <c:v>26.1</c:v>
                </c:pt>
                <c:pt idx="6">
                  <c:v>29</c:v>
                </c:pt>
                <c:pt idx="7">
                  <c:v>23.7</c:v>
                </c:pt>
                <c:pt idx="8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29.4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4.8</c:v>
                </c:pt>
                <c:pt idx="4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8.1920903954802157E-2"/>
                  <c:y val="1.444001852709587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layout>
                <c:manualLayout>
                  <c:x val="0"/>
                  <c:y val="-1.58334741029343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1.8245918412740779E-3"/>
                  <c:y val="-3.123886330817644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0"/>
                  <c:y val="-1.49620466991799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Субсідыі гаспадарчым арганізацыям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6056.9</c:v>
                </c:pt>
                <c:pt idx="1">
                  <c:v>5.4</c:v>
                </c:pt>
                <c:pt idx="2">
                  <c:v>1384.2</c:v>
                </c:pt>
                <c:pt idx="3">
                  <c:v>428.3</c:v>
                </c:pt>
                <c:pt idx="4">
                  <c:v>863.3</c:v>
                </c:pt>
                <c:pt idx="5">
                  <c:v>172.9</c:v>
                </c:pt>
                <c:pt idx="6">
                  <c:v>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64.599999999999994</c:v>
                </c:pt>
                <c:pt idx="1">
                  <c:v>51.3</c:v>
                </c:pt>
                <c:pt idx="2">
                  <c:v>43.3</c:v>
                </c:pt>
                <c:pt idx="3">
                  <c:v>53.3</c:v>
                </c:pt>
                <c:pt idx="4">
                  <c:v>55.5</c:v>
                </c:pt>
                <c:pt idx="5">
                  <c:v>54.8</c:v>
                </c:pt>
                <c:pt idx="6">
                  <c:v>47</c:v>
                </c:pt>
                <c:pt idx="7">
                  <c:v>48.7</c:v>
                </c:pt>
                <c:pt idx="8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14.7</c:v>
                </c:pt>
                <c:pt idx="1">
                  <c:v>14.6</c:v>
                </c:pt>
                <c:pt idx="2">
                  <c:v>21.5</c:v>
                </c:pt>
                <c:pt idx="3">
                  <c:v>14.2</c:v>
                </c:pt>
                <c:pt idx="4">
                  <c:v>10.199999999999999</c:v>
                </c:pt>
                <c:pt idx="5">
                  <c:v>10.8</c:v>
                </c:pt>
                <c:pt idx="6">
                  <c:v>18.600000000000001</c:v>
                </c:pt>
                <c:pt idx="7">
                  <c:v>19.399999999999999</c:v>
                </c:pt>
                <c:pt idx="8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4.0999999999999996</c:v>
                </c:pt>
                <c:pt idx="1">
                  <c:v>26.8</c:v>
                </c:pt>
                <c:pt idx="2">
                  <c:v>28.3</c:v>
                </c:pt>
                <c:pt idx="3">
                  <c:v>24.4</c:v>
                </c:pt>
                <c:pt idx="4">
                  <c:v>24.2</c:v>
                </c:pt>
                <c:pt idx="5">
                  <c:v>27.4</c:v>
                </c:pt>
                <c:pt idx="6">
                  <c:v>29.6</c:v>
                </c:pt>
                <c:pt idx="7">
                  <c:v>25</c:v>
                </c:pt>
                <c:pt idx="8">
                  <c:v>28.4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5.3</c:v>
                </c:pt>
                <c:pt idx="1">
                  <c:v>6.4</c:v>
                </c:pt>
                <c:pt idx="2">
                  <c:v>6.9</c:v>
                </c:pt>
                <c:pt idx="3">
                  <c:v>8.1</c:v>
                </c:pt>
                <c:pt idx="4">
                  <c:v>5.8</c:v>
                </c:pt>
                <c:pt idx="5">
                  <c:v>7.1</c:v>
                </c:pt>
                <c:pt idx="6">
                  <c:v>4.7</c:v>
                </c:pt>
                <c:pt idx="7">
                  <c:v>7.3</c:v>
                </c:pt>
                <c:pt idx="8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6905366863744109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01.04.20 г.</c:v>
                </c:pt>
                <c:pt idx="1">
                  <c:v>01.04.21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291.7</c:v>
                </c:pt>
                <c:pt idx="1">
                  <c:v>209.5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01.04.20 г.</c:v>
                </c:pt>
                <c:pt idx="1">
                  <c:v>01.04.21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85.9</c:v>
                </c:pt>
                <c:pt idx="1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4853" y="82347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84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007567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I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 2021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536668290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61071"/>
              </p:ext>
            </p:extLst>
          </p:nvPr>
        </p:nvGraphicFramePr>
        <p:xfrm>
          <a:off x="107505" y="555526"/>
          <a:ext cx="8856984" cy="4178450"/>
        </p:xfrm>
        <a:graphic>
          <a:graphicData uri="http://schemas.openxmlformats.org/drawingml/2006/table">
            <a:tbl>
              <a:tblPr/>
              <a:tblGrid>
                <a:gridCol w="157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7603">
                  <a:extLst>
                    <a:ext uri="{9D8B030D-6E8A-4147-A177-3AD203B41FA5}">
                      <a16:colId xmlns:a16="http://schemas.microsoft.com/office/drawing/2014/main" val="475653390"/>
                    </a:ext>
                  </a:extLst>
                </a:gridCol>
                <a:gridCol w="366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2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2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Найменаванне</a:t>
                      </a:r>
                      <a:r>
                        <a:rPr lang="be-BY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35 940,5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9 501,8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35 940,5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9 412,0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+89,8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35 149,5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9 317,4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35 149,5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9 221,9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+95,5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791,0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184,4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23,3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791,0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190,1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-5,7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114,5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24,7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21,6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114,5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24,7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85,4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19,0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85,4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19,7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35,6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28,2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36,4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21,4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24,1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33,2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33,8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106,1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23,1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106,1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itchFamily="18" charset="0"/>
                          <a:cs typeface="Times New Roman" pitchFamily="18" charset="0"/>
                        </a:rPr>
                        <a:t>20,6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5641"/>
              </p:ext>
            </p:extLst>
          </p:nvPr>
        </p:nvGraphicFramePr>
        <p:xfrm>
          <a:off x="179512" y="483518"/>
          <a:ext cx="8856985" cy="440613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915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7401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68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17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36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25109828"/>
                    </a:ext>
                  </a:extLst>
                </a:gridCol>
              </a:tblGrid>
              <a:tr h="29421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be-BY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be-BY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1квартал</a:t>
                      </a:r>
                      <a:r>
                        <a:rPr lang="ru-RU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2021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</a:t>
                      </a:r>
                    </a:p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2021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</a:t>
                      </a:r>
                    </a:p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2021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4 337,6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6 517,5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7 137,8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9 501,8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2 676,6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2 852,5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6 464,9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6 977,4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9 317,4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2209853"/>
              </p:ext>
            </p:extLst>
          </p:nvPr>
        </p:nvGraphicFramePr>
        <p:xfrm>
          <a:off x="4621307" y="241759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7947006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632942"/>
              </p:ext>
            </p:extLst>
          </p:nvPr>
        </p:nvGraphicFramePr>
        <p:xfrm>
          <a:off x="142844" y="27176"/>
          <a:ext cx="8786876" cy="4605077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2021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</a:t>
                      </a:r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2021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2020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 2021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6 252,2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7 869,8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7 422,1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9 412,0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7 742,9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7 257,7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9 221,9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29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7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                                  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19691271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44600782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                                   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98504853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575747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358893"/>
              </p:ext>
            </p:extLst>
          </p:nvPr>
        </p:nvGraphicFramePr>
        <p:xfrm>
          <a:off x="179512" y="-236562"/>
          <a:ext cx="8334454" cy="4847255"/>
        </p:xfrm>
        <a:graphic>
          <a:graphicData uri="http://schemas.openxmlformats.org/drawingml/2006/table">
            <a:tbl>
              <a:tblPr/>
              <a:tblGrid>
                <a:gridCol w="35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6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70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04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2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7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04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04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Абавязацельствы,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0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абавязацельствы,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377,6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284,4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-93,2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УСЯГО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377,6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284,4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-93,2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6338</TotalTime>
  <Words>838</Words>
  <Application>Microsoft Office PowerPoint</Application>
  <PresentationFormat>Экран (16:9)</PresentationFormat>
  <Paragraphs>485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519</cp:revision>
  <cp:lastPrinted>2021-04-22T07:56:10Z</cp:lastPrinted>
  <dcterms:created xsi:type="dcterms:W3CDTF">2013-10-16T05:53:51Z</dcterms:created>
  <dcterms:modified xsi:type="dcterms:W3CDTF">2021-04-22T07:58:28Z</dcterms:modified>
</cp:coreProperties>
</file>