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6" autoAdjust="0"/>
    <p:restoredTop sz="94676" autoAdjust="0"/>
  </p:normalViewPr>
  <p:slideViewPr>
    <p:cSldViewPr>
      <p:cViewPr varScale="1">
        <p:scale>
          <a:sx n="143" d="100"/>
          <a:sy n="143" d="100"/>
        </p:scale>
        <p:origin x="678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17.5</c:v>
                </c:pt>
                <c:pt idx="1">
                  <c:v>68.599999999999994</c:v>
                </c:pt>
                <c:pt idx="2">
                  <c:v>66.099999999999994</c:v>
                </c:pt>
                <c:pt idx="3">
                  <c:v>81</c:v>
                </c:pt>
                <c:pt idx="4">
                  <c:v>57.9</c:v>
                </c:pt>
                <c:pt idx="5">
                  <c:v>64.900000000000006</c:v>
                </c:pt>
                <c:pt idx="6">
                  <c:v>71.5</c:v>
                </c:pt>
                <c:pt idx="7">
                  <c:v>74.7</c:v>
                </c:pt>
                <c:pt idx="8">
                  <c:v>71.8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3.9</c:v>
                </c:pt>
                <c:pt idx="1">
                  <c:v>7</c:v>
                </c:pt>
                <c:pt idx="3">
                  <c:v>0.5</c:v>
                </c:pt>
                <c:pt idx="4">
                  <c:v>0.3</c:v>
                </c:pt>
                <c:pt idx="5">
                  <c:v>0.5</c:v>
                </c:pt>
                <c:pt idx="6">
                  <c:v>2</c:v>
                </c:pt>
                <c:pt idx="7">
                  <c:v>0.9</c:v>
                </c:pt>
                <c:pt idx="8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8.1999999999999993</c:v>
                </c:pt>
                <c:pt idx="1">
                  <c:v>7.8</c:v>
                </c:pt>
                <c:pt idx="2">
                  <c:v>7.6</c:v>
                </c:pt>
                <c:pt idx="3">
                  <c:v>0.9</c:v>
                </c:pt>
                <c:pt idx="4">
                  <c:v>24.1</c:v>
                </c:pt>
                <c:pt idx="5">
                  <c:v>3.9</c:v>
                </c:pt>
                <c:pt idx="6">
                  <c:v>1</c:v>
                </c:pt>
                <c:pt idx="7">
                  <c:v>9.3000000000000007</c:v>
                </c:pt>
                <c:pt idx="8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61.6</c:v>
                </c:pt>
                <c:pt idx="1">
                  <c:v>22.9</c:v>
                </c:pt>
                <c:pt idx="2">
                  <c:v>26.3</c:v>
                </c:pt>
                <c:pt idx="3">
                  <c:v>17.600000000000001</c:v>
                </c:pt>
                <c:pt idx="4">
                  <c:v>17.7</c:v>
                </c:pt>
                <c:pt idx="5">
                  <c:v>30.7</c:v>
                </c:pt>
                <c:pt idx="6">
                  <c:v>25.5</c:v>
                </c:pt>
                <c:pt idx="7">
                  <c:v>15.1</c:v>
                </c:pt>
                <c:pt idx="8">
                  <c:v>24.6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273088"/>
        <c:axId val="132892544"/>
      </c:barChart>
      <c:valAx>
        <c:axId val="132892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273088"/>
        <c:crosses val="autoZero"/>
        <c:crossBetween val="between"/>
        <c:majorUnit val="20"/>
        <c:minorUnit val="20"/>
      </c:valAx>
      <c:catAx>
        <c:axId val="133273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28925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-8.474576271186569E-3"/>
                  <c:y val="-3.27086917553492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1329.4</c:v>
                </c:pt>
                <c:pt idx="1">
                  <c:v>272.39999999999998</c:v>
                </c:pt>
                <c:pt idx="2">
                  <c:v>458.1</c:v>
                </c:pt>
                <c:pt idx="3">
                  <c:v>153.6</c:v>
                </c:pt>
                <c:pt idx="4">
                  <c:v>586.70000000000005</c:v>
                </c:pt>
                <c:pt idx="5">
                  <c:v>4337.6000000000004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389874994439255"/>
          <c:y val="6.8837448634842015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tx>
                <c:rich>
                  <a:bodyPr/>
                  <a:lstStyle/>
                  <a:p>
                    <a:fld id="{07A095D5-AC99-4987-9F4E-A02F392C9B31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</a:t>
                    </a:r>
                  </a:p>
                  <a:p>
                    <a:r>
                      <a:rPr lang="en-US" baseline="0" dirty="0"/>
                      <a:t> 8,4 %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tx>
                <c:rich>
                  <a:bodyPr/>
                  <a:lstStyle/>
                  <a:p>
                    <a:fld id="{B5CFD37A-A23A-48D9-85B2-B693F79C69B6}" type="VALUE">
                      <a:rPr lang="en-US" dirty="0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</a:p>
                  <a:p>
                    <a:r>
                      <a:rPr lang="en-US" baseline="0" dirty="0"/>
                      <a:t>9,1 %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tx>
                <c:rich>
                  <a:bodyPr/>
                  <a:lstStyle/>
                  <a:p>
                    <a:fld id="{D150298C-B9F3-4C17-BEAE-8B98DE60D9E7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22,3 %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tx>
                <c:rich>
                  <a:bodyPr/>
                  <a:lstStyle/>
                  <a:p>
                    <a:fld id="{82421255-8583-49D0-AC42-6498052A990C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</a:p>
                  <a:p>
                    <a:r>
                      <a:rPr lang="en-US" baseline="0" dirty="0"/>
                      <a:t>7,9 %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tx>
                <c:rich>
                  <a:bodyPr/>
                  <a:lstStyle/>
                  <a:p>
                    <a:fld id="{7276D1AB-FCC2-45E5-BEF1-94949D345CDD}" type="VALUE">
                      <a:rPr lang="en-US" dirty="0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</a:p>
                  <a:p>
                    <a:r>
                      <a:rPr lang="en-US" baseline="0" dirty="0"/>
                      <a:t>41,1 %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fld id="{4B26FCD8-4E9C-4BE9-B0B6-60C2A857EE15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</a:p>
                  <a:p>
                    <a:r>
                      <a:rPr lang="en-US" baseline="0" dirty="0"/>
                      <a:t>4,5 %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09E-2"/>
                </c:manualLayout>
              </c:layout>
              <c:tx>
                <c:rich>
                  <a:bodyPr/>
                  <a:lstStyle/>
                  <a:p>
                    <a:fld id="{F6910E93-4B7B-4546-B486-38FAB81EED53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</a:t>
                    </a:r>
                  </a:p>
                  <a:p>
                    <a:r>
                      <a:rPr lang="en-US" baseline="0" dirty="0"/>
                      <a:t>6,7 %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611.29999999999995</c:v>
                </c:pt>
                <c:pt idx="1">
                  <c:v>565.29999999999995</c:v>
                </c:pt>
                <c:pt idx="2">
                  <c:v>1843.9</c:v>
                </c:pt>
                <c:pt idx="3">
                  <c:v>592.6</c:v>
                </c:pt>
                <c:pt idx="4">
                  <c:v>3010.3</c:v>
                </c:pt>
                <c:pt idx="5">
                  <c:v>380.1</c:v>
                </c:pt>
                <c:pt idx="6">
                  <c:v>418.6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6.7</c:v>
                </c:pt>
                <c:pt idx="1">
                  <c:v>77.599999999999994</c:v>
                </c:pt>
                <c:pt idx="2">
                  <c:v>77.599999999999994</c:v>
                </c:pt>
                <c:pt idx="3">
                  <c:v>82.8</c:v>
                </c:pt>
                <c:pt idx="4">
                  <c:v>84.2</c:v>
                </c:pt>
                <c:pt idx="5">
                  <c:v>79</c:v>
                </c:pt>
                <c:pt idx="6">
                  <c:v>72.900000000000006</c:v>
                </c:pt>
                <c:pt idx="7">
                  <c:v>68.900000000000006</c:v>
                </c:pt>
                <c:pt idx="8">
                  <c:v>75.900000000000006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7.3</c:v>
                </c:pt>
                <c:pt idx="1">
                  <c:v>22.4</c:v>
                </c:pt>
                <c:pt idx="2">
                  <c:v>22.4</c:v>
                </c:pt>
                <c:pt idx="3">
                  <c:v>17.2</c:v>
                </c:pt>
                <c:pt idx="4">
                  <c:v>16.2</c:v>
                </c:pt>
                <c:pt idx="5">
                  <c:v>21</c:v>
                </c:pt>
                <c:pt idx="6">
                  <c:v>27.1</c:v>
                </c:pt>
                <c:pt idx="7">
                  <c:v>30.6</c:v>
                </c:pt>
                <c:pt idx="8">
                  <c:v>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41.5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9974528"/>
        <c:axId val="139972992"/>
      </c:barChart>
      <c:valAx>
        <c:axId val="139972992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4528"/>
        <c:crosses val="autoZero"/>
        <c:crossBetween val="between"/>
        <c:majorUnit val="20"/>
        <c:minorUnit val="20"/>
      </c:valAx>
      <c:catAx>
        <c:axId val="139974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299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68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5.0847457627118814E-2"/>
                  <c:y val="2.60133504073242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3.3888518172516605E-2"/>
                  <c:y val="6.721150859602757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1.1999644112282581E-2"/>
                  <c:y val="2.37922785603356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">
                  <c:v>4877.5</c:v>
                </c:pt>
                <c:pt idx="2" formatCode="#,##0.0">
                  <c:v>1013.4</c:v>
                </c:pt>
                <c:pt idx="3" formatCode="#,##0.0">
                  <c:v>368.1</c:v>
                </c:pt>
                <c:pt idx="4" formatCode="#,##0.0">
                  <c:v>598.79999999999995</c:v>
                </c:pt>
                <c:pt idx="5" formatCode="#,##0.0">
                  <c:v>201.4</c:v>
                </c:pt>
                <c:pt idx="6" formatCode="#,##0.0">
                  <c:v>362.9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65.900000000000006</c:v>
                </c:pt>
                <c:pt idx="1">
                  <c:v>58.5</c:v>
                </c:pt>
                <c:pt idx="2">
                  <c:v>52.9</c:v>
                </c:pt>
                <c:pt idx="3">
                  <c:v>59.5</c:v>
                </c:pt>
                <c:pt idx="4">
                  <c:v>67.400000000000006</c:v>
                </c:pt>
                <c:pt idx="5">
                  <c:v>64.5</c:v>
                </c:pt>
                <c:pt idx="6">
                  <c:v>52</c:v>
                </c:pt>
                <c:pt idx="7">
                  <c:v>50.3</c:v>
                </c:pt>
                <c:pt idx="8">
                  <c:v>60.6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13.7</c:v>
                </c:pt>
                <c:pt idx="1">
                  <c:v>10.5</c:v>
                </c:pt>
                <c:pt idx="2">
                  <c:v>12.5</c:v>
                </c:pt>
                <c:pt idx="3">
                  <c:v>15.3</c:v>
                </c:pt>
                <c:pt idx="4">
                  <c:v>4.7</c:v>
                </c:pt>
                <c:pt idx="5">
                  <c:v>7.7</c:v>
                </c:pt>
                <c:pt idx="6">
                  <c:v>17.600000000000001</c:v>
                </c:pt>
                <c:pt idx="7">
                  <c:v>11.4</c:v>
                </c:pt>
                <c:pt idx="8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4.5</c:v>
                </c:pt>
                <c:pt idx="1">
                  <c:v>25.9</c:v>
                </c:pt>
                <c:pt idx="2">
                  <c:v>31.3</c:v>
                </c:pt>
                <c:pt idx="3">
                  <c:v>17.8</c:v>
                </c:pt>
                <c:pt idx="4">
                  <c:v>24.2</c:v>
                </c:pt>
                <c:pt idx="5">
                  <c:v>21.4</c:v>
                </c:pt>
                <c:pt idx="6">
                  <c:v>27.5</c:v>
                </c:pt>
                <c:pt idx="7">
                  <c:v>31.1</c:v>
                </c:pt>
                <c:pt idx="8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4.9000000000000004</c:v>
                </c:pt>
                <c:pt idx="1">
                  <c:v>5.2</c:v>
                </c:pt>
                <c:pt idx="2">
                  <c:v>3.3</c:v>
                </c:pt>
                <c:pt idx="3">
                  <c:v>7.4</c:v>
                </c:pt>
                <c:pt idx="4">
                  <c:v>3.7</c:v>
                </c:pt>
                <c:pt idx="5">
                  <c:v>6.5</c:v>
                </c:pt>
                <c:pt idx="6">
                  <c:v>3.1</c:v>
                </c:pt>
                <c:pt idx="7">
                  <c:v>7.3</c:v>
                </c:pt>
                <c:pt idx="8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41062912"/>
        <c:axId val="141044736"/>
      </c:barChart>
      <c:valAx>
        <c:axId val="14104473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62912"/>
        <c:crosses val="autoZero"/>
        <c:crossBetween val="between"/>
        <c:majorUnit val="20"/>
        <c:minorUnit val="20"/>
      </c:valAx>
      <c:catAx>
        <c:axId val="141062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4473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01.04.19 г.</c:v>
                </c:pt>
                <c:pt idx="1">
                  <c:v>01.04.20 г.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438.2</c:v>
                </c:pt>
                <c:pt idx="1">
                  <c:v>291.7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01.04.19 г.</c:v>
                </c:pt>
                <c:pt idx="1">
                  <c:v>01.04.20 г.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86</c:v>
                </c:pt>
                <c:pt idx="1">
                  <c:v>85.9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334976"/>
        <c:axId val="142349056"/>
      </c:barChart>
      <c:catAx>
        <c:axId val="14233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49056"/>
        <c:crosses val="autoZero"/>
        <c:auto val="1"/>
        <c:lblAlgn val="ctr"/>
        <c:lblOffset val="100"/>
        <c:noMultiLvlLbl val="0"/>
      </c:catAx>
      <c:valAx>
        <c:axId val="142349056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34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0.43364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3713"/>
          </a:xfrm>
          <a:prstGeom prst="rect">
            <a:avLst/>
          </a:prstGeom>
        </p:spPr>
        <p:txBody>
          <a:bodyPr vert="horz" lIns="91380" tIns="45690" rIns="91380" bIns="4569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7" y="2"/>
            <a:ext cx="2945659" cy="493713"/>
          </a:xfrm>
          <a:prstGeom prst="rect">
            <a:avLst/>
          </a:prstGeom>
        </p:spPr>
        <p:txBody>
          <a:bodyPr vert="horz" lIns="91380" tIns="45690" rIns="91380" bIns="45690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4" y="9378823"/>
            <a:ext cx="2945659" cy="493713"/>
          </a:xfrm>
          <a:prstGeom prst="rect">
            <a:avLst/>
          </a:prstGeom>
        </p:spPr>
        <p:txBody>
          <a:bodyPr vert="horz" lIns="91380" tIns="45690" rIns="91380" bIns="4569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7" y="9378823"/>
            <a:ext cx="2945659" cy="493713"/>
          </a:xfrm>
          <a:prstGeom prst="rect">
            <a:avLst/>
          </a:prstGeom>
        </p:spPr>
        <p:txBody>
          <a:bodyPr vert="horz" lIns="91380" tIns="45690" rIns="91380" bIns="45690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3713"/>
          </a:xfrm>
          <a:prstGeom prst="rect">
            <a:avLst/>
          </a:prstGeom>
        </p:spPr>
        <p:txBody>
          <a:bodyPr vert="horz" lIns="91380" tIns="45690" rIns="91380" bIns="4569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2"/>
            <a:ext cx="2945659" cy="493713"/>
          </a:xfrm>
          <a:prstGeom prst="rect">
            <a:avLst/>
          </a:prstGeom>
        </p:spPr>
        <p:txBody>
          <a:bodyPr vert="horz" lIns="91380" tIns="45690" rIns="91380" bIns="45690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41363"/>
            <a:ext cx="65817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0" tIns="45690" rIns="91380" bIns="4569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380" tIns="45690" rIns="91380" bIns="4569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78823"/>
            <a:ext cx="2945659" cy="493713"/>
          </a:xfrm>
          <a:prstGeom prst="rect">
            <a:avLst/>
          </a:prstGeom>
        </p:spPr>
        <p:txBody>
          <a:bodyPr vert="horz" lIns="91380" tIns="45690" rIns="91380" bIns="4569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378823"/>
            <a:ext cx="2945659" cy="493713"/>
          </a:xfrm>
          <a:prstGeom prst="rect">
            <a:avLst/>
          </a:prstGeom>
        </p:spPr>
        <p:txBody>
          <a:bodyPr vert="horz" lIns="91380" tIns="45690" rIns="91380" bIns="45690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41363"/>
            <a:ext cx="6581775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6290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8182">
              <a:defRPr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6598,7</a:t>
            </a:r>
            <a:endParaRPr lang="ru-RU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3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286954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квартал 20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179498675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Добровольский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Новодворский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814159"/>
              </p:ext>
            </p:extLst>
          </p:nvPr>
        </p:nvGraphicFramePr>
        <p:xfrm>
          <a:off x="107506" y="555526"/>
          <a:ext cx="8928988" cy="4090114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9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31943,7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7137,8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22,3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31 943,7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7 422,1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-284,3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31248,7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6977,4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22,3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31 248,7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7 257,7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-280,3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695,0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160,4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23,1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695,0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164,4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23,7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-4,0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130,3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27,4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21,0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130,3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27,2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20,9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+0,2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74,1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15,7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21,2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74,1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16,3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22,0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98,5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28,1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28,5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98,5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29,</a:t>
                      </a:r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30,3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92,3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24,3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92,3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24,8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26,9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25,5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23,8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107,0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25,</a:t>
                      </a:r>
                      <a:r>
                        <a:rPr lang="ru-RU" sz="150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24,0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19,1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85,0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19,3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itchFamily="18" charset="0"/>
                          <a:cs typeface="Times New Roman" pitchFamily="18" charset="0"/>
                        </a:rPr>
                        <a:t>18,8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40068"/>
              </p:ext>
            </p:extLst>
          </p:nvPr>
        </p:nvGraphicFramePr>
        <p:xfrm>
          <a:off x="107503" y="483517"/>
          <a:ext cx="8928989" cy="4452549"/>
        </p:xfrm>
        <a:graphic>
          <a:graphicData uri="http://schemas.openxmlformats.org/drawingml/2006/table">
            <a:tbl>
              <a:tblPr/>
              <a:tblGrid>
                <a:gridCol w="1582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местных бюджетов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(дотация, субвенции)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квартал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квартал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2536,4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6635,2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7137,8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2424,9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4036,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6977,4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111,5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</a:t>
                      </a:r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</a:t>
                      </a:r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</a:t>
                      </a:r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</a:t>
                      </a:r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</a:t>
                      </a:r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48047911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55670530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925671"/>
              </p:ext>
            </p:extLst>
          </p:nvPr>
        </p:nvGraphicFramePr>
        <p:xfrm>
          <a:off x="142844" y="27176"/>
          <a:ext cx="8786876" cy="4835338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 20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201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 20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6 598,7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6 252,2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1 169,9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7 196,6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7 422,1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6 496,3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6 138,5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1 119,2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7 024,0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7 257,7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17,9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77336068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64965058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80778433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26350428"/>
              </p:ext>
            </p:extLst>
          </p:nvPr>
        </p:nvGraphicFramePr>
        <p:xfrm>
          <a:off x="4483231" y="586854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954164"/>
              </p:ext>
            </p:extLst>
          </p:nvPr>
        </p:nvGraphicFramePr>
        <p:xfrm>
          <a:off x="216599" y="360608"/>
          <a:ext cx="8866441" cy="4803430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местного управления и самоуправления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01.0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4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23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524,2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377,6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-146,6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524,2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377,6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-146,6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6262</TotalTime>
  <Words>797</Words>
  <Application>Microsoft Office PowerPoint</Application>
  <PresentationFormat>Экран (16:9)</PresentationFormat>
  <Paragraphs>459</Paragraphs>
  <Slides>10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441</cp:revision>
  <cp:lastPrinted>2020-04-23T08:43:11Z</cp:lastPrinted>
  <dcterms:created xsi:type="dcterms:W3CDTF">2013-10-16T05:53:51Z</dcterms:created>
  <dcterms:modified xsi:type="dcterms:W3CDTF">2020-04-23T08:44:49Z</dcterms:modified>
</cp:coreProperties>
</file>