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4" r:id="rId1"/>
  </p:sldMasterIdLst>
  <p:notesMasterIdLst>
    <p:notesMasterId r:id="rId12"/>
  </p:notesMasterIdLst>
  <p:handoutMasterIdLst>
    <p:handoutMasterId r:id="rId13"/>
  </p:handoutMasterIdLst>
  <p:sldIdLst>
    <p:sldId id="258" r:id="rId2"/>
    <p:sldId id="284" r:id="rId3"/>
    <p:sldId id="289" r:id="rId4"/>
    <p:sldId id="285" r:id="rId5"/>
    <p:sldId id="295" r:id="rId6"/>
    <p:sldId id="296" r:id="rId7"/>
    <p:sldId id="293" r:id="rId8"/>
    <p:sldId id="292" r:id="rId9"/>
    <p:sldId id="282" r:id="rId10"/>
    <p:sldId id="291" r:id="rId11"/>
  </p:sldIdLst>
  <p:sldSz cx="9144000" cy="5143500" type="screen16x9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6" autoAdjust="0"/>
    <p:restoredTop sz="94676" autoAdjust="0"/>
  </p:normalViewPr>
  <p:slideViewPr>
    <p:cSldViewPr>
      <p:cViewPr varScale="1">
        <p:scale>
          <a:sx n="134" d="100"/>
          <a:sy n="134" d="100"/>
        </p:scale>
        <p:origin x="138" y="53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36438453667972"/>
          <c:y val="0.10989890152619812"/>
          <c:w val="0.81200676186662413"/>
          <c:h val="0.3968671138329967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Подоходный налог с физических лиц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15.9</c:v>
                </c:pt>
                <c:pt idx="1">
                  <c:v>64.099999999999994</c:v>
                </c:pt>
                <c:pt idx="2">
                  <c:v>76.5</c:v>
                </c:pt>
                <c:pt idx="3">
                  <c:v>79.5</c:v>
                </c:pt>
                <c:pt idx="4">
                  <c:v>49.4</c:v>
                </c:pt>
                <c:pt idx="5">
                  <c:v>68.7</c:v>
                </c:pt>
                <c:pt idx="6">
                  <c:v>52.1</c:v>
                </c:pt>
                <c:pt idx="7">
                  <c:v>64.5</c:v>
                </c:pt>
                <c:pt idx="8">
                  <c:v>72.400000000000006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84-43C9-B96A-171FE044EB6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Налоги на собственнотсть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3.6</c:v>
                </c:pt>
                <c:pt idx="1">
                  <c:v>0.5</c:v>
                </c:pt>
                <c:pt idx="2">
                  <c:v>0.2</c:v>
                </c:pt>
                <c:pt idx="3">
                  <c:v>0.6</c:v>
                </c:pt>
                <c:pt idx="4">
                  <c:v>0.9</c:v>
                </c:pt>
                <c:pt idx="5">
                  <c:v>0.5</c:v>
                </c:pt>
                <c:pt idx="6">
                  <c:v>0</c:v>
                </c:pt>
                <c:pt idx="7">
                  <c:v>0.9</c:v>
                </c:pt>
                <c:pt idx="8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84-43C9-B96A-171FE044EB6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 на добавленную стоимость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184-43C9-B96A-171FE044EB6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Единый налог для производителей сельскохозяйственной продукции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184-43C9-B96A-171FE044EB66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Прочие налоговые и неналоговые доходы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184-43C9-B96A-171FE044EB66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184-43C9-B96A-171FE044EB66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184-43C9-B96A-171FE044EB66}"/>
                </c:ext>
              </c:extLst>
            </c:dLbl>
            <c:dLbl>
              <c:idx val="3"/>
              <c:layout>
                <c:manualLayout>
                  <c:x val="5.6494950843009812E-3"/>
                  <c:y val="2.28974433751337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184-43C9-B96A-171FE044EB66}"/>
                </c:ext>
              </c:extLst>
            </c:dLbl>
            <c:dLbl>
              <c:idx val="4"/>
              <c:layout>
                <c:manualLayout>
                  <c:x val="-2.8248587570621716E-3"/>
                  <c:y val="-2.214485086445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184-43C9-B96A-171FE044EB66}"/>
                </c:ext>
              </c:extLst>
            </c:dLbl>
            <c:dLbl>
              <c:idx val="5"/>
              <c:layout>
                <c:manualLayout>
                  <c:x val="0"/>
                  <c:y val="7.78380480217752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184-43C9-B96A-171FE044EB66}"/>
                </c:ext>
              </c:extLst>
            </c:dLbl>
            <c:dLbl>
              <c:idx val="6"/>
              <c:layout>
                <c:manualLayout>
                  <c:x val="2.824858757062156E-3"/>
                  <c:y val="5.31466899970839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184-43C9-B96A-171FE044EB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Лист1!$F$2:$F$10</c:f>
              <c:numCache>
                <c:formatCode>0.0</c:formatCode>
                <c:ptCount val="9"/>
                <c:pt idx="0">
                  <c:v>4.4000000000000004</c:v>
                </c:pt>
                <c:pt idx="1">
                  <c:v>6.8</c:v>
                </c:pt>
                <c:pt idx="2">
                  <c:v>8.9</c:v>
                </c:pt>
                <c:pt idx="3">
                  <c:v>1</c:v>
                </c:pt>
                <c:pt idx="4">
                  <c:v>18.8</c:v>
                </c:pt>
                <c:pt idx="5">
                  <c:v>2.2000000000000002</c:v>
                </c:pt>
                <c:pt idx="6">
                  <c:v>2.4</c:v>
                </c:pt>
                <c:pt idx="7">
                  <c:v>6</c:v>
                </c:pt>
                <c:pt idx="8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184-43C9-B96A-171FE044EB66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Дотация, субвенции и иные межбюджетные транферты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"/>
                  <c:y val="-8.30431907417086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184-43C9-B96A-171FE044EB66}"/>
                </c:ext>
              </c:extLst>
            </c:dLbl>
            <c:dLbl>
              <c:idx val="4"/>
              <c:layout>
                <c:manualLayout>
                  <c:x val="8.4745762711864996E-3"/>
                  <c:y val="3.4567901234567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184-43C9-B96A-171FE044EB66}"/>
                </c:ext>
              </c:extLst>
            </c:dLbl>
            <c:dLbl>
              <c:idx val="6"/>
              <c:layout>
                <c:manualLayout>
                  <c:x val="-8.4745762711864996E-3"/>
                  <c:y val="-7.40740740740742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184-43C9-B96A-171FE044EB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69.400000000000006</c:v>
                </c:pt>
                <c:pt idx="1">
                  <c:v>28.6</c:v>
                </c:pt>
                <c:pt idx="2">
                  <c:v>13.4</c:v>
                </c:pt>
                <c:pt idx="3">
                  <c:v>18.899999999999999</c:v>
                </c:pt>
                <c:pt idx="4">
                  <c:v>30.9</c:v>
                </c:pt>
                <c:pt idx="5">
                  <c:v>28.6</c:v>
                </c:pt>
                <c:pt idx="6">
                  <c:v>45.5</c:v>
                </c:pt>
                <c:pt idx="7">
                  <c:v>28.6</c:v>
                </c:pt>
                <c:pt idx="8">
                  <c:v>24.9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8184-43C9-B96A-171FE044EB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43610496"/>
        <c:axId val="43582976"/>
      </c:barChart>
      <c:valAx>
        <c:axId val="43582976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43610496"/>
        <c:crosses val="autoZero"/>
        <c:crossBetween val="between"/>
        <c:majorUnit val="20"/>
        <c:minorUnit val="20"/>
      </c:valAx>
      <c:catAx>
        <c:axId val="436104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43582976"/>
        <c:crosses val="autoZero"/>
        <c:auto val="1"/>
        <c:lblAlgn val="ctr"/>
        <c:lblOffset val="100"/>
        <c:noMultiLvlLbl val="0"/>
      </c:catAx>
    </c:plotArea>
    <c:legend>
      <c:legendPos val="b"/>
      <c:legendEntry>
        <c:idx val="2"/>
        <c:txPr>
          <a:bodyPr/>
          <a:lstStyle/>
          <a:p>
            <a:pPr>
              <a:lnSpc>
                <a:spcPts val="1100"/>
              </a:lnSpc>
              <a:spcBef>
                <a:spcPts val="0"/>
              </a:spcBef>
              <a:defRPr sz="1050" kern="1200" cap="none" spc="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4.1990302059700182E-2"/>
          <c:y val="0.6788320413347656"/>
          <c:w val="0.88744917478535523"/>
          <c:h val="0.30475775349890555"/>
        </c:manualLayout>
      </c:layout>
      <c:overlay val="0"/>
      <c:txPr>
        <a:bodyPr/>
        <a:lstStyle/>
        <a:p>
          <a:pPr>
            <a:lnSpc>
              <a:spcPct val="100000"/>
            </a:lnSpc>
            <a:defRPr sz="1050" kern="1200" cap="none" spc="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451977401130012"/>
          <c:y val="1.6183934452125123E-2"/>
          <c:w val="0.76836158192089998"/>
          <c:h val="0.7413970131212506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5"/>
            <c:bubble3D val="0"/>
            <c:explosion val="0"/>
            <c:extLst>
              <c:ext xmlns:c16="http://schemas.microsoft.com/office/drawing/2014/chart" uri="{C3380CC4-5D6E-409C-BE32-E72D297353CC}">
                <c16:uniqueId val="{00000000-C8B4-4DE5-9E93-A55D34D29851}"/>
              </c:ext>
            </c:extLst>
          </c:dPt>
          <c:dLbls>
            <c:dLbl>
              <c:idx val="0"/>
              <c:layout>
                <c:manualLayout>
                  <c:x val="-0.11016949152542373"/>
                  <c:y val="-2.998296744240351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8B4-4DE5-9E93-A55D34D29851}"/>
                </c:ext>
              </c:extLst>
            </c:dLbl>
            <c:dLbl>
              <c:idx val="1"/>
              <c:layout>
                <c:manualLayout>
                  <c:x val="-5.6497175141242938E-2"/>
                  <c:y val="-8.994890232721054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8B4-4DE5-9E93-A55D34D29851}"/>
                </c:ext>
              </c:extLst>
            </c:dLbl>
            <c:dLbl>
              <c:idx val="2"/>
              <c:layout>
                <c:manualLayout>
                  <c:x val="-8.474576271186569E-3"/>
                  <c:y val="-3.270869175534928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8B4-4DE5-9E93-A55D34D29851}"/>
                </c:ext>
              </c:extLst>
            </c:dLbl>
            <c:dLbl>
              <c:idx val="3"/>
              <c:layout>
                <c:manualLayout>
                  <c:x val="-1.1299435028248483E-2"/>
                  <c:y val="-1.908007019062041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8B4-4DE5-9E93-A55D34D29851}"/>
                </c:ext>
              </c:extLst>
            </c:dLbl>
            <c:dLbl>
              <c:idx val="4"/>
              <c:layout>
                <c:manualLayout>
                  <c:x val="-0.10451977401130012"/>
                  <c:y val="4.906303763302462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8B4-4DE5-9E93-A55D34D29851}"/>
                </c:ext>
              </c:extLst>
            </c:dLbl>
            <c:dLbl>
              <c:idx val="5"/>
              <c:layout>
                <c:manualLayout>
                  <c:x val="-3.1073446327683923E-2"/>
                  <c:y val="-8.177172938837322E-3"/>
                </c:manualLayout>
              </c:layout>
              <c:numFmt formatCode="0.0%" sourceLinked="0"/>
              <c:spPr>
                <a:scene3d>
                  <a:camera prst="orthographicFront"/>
                  <a:lightRig rig="threePt" dir="t"/>
                </a:scene3d>
                <a:sp3d>
                  <a:bevelT w="6350"/>
                </a:sp3d>
              </c:spPr>
              <c:txPr>
                <a:bodyPr rot="0"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8B4-4DE5-9E93-A55D34D29851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Подоходный налог с физических лиц</c:v>
                </c:pt>
                <c:pt idx="1">
                  <c:v>Налоги на собственность</c:v>
                </c:pt>
                <c:pt idx="2">
                  <c:v>Налог на добавленную стоимость</c:v>
                </c:pt>
                <c:pt idx="3">
                  <c:v>Единый налог для производителей сельскохозяйственной продукции</c:v>
                </c:pt>
                <c:pt idx="4">
                  <c:v>Прочие налоговые и неналоговые доходы</c:v>
                </c:pt>
                <c:pt idx="5">
                  <c:v>Дотация, субвенции и иные межбюджетные транферты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1597.3</c:v>
                </c:pt>
                <c:pt idx="1">
                  <c:v>337</c:v>
                </c:pt>
                <c:pt idx="2">
                  <c:v>473.7</c:v>
                </c:pt>
                <c:pt idx="3">
                  <c:v>160.9</c:v>
                </c:pt>
                <c:pt idx="4">
                  <c:v>415.4</c:v>
                </c:pt>
                <c:pt idx="5">
                  <c:v>6517.5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8B4-4DE5-9E93-A55D34D298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581632223813306"/>
          <c:w val="1"/>
          <c:h val="0.24183677761866987"/>
        </c:manualLayout>
      </c:layout>
      <c:overlay val="0"/>
      <c:txPr>
        <a:bodyPr/>
        <a:lstStyle/>
        <a:p>
          <a:pPr>
            <a:defRPr sz="110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672360870145604"/>
          <c:y val="6.8837448634842123E-4"/>
          <c:w val="0.75021486720940134"/>
          <c:h val="0.7494792908657921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6"/>
          <c:dLbls>
            <c:dLbl>
              <c:idx val="0"/>
              <c:layout>
                <c:manualLayout>
                  <c:x val="2.3271052982784052E-2"/>
                  <c:y val="6.9988798692421266E-4"/>
                </c:manualLayout>
              </c:layout>
              <c:tx>
                <c:rich>
                  <a:bodyPr/>
                  <a:lstStyle/>
                  <a:p>
                    <a:fld id="{62757EE2-D785-41D1-9EB5-B8A0C6EEA188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10,5%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0B26-40C6-87DB-6E745C99FDAC}"/>
                </c:ext>
              </c:extLst>
            </c:dLbl>
            <c:dLbl>
              <c:idx val="1"/>
              <c:layout>
                <c:manualLayout>
                  <c:x val="1.4155878820232221E-2"/>
                  <c:y val="-5.2238966247065997E-2"/>
                </c:manualLayout>
              </c:layout>
              <c:tx>
                <c:rich>
                  <a:bodyPr/>
                  <a:lstStyle/>
                  <a:p>
                    <a:fld id="{DE19DA33-A9C3-429C-805A-E6EDE7370F21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9,8%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B26-40C6-87DB-6E745C99FDAC}"/>
                </c:ext>
              </c:extLst>
            </c:dLbl>
            <c:dLbl>
              <c:idx val="2"/>
              <c:layout>
                <c:manualLayout>
                  <c:x val="3.4019478435376685E-2"/>
                  <c:y val="-5.8084375104706194E-3"/>
                </c:manualLayout>
              </c:layout>
              <c:tx>
                <c:rich>
                  <a:bodyPr/>
                  <a:lstStyle/>
                  <a:p>
                    <a:fld id="{A7BD1FC5-07CD-49FE-BEE5-81AD80BC4263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28,8%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0B26-40C6-87DB-6E745C99FDAC}"/>
                </c:ext>
              </c:extLst>
            </c:dLbl>
            <c:dLbl>
              <c:idx val="3"/>
              <c:layout>
                <c:manualLayout>
                  <c:x val="0.135356332577072"/>
                  <c:y val="3.6790505436032871E-2"/>
                </c:manualLayout>
              </c:layout>
              <c:tx>
                <c:rich>
                  <a:bodyPr/>
                  <a:lstStyle/>
                  <a:p>
                    <a:fld id="{C4A3DFD7-5DD2-44B3-B54A-1D75614AC6F5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6,6%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B26-40C6-87DB-6E745C99FDAC}"/>
                </c:ext>
              </c:extLst>
            </c:dLbl>
            <c:dLbl>
              <c:idx val="4"/>
              <c:layout>
                <c:manualLayout>
                  <c:x val="-8.4745762711864476E-3"/>
                  <c:y val="0.104489888821653"/>
                </c:manualLayout>
              </c:layout>
              <c:tx>
                <c:rich>
                  <a:bodyPr/>
                  <a:lstStyle/>
                  <a:p>
                    <a:fld id="{113938EB-3BAF-4FDA-B761-35C80C6EDF57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35,2 %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0B26-40C6-87DB-6E745C99FDAC}"/>
                </c:ext>
              </c:extLst>
            </c:dLbl>
            <c:dLbl>
              <c:idx val="5"/>
              <c:layout>
                <c:manualLayout>
                  <c:x val="-2.5172605542951202E-2"/>
                  <c:y val="-8.8835513481091768E-3"/>
                </c:manualLayout>
              </c:layout>
              <c:tx>
                <c:rich>
                  <a:bodyPr/>
                  <a:lstStyle/>
                  <a:p>
                    <a:fld id="{2E2EC4F7-C245-4431-913A-7DD48789F619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4,7%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B26-40C6-87DB-6E745C99FDAC}"/>
                </c:ext>
              </c:extLst>
            </c:dLbl>
            <c:dLbl>
              <c:idx val="6"/>
              <c:layout>
                <c:manualLayout>
                  <c:x val="5.7519462609546913E-2"/>
                  <c:y val="-3.0931462123793909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406,3</a:t>
                    </a:r>
                    <a:r>
                      <a:rPr lang="en-US" baseline="0" dirty="0"/>
                      <a:t>; 4,3%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B26-40C6-87DB-6E745C99FDA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Общегосударственная деятельность</c:v>
                </c:pt>
                <c:pt idx="1">
                  <c:v>Жилищно-коммунальные услуги и жилищное строительство</c:v>
                </c:pt>
                <c:pt idx="2">
                  <c:v>Здравоохранение</c:v>
                </c:pt>
                <c:pt idx="3">
                  <c:v>Физическая культура, спорт, культура и СМИ</c:v>
                </c:pt>
                <c:pt idx="4">
                  <c:v>Образование</c:v>
                </c:pt>
                <c:pt idx="5">
                  <c:v>Социальная политика</c:v>
                </c:pt>
                <c:pt idx="6">
                  <c:v>Национальная экономика и другие расходы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986.4</c:v>
                </c:pt>
                <c:pt idx="1">
                  <c:v>924.3</c:v>
                </c:pt>
                <c:pt idx="2">
                  <c:v>2709.5</c:v>
                </c:pt>
                <c:pt idx="3">
                  <c:v>623.9</c:v>
                </c:pt>
                <c:pt idx="4">
                  <c:v>3317.2</c:v>
                </c:pt>
                <c:pt idx="5">
                  <c:v>444.4</c:v>
                </c:pt>
                <c:pt idx="6">
                  <c:v>406.3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B26-40C6-87DB-6E745C99FD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357082017342568"/>
          <c:w val="1"/>
          <c:h val="0.25642912765084847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0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Общегосударственная деятельность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9.1999999999999993</c:v>
                </c:pt>
                <c:pt idx="1">
                  <c:v>74</c:v>
                </c:pt>
                <c:pt idx="2">
                  <c:v>72.5</c:v>
                </c:pt>
                <c:pt idx="3">
                  <c:v>77.7</c:v>
                </c:pt>
                <c:pt idx="4">
                  <c:v>75</c:v>
                </c:pt>
                <c:pt idx="5">
                  <c:v>73.900000000000006</c:v>
                </c:pt>
                <c:pt idx="6">
                  <c:v>71</c:v>
                </c:pt>
                <c:pt idx="7">
                  <c:v>76.7</c:v>
                </c:pt>
                <c:pt idx="8">
                  <c:v>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04-4F02-9BE3-25F3878C130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Жилищно-коммунальные услуги и жилищное строительство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9.5</c:v>
                </c:pt>
                <c:pt idx="1">
                  <c:v>25.2</c:v>
                </c:pt>
                <c:pt idx="2">
                  <c:v>27.5</c:v>
                </c:pt>
                <c:pt idx="3">
                  <c:v>22.3</c:v>
                </c:pt>
                <c:pt idx="4">
                  <c:v>20.6</c:v>
                </c:pt>
                <c:pt idx="5">
                  <c:v>26.1</c:v>
                </c:pt>
                <c:pt idx="6">
                  <c:v>29</c:v>
                </c:pt>
                <c:pt idx="7">
                  <c:v>23.7</c:v>
                </c:pt>
                <c:pt idx="8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04-4F02-9BE3-25F3878C130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Здравоохранение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29.4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04-4F02-9BE3-25F3878C1309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Физическая культура, спорт, культура и СМИ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C04-4F02-9BE3-25F3878C1309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Образование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C04-4F02-9BE3-25F3878C1309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C04-4F02-9BE3-25F3878C1309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C04-4F02-9BE3-25F3878C1309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C04-4F02-9BE3-25F3878C1309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C04-4F02-9BE3-25F3878C1309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C04-4F02-9BE3-25F3878C1309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C04-4F02-9BE3-25F3878C13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4C04-4F02-9BE3-25F3878C1309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Социальная политика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2.81195110216305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C04-4F02-9BE3-25F3878C13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Лист1!$G$2:$G$10</c:f>
              <c:numCache>
                <c:formatCode>General</c:formatCode>
                <c:ptCount val="9"/>
                <c:pt idx="0" formatCode="0.0">
                  <c:v>4.8</c:v>
                </c:pt>
                <c:pt idx="4" formatCode="0.0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C04-4F02-9BE3-25F3878C1309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Национальная экономика и другие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-8.43585330648917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C04-4F02-9BE3-25F3878C13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Лист1!$H$2:$H$10</c:f>
              <c:numCache>
                <c:formatCode>General</c:formatCode>
                <c:ptCount val="9"/>
                <c:pt idx="0" formatCode="0.0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4C04-4F02-9BE3-25F3878C13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76592640"/>
        <c:axId val="76591104"/>
      </c:barChart>
      <c:valAx>
        <c:axId val="7659110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6592640"/>
        <c:crosses val="autoZero"/>
        <c:crossBetween val="between"/>
        <c:majorUnit val="20"/>
        <c:minorUnit val="20"/>
      </c:valAx>
      <c:catAx>
        <c:axId val="765926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6591104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786E-2"/>
          <c:y val="0.75143632562185159"/>
          <c:w val="0.96140551181102352"/>
          <c:h val="0.24578343103068429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49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950220205525158"/>
          <c:y val="1.0366455058169633E-3"/>
          <c:w val="0.73764824947729568"/>
          <c:h val="0.7374780263193837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5"/>
          <c:dPt>
            <c:idx val="3"/>
            <c:bubble3D val="0"/>
            <c:explosion val="14"/>
            <c:extLst>
              <c:ext xmlns:c16="http://schemas.microsoft.com/office/drawing/2014/chart" uri="{C3380CC4-5D6E-409C-BE32-E72D297353CC}">
                <c16:uniqueId val="{00000003-6A8D-409A-8A12-842E742CCA1F}"/>
              </c:ext>
            </c:extLst>
          </c:dPt>
          <c:dLbls>
            <c:dLbl>
              <c:idx val="0"/>
              <c:layout>
                <c:manualLayout>
                  <c:x val="6.497175141242939E-2"/>
                  <c:y val="-4.937144102661958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A8D-409A-8A12-842E742CCA1F}"/>
                </c:ext>
              </c:extLst>
            </c:dLbl>
            <c:dLbl>
              <c:idx val="1"/>
              <c:layout>
                <c:manualLayout>
                  <c:x val="-2.8248587570622505E-3"/>
                  <c:y val="-7.640879492139607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A8D-409A-8A12-842E742CCA1F}"/>
                </c:ext>
              </c:extLst>
            </c:dLbl>
            <c:dLbl>
              <c:idx val="2"/>
              <c:layout>
                <c:manualLayout>
                  <c:x val="1.4124293785310734E-2"/>
                  <c:y val="9.0800207067541147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A8D-409A-8A12-842E742CCA1F}"/>
                </c:ext>
              </c:extLst>
            </c:dLbl>
            <c:dLbl>
              <c:idx val="3"/>
              <c:layout>
                <c:manualLayout>
                  <c:x val="-2.9877663597135212E-2"/>
                  <c:y val="2.4124458491131179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A8D-409A-8A12-842E742CCA1F}"/>
                </c:ext>
              </c:extLst>
            </c:dLbl>
            <c:dLbl>
              <c:idx val="4"/>
              <c:layout>
                <c:manualLayout>
                  <c:x val="1.1999644112282581E-2"/>
                  <c:y val="2.379227856033567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A8D-409A-8A12-842E742CCA1F}"/>
                </c:ext>
              </c:extLst>
            </c:dLbl>
            <c:dLbl>
              <c:idx val="5"/>
              <c:layout>
                <c:manualLayout>
                  <c:x val="-8.582489952615576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A8D-409A-8A12-842E742CCA1F}"/>
                </c:ext>
              </c:extLst>
            </c:dLbl>
            <c:dLbl>
              <c:idx val="6"/>
              <c:layout>
                <c:manualLayout>
                  <c:x val="0"/>
                  <c:y val="-7.783516333814702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A8D-409A-8A12-842E742CCA1F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Заработная плата</c:v>
                </c:pt>
                <c:pt idx="1">
                  <c:v>Приобретение предметов снабжения и расходных материалов</c:v>
                </c:pt>
                <c:pt idx="2">
                  <c:v>Оплата коммунальных услуг</c:v>
                </c:pt>
                <c:pt idx="3">
                  <c:v>Прочие текущие расходы на закупки товаров и оплату услуг</c:v>
                </c:pt>
                <c:pt idx="4">
                  <c:v>Субсидии хозяйственным организациям</c:v>
                </c:pt>
                <c:pt idx="5">
                  <c:v>Текущие и капитальные бюджетные трансферты населению</c:v>
                </c:pt>
                <c:pt idx="6">
                  <c:v>Другие расходы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6056.9</c:v>
                </c:pt>
                <c:pt idx="1">
                  <c:v>5.4</c:v>
                </c:pt>
                <c:pt idx="2">
                  <c:v>1384.2</c:v>
                </c:pt>
                <c:pt idx="3">
                  <c:v>428.3</c:v>
                </c:pt>
                <c:pt idx="4">
                  <c:v>863.3</c:v>
                </c:pt>
                <c:pt idx="5">
                  <c:v>172.9</c:v>
                </c:pt>
                <c:pt idx="6">
                  <c:v>501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A8D-409A-8A12-842E742CCA1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61681947155786"/>
          <c:w val="1"/>
          <c:h val="0.25383189385063892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0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Заработная плата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4154544241294234E-4"/>
                  <c:y val="-1.64400730185545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64.599999999999994</c:v>
                </c:pt>
                <c:pt idx="1">
                  <c:v>51.3</c:v>
                </c:pt>
                <c:pt idx="2">
                  <c:v>43.3</c:v>
                </c:pt>
                <c:pt idx="3">
                  <c:v>53.3</c:v>
                </c:pt>
                <c:pt idx="4">
                  <c:v>55.5</c:v>
                </c:pt>
                <c:pt idx="5">
                  <c:v>54.8</c:v>
                </c:pt>
                <c:pt idx="6">
                  <c:v>47</c:v>
                </c:pt>
                <c:pt idx="7">
                  <c:v>48.7</c:v>
                </c:pt>
                <c:pt idx="8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B6-4051-BFD9-802C2EF9B77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Приобретение предметов снабжения и расходных материалов</c:v>
                </c:pt>
              </c:strCache>
            </c:strRef>
          </c:tx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</c:numCache>
            </c:numRef>
          </c:val>
          <c:extLst>
            <c:ext xmlns:c16="http://schemas.microsoft.com/office/drawing/2014/chart" uri="{C3380CC4-5D6E-409C-BE32-E72D297353CC}">
              <c16:uniqueId val="{00000003-FDB6-4051-BFD9-802C2EF9B77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Оплата коммунальных услуг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6497175141242938E-3"/>
                  <c:y val="8.3044982698962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Лист1!$D$2:$D$10</c:f>
              <c:numCache>
                <c:formatCode>0.0</c:formatCode>
                <c:ptCount val="9"/>
                <c:pt idx="0">
                  <c:v>14.7</c:v>
                </c:pt>
                <c:pt idx="1">
                  <c:v>14.6</c:v>
                </c:pt>
                <c:pt idx="2">
                  <c:v>21.5</c:v>
                </c:pt>
                <c:pt idx="3">
                  <c:v>14.2</c:v>
                </c:pt>
                <c:pt idx="4">
                  <c:v>10.199999999999999</c:v>
                </c:pt>
                <c:pt idx="5">
                  <c:v>10.8</c:v>
                </c:pt>
                <c:pt idx="6">
                  <c:v>18.600000000000001</c:v>
                </c:pt>
                <c:pt idx="7">
                  <c:v>19.399999999999999</c:v>
                </c:pt>
                <c:pt idx="8">
                  <c:v>9.1999999999999993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DB6-4051-BFD9-802C2EF9B773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Прочие текущие расходы на закупки товаров и оплату услуг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Лист1!$E$2:$E$10</c:f>
              <c:numCache>
                <c:formatCode>0.0</c:formatCode>
                <c:ptCount val="9"/>
                <c:pt idx="0">
                  <c:v>4.0999999999999996</c:v>
                </c:pt>
                <c:pt idx="1">
                  <c:v>26.8</c:v>
                </c:pt>
                <c:pt idx="2">
                  <c:v>28.3</c:v>
                </c:pt>
                <c:pt idx="3">
                  <c:v>24.4</c:v>
                </c:pt>
                <c:pt idx="4">
                  <c:v>24.2</c:v>
                </c:pt>
                <c:pt idx="5">
                  <c:v>27.4</c:v>
                </c:pt>
                <c:pt idx="6">
                  <c:v>29.6</c:v>
                </c:pt>
                <c:pt idx="7">
                  <c:v>25</c:v>
                </c:pt>
                <c:pt idx="8">
                  <c:v>28.4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DB6-4051-BFD9-802C2EF9B773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Субсидии хозяйственным организациям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DB6-4051-BFD9-802C2EF9B773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DB6-4051-BFD9-802C2EF9B77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DB6-4051-BFD9-802C2EF9B773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DB6-4051-BFD9-802C2EF9B773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DB6-4051-BFD9-802C2EF9B773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DB6-4051-BFD9-802C2EF9B773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Лист1!$F$2:$F$10</c:f>
              <c:numCache>
                <c:formatCode>0.0</c:formatCode>
                <c:ptCount val="9"/>
                <c:pt idx="0">
                  <c:v>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FDB6-4051-BFD9-802C2EF9B773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Текущие и капитальные бюджетные трансферты населению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1.8</c:v>
                </c:pt>
                <c:pt idx="1">
                  <c:v>0.8</c:v>
                </c:pt>
                <c:pt idx="4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FDB6-4051-BFD9-802C2EF9B773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Другие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949152542372881E-2"/>
                  <c:y val="-1.9377162629757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DB6-4051-BFD9-802C2EF9B773}"/>
                </c:ext>
              </c:extLst>
            </c:dLbl>
            <c:dLbl>
              <c:idx val="1"/>
              <c:layout>
                <c:manualLayout>
                  <c:x val="0"/>
                  <c:y val="-2.21453287197236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Лист1!$H$2:$H$10</c:f>
              <c:numCache>
                <c:formatCode>0.0</c:formatCode>
                <c:ptCount val="9"/>
                <c:pt idx="0">
                  <c:v>5.3</c:v>
                </c:pt>
                <c:pt idx="1">
                  <c:v>6.4</c:v>
                </c:pt>
                <c:pt idx="2">
                  <c:v>6.9</c:v>
                </c:pt>
                <c:pt idx="3">
                  <c:v>8.1</c:v>
                </c:pt>
                <c:pt idx="4">
                  <c:v>5.8</c:v>
                </c:pt>
                <c:pt idx="5">
                  <c:v>7.1</c:v>
                </c:pt>
                <c:pt idx="6">
                  <c:v>4.7</c:v>
                </c:pt>
                <c:pt idx="7">
                  <c:v>7.3</c:v>
                </c:pt>
                <c:pt idx="8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FDB6-4051-BFD9-802C2EF9B7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76613120"/>
        <c:axId val="77055488"/>
      </c:barChart>
      <c:valAx>
        <c:axId val="77055488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6613120"/>
        <c:crosses val="autoZero"/>
        <c:crossBetween val="between"/>
        <c:majorUnit val="20"/>
        <c:minorUnit val="20"/>
      </c:valAx>
      <c:catAx>
        <c:axId val="766131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7055488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786E-2"/>
          <c:y val="0.75420450644362158"/>
          <c:w val="0.96015814760443163"/>
          <c:h val="0.23472282919652346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Структура долговых обязательств.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долгосрочный (свыше 1 года),
в нацвалюте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833333333333611E-3"/>
                  <c:y val="-1.25000000000000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306-4067-8107-BC9E9F1F137D}"/>
                </c:ext>
              </c:extLst>
            </c:dLbl>
            <c:dLbl>
              <c:idx val="1"/>
              <c:layout>
                <c:manualLayout>
                  <c:x val="-2.0833333333333611E-3"/>
                  <c:y val="6.24975393700789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306-4067-8107-BC9E9F1F13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01.04.20 г.</c:v>
                </c:pt>
                <c:pt idx="1">
                  <c:v>01.04.21 г.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291.7</c:v>
                </c:pt>
                <c:pt idx="1">
                  <c:v>209.5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306-4067-8107-BC9E9F1F137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краткосрочный (до 1 года),
в нацвалюте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583333333333373E-2"/>
                  <c:y val="6.25000000000001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306-4067-8107-BC9E9F1F13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01.04.20 г.</c:v>
                </c:pt>
                <c:pt idx="1">
                  <c:v>01.04.21 г.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85.9</c:v>
                </c:pt>
                <c:pt idx="1">
                  <c:v>74.900000000000006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306-4067-8107-BC9E9F1F13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357824"/>
        <c:axId val="77359360"/>
      </c:barChart>
      <c:catAx>
        <c:axId val="77357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7359360"/>
        <c:crosses val="autoZero"/>
        <c:auto val="1"/>
        <c:lblAlgn val="ctr"/>
        <c:lblOffset val="100"/>
        <c:noMultiLvlLbl val="0"/>
      </c:catAx>
      <c:valAx>
        <c:axId val="77359360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73578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586975065617792"/>
          <c:y val="0.33255290354331041"/>
          <c:w val="0.32746358267716863"/>
          <c:h val="0.44540994094488473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0.0945</cdr:x>
      <cdr:y>0.1121</cdr:y>
    </cdr:from>
    <cdr:to>
      <cdr:x>0.16048</cdr:x>
      <cdr:y>0.17029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32048" y="504056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0.30428</cdr:y>
    </cdr:from>
    <cdr:to>
      <cdr:x>0.16048</cdr:x>
      <cdr:y>0.36246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32048" y="1368152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0.03481</cdr:x>
      <cdr:y>0.05099</cdr:y>
    </cdr:from>
    <cdr:to>
      <cdr:x>0.10079</cdr:x>
      <cdr:y>0.10918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156483" y="262243"/>
          <a:ext cx="296633" cy="2993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0.49646</cdr:y>
    </cdr:from>
    <cdr:to>
      <cdr:x>0.16048</cdr:x>
      <cdr:y>0.55464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32048" y="2232248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0.40037</cdr:y>
    </cdr:from>
    <cdr:to>
      <cdr:x>0.16048</cdr:x>
      <cdr:y>0.45855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32048" y="1800200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0.20819</cdr:y>
    </cdr:from>
    <cdr:to>
      <cdr:x>0.16048</cdr:x>
      <cdr:y>0.26637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432048" y="936104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0.77407</cdr:x>
      <cdr:y>0</cdr:y>
    </cdr:from>
    <cdr:to>
      <cdr:x>0.98914</cdr:x>
      <cdr:y>0.05945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80064" y="0"/>
          <a:ext cx="966931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0.67986</cdr:y>
    </cdr:from>
    <cdr:to>
      <cdr:x>0.43364</cdr:x>
      <cdr:y>0.73601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167682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0.76068</cdr:x>
      <cdr:y>0.0001</cdr:y>
    </cdr:from>
    <cdr:to>
      <cdr:x>1</cdr:x>
      <cdr:y>0.06143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19865" y="471"/>
          <a:ext cx="1075935" cy="2769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0.66973</cdr:y>
    </cdr:from>
    <cdr:to>
      <cdr:x>0.43364</cdr:x>
      <cdr:y>0.72766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807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0.09517</cdr:x>
      <cdr:y>0.01605</cdr:y>
    </cdr:from>
    <cdr:to>
      <cdr:x>0.16227</cdr:x>
      <cdr:y>0.07397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7247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0.11171</cdr:y>
    </cdr:from>
    <cdr:to>
      <cdr:x>0.16227</cdr:x>
      <cdr:y>0.16963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50452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0.20737</cdr:y>
    </cdr:from>
    <cdr:to>
      <cdr:x>0.16227</cdr:x>
      <cdr:y>0.26529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27856" y="93657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0.30303</cdr:y>
    </cdr:from>
    <cdr:to>
      <cdr:x>0.16227</cdr:x>
      <cdr:y>0.36096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1368623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0.39869</cdr:y>
    </cdr:from>
    <cdr:to>
      <cdr:x>0.16227</cdr:x>
      <cdr:y>0.45662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180067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0.49435</cdr:y>
    </cdr:from>
    <cdr:to>
      <cdr:x>0.16227</cdr:x>
      <cdr:y>0.55228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223271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0.74466</cdr:x>
      <cdr:y>0</cdr:y>
    </cdr:from>
    <cdr:to>
      <cdr:x>0.95288</cdr:x>
      <cdr:y>0.09727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347842" y="0"/>
          <a:ext cx="936126" cy="4462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0.65918</cdr:y>
    </cdr:from>
    <cdr:to>
      <cdr:x>0.43364</cdr:x>
      <cdr:y>0.7162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237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0.09517</cdr:x>
      <cdr:y>0.40806</cdr:y>
    </cdr:from>
    <cdr:to>
      <cdr:x>0.16227</cdr:x>
      <cdr:y>0.46508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18721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0.01567</cdr:y>
    </cdr:from>
    <cdr:to>
      <cdr:x>0.16227</cdr:x>
      <cdr:y>0.0727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719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0.10985</cdr:y>
    </cdr:from>
    <cdr:to>
      <cdr:x>0.16227</cdr:x>
      <cdr:y>0.16687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5039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0.20402</cdr:y>
    </cdr:from>
    <cdr:to>
      <cdr:x>0.16227</cdr:x>
      <cdr:y>0.26104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93600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0.31388</cdr:y>
    </cdr:from>
    <cdr:to>
      <cdr:x>0.16227</cdr:x>
      <cdr:y>0.37091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144006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0.50223</cdr:y>
    </cdr:from>
    <cdr:to>
      <cdr:x>0.16227</cdr:x>
      <cdr:y>0.55925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27856" y="23041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0.84256</cdr:x>
      <cdr:y>0.11019</cdr:y>
    </cdr:from>
    <cdr:to>
      <cdr:x>0.98436</cdr:x>
      <cdr:y>0.18592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5136246" y="447812"/>
          <a:ext cx="864404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тыс. руб.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5" y="1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5B5B2C10-A823-48D5-A595-3AA99F613FC7}" type="datetimeFigureOut">
              <a:rPr lang="ru-RU" smtClean="0"/>
              <a:pPr/>
              <a:t>22.04.2021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3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A4838C63-775D-441E-AC36-3484755155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6838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84120DA1-7ABA-48BB-83AB-0DFBDB4DB943}" type="datetimeFigureOut">
              <a:rPr lang="ru-RU" smtClean="0"/>
              <a:pPr/>
              <a:t>22.04.2021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4" tIns="45697" rIns="91394" bIns="4569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394" tIns="45697" rIns="91394" bIns="45697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1F399D40-BADF-4B17-B833-149457CB67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7696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437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C11CB-27E8-400B-A2A3-5F9A57E5E019}" type="datetime1">
              <a:rPr lang="ru-RU" smtClean="0"/>
              <a:pPr/>
              <a:t>22.04.2021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296887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65B0-1072-4E93-9C00-FC7D4D821DC7}" type="datetime1">
              <a:rPr lang="ru-RU" smtClean="0"/>
              <a:pPr/>
              <a:t>22.04.2021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817079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F1F0-5418-4344-B520-CBF5221412A6}" type="datetime1">
              <a:rPr lang="ru-RU" smtClean="0"/>
              <a:pPr/>
              <a:t>22.04.2021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450951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CF03-E368-4351-9CBF-40EFC70C6732}" type="datetime1">
              <a:rPr lang="ru-RU" smtClean="0"/>
              <a:pPr/>
              <a:t>22.04.2021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370170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F075B-B04B-4441-9A89-D82D98E4A946}" type="datetime1">
              <a:rPr lang="ru-RU" smtClean="0"/>
              <a:pPr/>
              <a:t>22.04.2021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379767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9741-87AA-41EF-8427-4D18A538D9C2}" type="datetime1">
              <a:rPr lang="ru-RU" smtClean="0"/>
              <a:pPr/>
              <a:t>22.04.2021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781818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D1E6-B831-4991-A385-190022C92E67}" type="datetime1">
              <a:rPr lang="ru-RU" smtClean="0"/>
              <a:pPr/>
              <a:t>22.04.2021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614142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BE30-DB56-4260-A5B5-27A7CD95D5BF}" type="datetime1">
              <a:rPr lang="ru-RU" smtClean="0"/>
              <a:pPr/>
              <a:t>22.04.2021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061277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E6AF-10B7-4F8F-8260-50DE4EB0B637}" type="datetime1">
              <a:rPr lang="ru-RU" smtClean="0"/>
              <a:pPr/>
              <a:t>22.04.2021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189418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A36F-15B1-4727-9412-F2E547AA6EF2}" type="datetime1">
              <a:rPr lang="ru-RU" smtClean="0"/>
              <a:pPr/>
              <a:t>22.04.2021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194308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6047C-89A0-44C8-8757-5F0643FC4687}" type="datetime1">
              <a:rPr lang="ru-RU" smtClean="0"/>
              <a:pPr/>
              <a:t>22.04.2021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125269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E7322-F505-497D-99E9-533EC7866A8A}" type="datetime1">
              <a:rPr lang="ru-RU" smtClean="0"/>
              <a:pPr/>
              <a:t>22.04.2021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64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5" r:id="rId1"/>
    <p:sldLayoutId id="2147484346" r:id="rId2"/>
    <p:sldLayoutId id="2147484347" r:id="rId3"/>
    <p:sldLayoutId id="2147484348" r:id="rId4"/>
    <p:sldLayoutId id="2147484349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</p:sldLayoutIdLst>
  <p:transition spd="slow">
    <p:wipe/>
  </p:transition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0987811"/>
              </p:ext>
            </p:extLst>
          </p:nvPr>
        </p:nvGraphicFramePr>
        <p:xfrm>
          <a:off x="107504" y="1059582"/>
          <a:ext cx="8928992" cy="16530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530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БЮЛЛЕТЕНЬ</a:t>
                      </a:r>
                    </a:p>
                    <a:p>
                      <a:pPr algn="ctr" fontAlgn="ctr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 исполнении бюджета</a:t>
                      </a:r>
                      <a:b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  <a:b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</a:t>
                      </a:r>
                      <a:r>
                        <a:rPr lang="ru-RU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 квартал 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2021 год</a:t>
                      </a: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277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729658461"/>
              </p:ext>
            </p:extLst>
          </p:nvPr>
        </p:nvGraphicFramePr>
        <p:xfrm>
          <a:off x="1524000" y="53975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602650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347070"/>
              </p:ext>
            </p:extLst>
          </p:nvPr>
        </p:nvGraphicFramePr>
        <p:xfrm>
          <a:off x="107504" y="1635648"/>
          <a:ext cx="8928992" cy="933826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33826">
                <a:tc>
                  <a:txBody>
                    <a:bodyPr/>
                    <a:lstStyle/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961821"/>
              </p:ext>
            </p:extLst>
          </p:nvPr>
        </p:nvGraphicFramePr>
        <p:xfrm>
          <a:off x="107504" y="123478"/>
          <a:ext cx="8928992" cy="19578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786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Структура консолидированного</a:t>
                      </a:r>
                      <a:b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788024" y="1283124"/>
            <a:ext cx="1741909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Районный бюджет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644007" y="2357436"/>
            <a:ext cx="2029941" cy="250033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/>
              </a:rPr>
              <a:t>7 сельских бюджетов:</a:t>
            </a: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Вердомичский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>
                <a:solidFill>
                  <a:srgbClr val="000000"/>
                </a:solidFill>
                <a:latin typeface="Times New Roman"/>
              </a:rPr>
              <a:t>Добровольский</a:t>
            </a: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Незбодичский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>
                <a:solidFill>
                  <a:srgbClr val="000000"/>
                </a:solidFill>
                <a:latin typeface="Times New Roman"/>
              </a:rPr>
              <a:t>Новодворский</a:t>
            </a: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Свислочский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Хоневичский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Порозовский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07704" y="127936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Базовый уровень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247241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Первичный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915279350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3060975"/>
              </p:ext>
            </p:extLst>
          </p:nvPr>
        </p:nvGraphicFramePr>
        <p:xfrm>
          <a:off x="107506" y="555526"/>
          <a:ext cx="8928988" cy="4162122"/>
        </p:xfrm>
        <a:graphic>
          <a:graphicData uri="http://schemas.openxmlformats.org/drawingml/2006/table">
            <a:tbl>
              <a:tblPr/>
              <a:tblGrid>
                <a:gridCol w="15841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5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3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8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9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596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8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581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1329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2280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10506">
                <a:tc gridSpan="13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 БЮДЖЕТА</a:t>
                      </a:r>
                    </a:p>
                  </a:txBody>
                  <a:tcPr marL="7717" marR="7717" marT="7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29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бюджета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ДЕФИЦИТ (-); ПРОФИЦИТ (+)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60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 района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35 940,5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9 501,8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26,4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35 940,5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9 412,0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26,2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+89,8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Районный бюджет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35 149,5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9 317,4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26,5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35 149,5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9 221,9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26,2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+95,5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Сельские бюджеты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791,0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184,4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23,3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791,0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190,1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24,0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-5,7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Вердомичский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114,5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24,7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21,6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114,5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24,7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21,6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Добровольский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85,4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19,0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22,2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85,4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19,7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23,1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-0,7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Незбодичский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126,1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>
                          <a:latin typeface="Times New Roman" pitchFamily="18" charset="0"/>
                          <a:cs typeface="Times New Roman" pitchFamily="18" charset="0"/>
                        </a:rPr>
                        <a:t>35,6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28,2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126,1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36,4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28,9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-0,8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Новодворский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105,9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22,7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21,4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105,9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24,1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22,8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-1,4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126,3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33,2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26,3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126,3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33,8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26,8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-0,6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Хоневичский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106,1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23,1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21,8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106,1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23,2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,0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-0,1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Порозовский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20,6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28,2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22,3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-2,1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432352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5853602"/>
              </p:ext>
            </p:extLst>
          </p:nvPr>
        </p:nvGraphicFramePr>
        <p:xfrm>
          <a:off x="107503" y="483517"/>
          <a:ext cx="8928988" cy="4538038"/>
        </p:xfrm>
        <a:graphic>
          <a:graphicData uri="http://schemas.openxmlformats.org/drawingml/2006/table">
            <a:tbl>
              <a:tblPr/>
              <a:tblGrid>
                <a:gridCol w="15823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33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92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94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68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6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0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166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6443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185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1224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0405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94216"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Динамика поступлений доходов </a:t>
                      </a:r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местных бюджетов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216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4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бюджета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</a:t>
                      </a:r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доходы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 (дотация, субвенции)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доходов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4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395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района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2 800,2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2 984,3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4 337,6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6 517,5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7 137,8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9 501,8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Районный бюджет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2 676,6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2 852,5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4 300,8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6 464,9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6 977,4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9 317,4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Сельские бюджеты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Вердомичский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Добровольский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Незбодичский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Новодворский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232,3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Хоневичский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227,6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Порозовский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78982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351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доходов местных бюджетов.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76012900"/>
              </p:ext>
            </p:extLst>
          </p:nvPr>
        </p:nvGraphicFramePr>
        <p:xfrm>
          <a:off x="4648200" y="0"/>
          <a:ext cx="4495800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47549644"/>
              </p:ext>
            </p:extLst>
          </p:nvPr>
        </p:nvGraphicFramePr>
        <p:xfrm>
          <a:off x="0" y="484188"/>
          <a:ext cx="4495800" cy="465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61626681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2391094"/>
              </p:ext>
            </p:extLst>
          </p:nvPr>
        </p:nvGraphicFramePr>
        <p:xfrm>
          <a:off x="142844" y="27176"/>
          <a:ext cx="8786876" cy="4835338"/>
        </p:xfrm>
        <a:graphic>
          <a:graphicData uri="http://schemas.openxmlformats.org/drawingml/2006/table">
            <a:tbl>
              <a:tblPr/>
              <a:tblGrid>
                <a:gridCol w="155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3054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Динамика расходов местных бюджетов.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41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771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бюджета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Первоочередные расходы (заработная плата, лекарственные средства, продукты питания,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коммунальные услуги</a:t>
                      </a:r>
                    </a:p>
                    <a:p>
                      <a:pPr algn="ctr" fontAlgn="ctr"/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 другие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расходы</a:t>
                      </a:r>
                    </a:p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(транспорт, связь, ремонт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оборудования и зданий, уличное освещение, приобретение оборудования и прочие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расходов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5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</a:t>
                      </a: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квартал 20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</a:t>
                      </a: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год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квартал 202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</a:t>
                      </a: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квартал 20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квартал 202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квартал 20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квартал 202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 района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6 252,2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7 869,8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125,9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1 169,9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1 542,2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131,8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7 422,1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9 412,0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126,8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бюджет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6 138,5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7 742,9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126,1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1 119,2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1 479,0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132,1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7 257,7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9 221,9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127,1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66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Сельские бюджеты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126,9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111,6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50,7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124,7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164,4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190,1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115,6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Вердомичский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9,4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Добровольский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156,1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120,9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Незбодичский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118,6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8,3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131,3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122,6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Новодворский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120,3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124,7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7,8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148,7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132,5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Хоневичский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132,8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7,4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120,2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Порозовский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126,9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7,1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130,6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708797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расходов местных бюджетов</a:t>
            </a:r>
            <a:b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по функциональной классификации расходов бюджета.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36068410"/>
              </p:ext>
            </p:extLst>
          </p:nvPr>
        </p:nvGraphicFramePr>
        <p:xfrm>
          <a:off x="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93743691"/>
              </p:ext>
            </p:extLst>
          </p:nvPr>
        </p:nvGraphicFramePr>
        <p:xfrm>
          <a:off x="464820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7554301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Структура расходов местных бюджетов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по экономической классификации расходов бюджета.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20130640"/>
              </p:ext>
            </p:extLst>
          </p:nvPr>
        </p:nvGraphicFramePr>
        <p:xfrm>
          <a:off x="0" y="555625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36563378"/>
              </p:ext>
            </p:extLst>
          </p:nvPr>
        </p:nvGraphicFramePr>
        <p:xfrm>
          <a:off x="4483231" y="586854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2891155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5141417"/>
              </p:ext>
            </p:extLst>
          </p:nvPr>
        </p:nvGraphicFramePr>
        <p:xfrm>
          <a:off x="-1116632" y="-596602"/>
          <a:ext cx="8866441" cy="4840770"/>
        </p:xfrm>
        <a:graphic>
          <a:graphicData uri="http://schemas.openxmlformats.org/drawingml/2006/table">
            <a:tbl>
              <a:tblPr/>
              <a:tblGrid>
                <a:gridCol w="367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37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84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67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84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84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Долговые обязательства</a:t>
                      </a: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органов местного управления и самоуправления </a:t>
                      </a:r>
                      <a:r>
                        <a:rPr lang="ru-RU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01.04.2021года</a:t>
                      </a: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434">
                <a:tc gridSpan="6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61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Виды обязательств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01.04.2020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01.04.2021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+/-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343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 органов местного управления и самоуправления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1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Ценные бумаги, размещенные местными исполнительными и распорядительными органами на внутреннем финансовом рынке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41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Обязательства, подлежащие исполнению по выданным гарантиям местных исполнительных и распорядительных органов</a:t>
                      </a:r>
                    </a:p>
                  </a:txBody>
                  <a:tcPr marL="6264" marR="6264" marT="62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34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Бюджетные кредиты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7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Иные долговые обязательства, ранее отнесенные в соответствии с законодательством на долг органов местного управления и самоуправления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7143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Долг, гарантированный местными исполнительными и распорядительными органами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377,6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284,4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-93,2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75,3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22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377,6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284,4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-93,2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75,3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108917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7001</TotalTime>
  <Words>818</Words>
  <Application>Microsoft Office PowerPoint</Application>
  <PresentationFormat>Экран (16:9)</PresentationFormat>
  <Paragraphs>469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доходов местных бюджетов.</vt:lpstr>
      <vt:lpstr>Презентация PowerPoint</vt:lpstr>
      <vt:lpstr>Структура расходов местных бюджетов по функциональной классификации расходов бюджета.</vt:lpstr>
      <vt:lpstr>Структура расходов местных бюджетов по экономической классификации расходов бюджета.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Давыдик Александр</dc:creator>
  <cp:lastModifiedBy>Фальковская Татьяна Борисовна</cp:lastModifiedBy>
  <cp:revision>504</cp:revision>
  <cp:lastPrinted>2021-04-22T07:00:38Z</cp:lastPrinted>
  <dcterms:created xsi:type="dcterms:W3CDTF">2013-10-16T05:53:51Z</dcterms:created>
  <dcterms:modified xsi:type="dcterms:W3CDTF">2021-04-22T08:08:47Z</dcterms:modified>
</cp:coreProperties>
</file>