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83" d="100"/>
          <a:sy n="83" d="100"/>
        </p:scale>
        <p:origin x="797" y="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17.8</c:v>
                </c:pt>
                <c:pt idx="1">
                  <c:v>55.7</c:v>
                </c:pt>
                <c:pt idx="2">
                  <c:v>54.1</c:v>
                </c:pt>
                <c:pt idx="3">
                  <c:v>66.2</c:v>
                </c:pt>
                <c:pt idx="4">
                  <c:v>52.5</c:v>
                </c:pt>
                <c:pt idx="5">
                  <c:v>61.3</c:v>
                </c:pt>
                <c:pt idx="6">
                  <c:v>60.9</c:v>
                </c:pt>
                <c:pt idx="7">
                  <c:v>52.7</c:v>
                </c:pt>
                <c:pt idx="8">
                  <c:v>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2.9</c:v>
                </c:pt>
                <c:pt idx="1">
                  <c:v>0.1</c:v>
                </c:pt>
                <c:pt idx="2">
                  <c:v>0.4</c:v>
                </c:pt>
                <c:pt idx="5">
                  <c:v>0.4</c:v>
                </c:pt>
                <c:pt idx="6">
                  <c:v>0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10.199999999999999</c:v>
                </c:pt>
                <c:pt idx="1">
                  <c:v>6</c:v>
                </c:pt>
                <c:pt idx="2">
                  <c:v>6.1</c:v>
                </c:pt>
                <c:pt idx="3">
                  <c:v>1.4</c:v>
                </c:pt>
                <c:pt idx="4">
                  <c:v>19.7</c:v>
                </c:pt>
                <c:pt idx="5">
                  <c:v>2</c:v>
                </c:pt>
                <c:pt idx="7">
                  <c:v>5.4</c:v>
                </c:pt>
                <c:pt idx="8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61.5</c:v>
                </c:pt>
                <c:pt idx="1">
                  <c:v>38.200000000000003</c:v>
                </c:pt>
                <c:pt idx="2">
                  <c:v>39.4</c:v>
                </c:pt>
                <c:pt idx="3">
                  <c:v>32.4</c:v>
                </c:pt>
                <c:pt idx="4">
                  <c:v>27.8</c:v>
                </c:pt>
                <c:pt idx="5">
                  <c:v>36.299999999999997</c:v>
                </c:pt>
                <c:pt idx="6">
                  <c:v>39.1</c:v>
                </c:pt>
                <c:pt idx="7">
                  <c:v>41.9</c:v>
                </c:pt>
                <c:pt idx="8">
                  <c:v>47.5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610496"/>
        <c:axId val="43582976"/>
      </c:barChart>
      <c:valAx>
        <c:axId val="4358297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610496"/>
        <c:crosses val="autoZero"/>
        <c:crossBetween val="between"/>
        <c:majorUnit val="20"/>
        <c:minorUnit val="20"/>
      </c:valAx>
      <c:catAx>
        <c:axId val="43610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829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016949152542373"/>
                  <c:y val="-2.9982967442403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5.6497175141242938E-2"/>
                  <c:y val="-8.9948902327210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1.1299435028248483E-2"/>
                  <c:y val="-1.90800701906204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1976.8</c:v>
                </c:pt>
                <c:pt idx="1">
                  <c:v>297.89999999999998</c:v>
                </c:pt>
                <c:pt idx="2">
                  <c:v>587.6</c:v>
                </c:pt>
                <c:pt idx="3">
                  <c:v>204.9</c:v>
                </c:pt>
                <c:pt idx="4">
                  <c:v>1083.5999999999999</c:v>
                </c:pt>
                <c:pt idx="5">
                  <c:v>6489.2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fld id="{62757EE2-D785-41D1-9EB5-B8A0C6EEA18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10,8%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DE19DA33-A9C3-429C-805A-E6EDE7370F21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12,7%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A7BD1FC5-07CD-49FE-BEE5-81AD80BC4263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26,0%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0.13535633257707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C4A3DFD7-5DD2-44B3-B54A-1D75614AC6F5}" type="VALUE">
                      <a:rPr lang="en-US" smtClean="0"/>
                      <a:pPr/>
                      <a:t>[ЗНАЧЕНИЕ]</a:t>
                    </a:fld>
                    <a:r>
                      <a:rPr lang="en-US" baseline="0" dirty="0"/>
                      <a:t>; 7,6%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-8.4745762711864476E-3"/>
                  <c:y val="0.104489888821653"/>
                </c:manualLayout>
              </c:layout>
              <c:tx>
                <c:rich>
                  <a:bodyPr/>
                  <a:lstStyle/>
                  <a:p>
                    <a:fld id="{113938EB-3BAF-4FDA-B761-35C80C6EDF57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34,1 %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2E2EC4F7-C245-4431-913A-7DD48789F61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4,9%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391,2</a:t>
                    </a:r>
                    <a:r>
                      <a:rPr lang="en-US" baseline="0" dirty="0"/>
                      <a:t>; 3,8%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1125.9000000000001</c:v>
                </c:pt>
                <c:pt idx="1">
                  <c:v>1321.9</c:v>
                </c:pt>
                <c:pt idx="2">
                  <c:v>2696</c:v>
                </c:pt>
                <c:pt idx="3">
                  <c:v>790.9</c:v>
                </c:pt>
                <c:pt idx="4">
                  <c:v>3539.9</c:v>
                </c:pt>
                <c:pt idx="5">
                  <c:v>513.20000000000005</c:v>
                </c:pt>
                <c:pt idx="6">
                  <c:v>391.2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9.6</c:v>
                </c:pt>
                <c:pt idx="1">
                  <c:v>69.099999999999994</c:v>
                </c:pt>
                <c:pt idx="2">
                  <c:v>67</c:v>
                </c:pt>
                <c:pt idx="3">
                  <c:v>74.400000000000006</c:v>
                </c:pt>
                <c:pt idx="4">
                  <c:v>73.7</c:v>
                </c:pt>
                <c:pt idx="5">
                  <c:v>68.8</c:v>
                </c:pt>
                <c:pt idx="6">
                  <c:v>62</c:v>
                </c:pt>
                <c:pt idx="7">
                  <c:v>65.099999999999994</c:v>
                </c:pt>
                <c:pt idx="8">
                  <c:v>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12.4</c:v>
                </c:pt>
                <c:pt idx="1">
                  <c:v>30.9</c:v>
                </c:pt>
                <c:pt idx="2">
                  <c:v>33</c:v>
                </c:pt>
                <c:pt idx="3">
                  <c:v>25.1</c:v>
                </c:pt>
                <c:pt idx="4">
                  <c:v>26.3</c:v>
                </c:pt>
                <c:pt idx="5">
                  <c:v>31.2</c:v>
                </c:pt>
                <c:pt idx="6">
                  <c:v>38</c:v>
                </c:pt>
                <c:pt idx="7">
                  <c:v>34.9</c:v>
                </c:pt>
                <c:pt idx="8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34.799999999999997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</c:v>
                </c:pt>
                <c:pt idx="4" formatCode="0.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592640"/>
        <c:axId val="76591104"/>
      </c:barChart>
      <c:valAx>
        <c:axId val="76591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2640"/>
        <c:crosses val="autoZero"/>
        <c:crossBetween val="between"/>
        <c:majorUnit val="20"/>
        <c:minorUnit val="20"/>
      </c:valAx>
      <c:catAx>
        <c:axId val="76592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1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3"/>
            <c:bubble3D val="0"/>
            <c:explosion val="14"/>
            <c:extLst>
              <c:ext xmlns:c16="http://schemas.microsoft.com/office/drawing/2014/chart" uri="{C3380CC4-5D6E-409C-BE32-E72D297353CC}">
                <c16:uniqueId val="{00000003-6A8D-409A-8A12-842E742CCA1F}"/>
              </c:ext>
            </c:extLst>
          </c:dPt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2.8248587570622505E-3"/>
                  <c:y val="-7.640879492139607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1.4124293785310734E-2"/>
                  <c:y val="9.080020706754114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">
                  <c:v>6156.9</c:v>
                </c:pt>
                <c:pt idx="2" formatCode="#,##0.0">
                  <c:v>1514.8</c:v>
                </c:pt>
                <c:pt idx="3" formatCode="#,##0.0">
                  <c:v>379.3</c:v>
                </c:pt>
                <c:pt idx="4" formatCode="#,##0.0">
                  <c:v>1215.9000000000001</c:v>
                </c:pt>
                <c:pt idx="5" formatCode="#,##0.0">
                  <c:v>313.8</c:v>
                </c:pt>
                <c:pt idx="6" formatCode="#,##0.0">
                  <c:v>795.4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59.6</c:v>
                </c:pt>
                <c:pt idx="1">
                  <c:v>47.3</c:v>
                </c:pt>
                <c:pt idx="2">
                  <c:v>43</c:v>
                </c:pt>
                <c:pt idx="3">
                  <c:v>55.1</c:v>
                </c:pt>
                <c:pt idx="4">
                  <c:v>59.7</c:v>
                </c:pt>
                <c:pt idx="5">
                  <c:v>46.8</c:v>
                </c:pt>
                <c:pt idx="6">
                  <c:v>40.9</c:v>
                </c:pt>
                <c:pt idx="7">
                  <c:v>43.8</c:v>
                </c:pt>
                <c:pt idx="8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14.6</c:v>
                </c:pt>
                <c:pt idx="1">
                  <c:v>15.4</c:v>
                </c:pt>
                <c:pt idx="2">
                  <c:v>17.3</c:v>
                </c:pt>
                <c:pt idx="3">
                  <c:v>12.1</c:v>
                </c:pt>
                <c:pt idx="4">
                  <c:v>9.1</c:v>
                </c:pt>
                <c:pt idx="5">
                  <c:v>12.8</c:v>
                </c:pt>
                <c:pt idx="6">
                  <c:v>16.600000000000001</c:v>
                </c:pt>
                <c:pt idx="7">
                  <c:v>15.3</c:v>
                </c:pt>
                <c:pt idx="8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3.1</c:v>
                </c:pt>
                <c:pt idx="1">
                  <c:v>32.5</c:v>
                </c:pt>
                <c:pt idx="2">
                  <c:v>34.299999999999997</c:v>
                </c:pt>
                <c:pt idx="3">
                  <c:v>27.1</c:v>
                </c:pt>
                <c:pt idx="4">
                  <c:v>27.4</c:v>
                </c:pt>
                <c:pt idx="5">
                  <c:v>34.4</c:v>
                </c:pt>
                <c:pt idx="6">
                  <c:v>39</c:v>
                </c:pt>
                <c:pt idx="7">
                  <c:v>35.9</c:v>
                </c:pt>
                <c:pt idx="8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3.1</c:v>
                </c:pt>
                <c:pt idx="4" formatCode="0.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9.6</c:v>
                </c:pt>
                <c:pt idx="1">
                  <c:v>4.8</c:v>
                </c:pt>
                <c:pt idx="2">
                  <c:v>5.3</c:v>
                </c:pt>
                <c:pt idx="3">
                  <c:v>5.8</c:v>
                </c:pt>
                <c:pt idx="4">
                  <c:v>3.8</c:v>
                </c:pt>
                <c:pt idx="5">
                  <c:v>6</c:v>
                </c:pt>
                <c:pt idx="6">
                  <c:v>3.5</c:v>
                </c:pt>
                <c:pt idx="7">
                  <c:v>4.9000000000000004</c:v>
                </c:pt>
                <c:pt idx="8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613120"/>
        <c:axId val="77055488"/>
      </c:barChart>
      <c:valAx>
        <c:axId val="77055488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13120"/>
        <c:crosses val="autoZero"/>
        <c:crossBetween val="between"/>
        <c:majorUnit val="20"/>
        <c:minorUnit val="20"/>
      </c:valAx>
      <c:catAx>
        <c:axId val="7661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554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01.04.21 г.</c:v>
                </c:pt>
                <c:pt idx="1">
                  <c:v>01.04.22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209.5</c:v>
                </c:pt>
                <c:pt idx="1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01.04.21 г.</c:v>
                </c:pt>
                <c:pt idx="1">
                  <c:v>01.04.22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57824"/>
        <c:axId val="77359360"/>
      </c:barChart>
      <c:catAx>
        <c:axId val="773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9360"/>
        <c:crosses val="autoZero"/>
        <c:auto val="1"/>
        <c:lblAlgn val="ctr"/>
        <c:lblOffset val="100"/>
        <c:noMultiLvlLbl val="0"/>
      </c:catAx>
      <c:valAx>
        <c:axId val="773593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0.03481</cdr:x>
      <cdr:y>0.05099</cdr:y>
    </cdr:from>
    <cdr:to>
      <cdr:x>0.10079</cdr:x>
      <cdr:y>0.10918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56483" y="262243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9330"/>
              </p:ext>
            </p:extLst>
          </p:nvPr>
        </p:nvGraphicFramePr>
        <p:xfrm>
          <a:off x="107504" y="1059582"/>
          <a:ext cx="8928992" cy="201882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квартал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</a:p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71219130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500505"/>
              </p:ext>
            </p:extLst>
          </p:nvPr>
        </p:nvGraphicFramePr>
        <p:xfrm>
          <a:off x="107506" y="555526"/>
          <a:ext cx="8928988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41703,4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10640,0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41 703,4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10 379,0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+261,0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40729,1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10423,6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40 729,1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10 169,3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+254,3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216,4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209,7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+6,7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+2,7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+1,5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36,0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+3,8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30,7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29,8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+1,7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620353"/>
              </p:ext>
            </p:extLst>
          </p:nvPr>
        </p:nvGraphicFramePr>
        <p:xfrm>
          <a:off x="107503" y="483517"/>
          <a:ext cx="8928988" cy="453803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6517,5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6489,2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9501,8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10640,0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4 017,0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6464,9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6406,6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9317,4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10423,6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43248916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7083191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33140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7 869,8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1 542,2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9 412,0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10 379,0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9 221,9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10 169,3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653524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598403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5094379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67493745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53405"/>
              </p:ext>
            </p:extLst>
          </p:nvPr>
        </p:nvGraphicFramePr>
        <p:xfrm>
          <a:off x="-1116632" y="-596602"/>
          <a:ext cx="8866441" cy="484077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01.04.202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01.04.202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01.04.202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7285</TotalTime>
  <Words>747</Words>
  <Application>Microsoft Office PowerPoint</Application>
  <PresentationFormat>Экран (16:9)</PresentationFormat>
  <Paragraphs>453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 Владимировна</cp:lastModifiedBy>
  <cp:revision>526</cp:revision>
  <cp:lastPrinted>2022-04-12T11:40:10Z</cp:lastPrinted>
  <dcterms:created xsi:type="dcterms:W3CDTF">2013-10-16T05:53:51Z</dcterms:created>
  <dcterms:modified xsi:type="dcterms:W3CDTF">2022-04-13T06:58:05Z</dcterms:modified>
</cp:coreProperties>
</file>