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3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16.8</c:v>
                </c:pt>
                <c:pt idx="1">
                  <c:v>64.8</c:v>
                </c:pt>
                <c:pt idx="2">
                  <c:v>67.8</c:v>
                </c:pt>
                <c:pt idx="3">
                  <c:v>75.7</c:v>
                </c:pt>
                <c:pt idx="4">
                  <c:v>47.6</c:v>
                </c:pt>
                <c:pt idx="5">
                  <c:v>73.7</c:v>
                </c:pt>
                <c:pt idx="6">
                  <c:v>62</c:v>
                </c:pt>
                <c:pt idx="7">
                  <c:v>65.5</c:v>
                </c:pt>
                <c:pt idx="8">
                  <c:v>69.7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3.2</c:v>
                </c:pt>
                <c:pt idx="1">
                  <c:v>1.8</c:v>
                </c:pt>
                <c:pt idx="2">
                  <c:v>2.9</c:v>
                </c:pt>
                <c:pt idx="3">
                  <c:v>2.2000000000000002</c:v>
                </c:pt>
                <c:pt idx="4">
                  <c:v>1.2</c:v>
                </c:pt>
                <c:pt idx="5">
                  <c:v>1.4</c:v>
                </c:pt>
                <c:pt idx="6">
                  <c:v>0.8</c:v>
                </c:pt>
                <c:pt idx="7">
                  <c:v>2.9</c:v>
                </c:pt>
                <c:pt idx="8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</c:v>
                </c:pt>
                <c:pt idx="1">
                  <c:v>6.7</c:v>
                </c:pt>
                <c:pt idx="2">
                  <c:v>5.6</c:v>
                </c:pt>
                <c:pt idx="3">
                  <c:v>0.9</c:v>
                </c:pt>
                <c:pt idx="4">
                  <c:v>24.2</c:v>
                </c:pt>
                <c:pt idx="5">
                  <c:v>1.6</c:v>
                </c:pt>
                <c:pt idx="6">
                  <c:v>21.1</c:v>
                </c:pt>
                <c:pt idx="7">
                  <c:v>4.8</c:v>
                </c:pt>
                <c:pt idx="8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67.099999999999994</c:v>
                </c:pt>
                <c:pt idx="1">
                  <c:v>26.7</c:v>
                </c:pt>
                <c:pt idx="2">
                  <c:v>23.7</c:v>
                </c:pt>
                <c:pt idx="3">
                  <c:v>21.2</c:v>
                </c:pt>
                <c:pt idx="4">
                  <c:v>27</c:v>
                </c:pt>
                <c:pt idx="5">
                  <c:v>23.3</c:v>
                </c:pt>
                <c:pt idx="6">
                  <c:v>35.1</c:v>
                </c:pt>
                <c:pt idx="7">
                  <c:v>26.8</c:v>
                </c:pt>
                <c:pt idx="8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3610496"/>
        <c:axId val="43582976"/>
      </c:barChart>
      <c:valAx>
        <c:axId val="4358297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610496"/>
        <c:crosses val="autoZero"/>
        <c:crossBetween val="between"/>
        <c:majorUnit val="20"/>
        <c:minorUnit val="20"/>
      </c:valAx>
      <c:catAx>
        <c:axId val="43610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58297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0.11016949152542373"/>
                  <c:y val="-2.99829674424035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-5.6497175141242938E-2"/>
                  <c:y val="-8.99489023272105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1.1299435028248483E-2"/>
                  <c:y val="-1.90800701906204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3482.8</c:v>
                </c:pt>
                <c:pt idx="1">
                  <c:v>618.79999999999995</c:v>
                </c:pt>
                <c:pt idx="2">
                  <c:v>993</c:v>
                </c:pt>
                <c:pt idx="3">
                  <c:v>350.1</c:v>
                </c:pt>
                <c:pt idx="4">
                  <c:v>1495</c:v>
                </c:pt>
                <c:pt idx="5">
                  <c:v>12692.7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tx>
                <c:rich>
                  <a:bodyPr/>
                  <a:lstStyle/>
                  <a:p>
                    <a:fld id="{62757EE2-D785-41D1-9EB5-B8A0C6EEA18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10,5%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fld id="{DE19DA33-A9C3-429C-805A-E6EDE7370F21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9,5%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fld id="{A7BD1FC5-07CD-49FE-BEE5-81AD80BC4263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27,2%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0.135356332577072"/>
                  <c:y val="3.6790505436032871E-2"/>
                </c:manualLayout>
              </c:layout>
              <c:tx>
                <c:rich>
                  <a:bodyPr/>
                  <a:lstStyle/>
                  <a:p>
                    <a:fld id="{C4A3DFD7-5DD2-44B3-B54A-1D75614AC6F5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7,4%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-8.4745762711864476E-3"/>
                  <c:y val="0.104489888821653"/>
                </c:manualLayout>
              </c:layout>
              <c:tx>
                <c:rich>
                  <a:bodyPr/>
                  <a:lstStyle/>
                  <a:p>
                    <a:fld id="{113938EB-3BAF-4FDA-B761-35C80C6EDF57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35,7 %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fld id="{2E2EC4F7-C245-4431-913A-7DD48789F619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4,8%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3.4920592553049738E-2"/>
                  <c:y val="-4.639719318569070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934</a:t>
                    </a:r>
                    <a:r>
                      <a:rPr lang="en-US" baseline="0" dirty="0"/>
                      <a:t>;      </a:t>
                    </a:r>
                  </a:p>
                  <a:p>
                    <a:r>
                      <a:rPr lang="en-US" baseline="0" dirty="0"/>
                      <a:t>4,8%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80225988700566"/>
                      <c:h val="0.158594042161996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2100.4</c:v>
                </c:pt>
                <c:pt idx="1">
                  <c:v>1856.3</c:v>
                </c:pt>
                <c:pt idx="2">
                  <c:v>5320.9</c:v>
                </c:pt>
                <c:pt idx="3">
                  <c:v>1447.4</c:v>
                </c:pt>
                <c:pt idx="4">
                  <c:v>7000.1</c:v>
                </c:pt>
                <c:pt idx="5">
                  <c:v>937.3</c:v>
                </c:pt>
                <c:pt idx="6">
                  <c:v>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9.3000000000000007</c:v>
                </c:pt>
                <c:pt idx="1">
                  <c:v>78.3</c:v>
                </c:pt>
                <c:pt idx="2">
                  <c:v>76.2</c:v>
                </c:pt>
                <c:pt idx="3">
                  <c:v>85.3</c:v>
                </c:pt>
                <c:pt idx="4">
                  <c:v>77.8</c:v>
                </c:pt>
                <c:pt idx="5">
                  <c:v>80.7</c:v>
                </c:pt>
                <c:pt idx="6">
                  <c:v>73.3</c:v>
                </c:pt>
                <c:pt idx="7">
                  <c:v>79.2</c:v>
                </c:pt>
                <c:pt idx="8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21.3</c:v>
                </c:pt>
                <c:pt idx="2">
                  <c:v>23.8</c:v>
                </c:pt>
                <c:pt idx="3">
                  <c:v>14.7</c:v>
                </c:pt>
                <c:pt idx="4">
                  <c:v>19.899999999999999</c:v>
                </c:pt>
                <c:pt idx="5">
                  <c:v>19.3</c:v>
                </c:pt>
                <c:pt idx="6">
                  <c:v>26.7</c:v>
                </c:pt>
                <c:pt idx="7">
                  <c:v>20.8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4.9000000000000004</c:v>
                </c:pt>
                <c:pt idx="1">
                  <c:v>0.4</c:v>
                </c:pt>
                <c:pt idx="4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592640"/>
        <c:axId val="76591104"/>
      </c:barChart>
      <c:valAx>
        <c:axId val="7659110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2640"/>
        <c:crosses val="autoZero"/>
        <c:crossBetween val="between"/>
        <c:majorUnit val="20"/>
        <c:minorUnit val="20"/>
      </c:valAx>
      <c:catAx>
        <c:axId val="76592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110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58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Pt>
            <c:idx val="3"/>
            <c:bubble3D val="0"/>
            <c:explosion val="14"/>
            <c:extLst>
              <c:ext xmlns:c16="http://schemas.microsoft.com/office/drawing/2014/chart" uri="{C3380CC4-5D6E-409C-BE32-E72D297353CC}">
                <c16:uniqueId val="{00000003-6A8D-409A-8A12-842E742CCA1F}"/>
              </c:ext>
            </c:extLst>
          </c:dPt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1.1740735797855777E-2"/>
                  <c:y val="-4.4574775903877061E-2"/>
                </c:manualLayout>
              </c:layout>
              <c:tx>
                <c:rich>
                  <a:bodyPr/>
                  <a:lstStyle/>
                  <a:p>
                    <a:fld id="{1AC68385-8720-4227-B66C-415DDFCC0C59}" type="VALUE">
                      <a:rPr lang="en-US" smtClean="0"/>
                      <a:pPr/>
                      <a:t>[ЗНАЧЕНИЕ]</a:t>
                    </a:fld>
                    <a:endParaRPr lang="en-US" dirty="0"/>
                  </a:p>
                  <a:p>
                    <a:r>
                      <a:rPr lang="en-US" baseline="0" dirty="0"/>
                      <a:t> </a:t>
                    </a:r>
                    <a:fld id="{5C668E9B-22ED-41FE-A935-68C87BC471C3}" type="PERCENTAGE">
                      <a:rPr lang="en-US" baseline="0" dirty="0"/>
                      <a:pPr/>
                      <a:t>[ПРОЦЕНТ]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52417812180258"/>
                      <c:h val="0.122076124567474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1.4124293785310734E-2"/>
                  <c:y val="9.0800207067541147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12619.4</c:v>
                </c:pt>
                <c:pt idx="1">
                  <c:v>20.6</c:v>
                </c:pt>
                <c:pt idx="2">
                  <c:v>2278.6999999999998</c:v>
                </c:pt>
                <c:pt idx="3">
                  <c:v>980.5</c:v>
                </c:pt>
                <c:pt idx="4">
                  <c:v>1841.5</c:v>
                </c:pt>
                <c:pt idx="5">
                  <c:v>457.8</c:v>
                </c:pt>
                <c:pt idx="6">
                  <c:v>1396.3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64.5</c:v>
                </c:pt>
                <c:pt idx="1">
                  <c:v>58.8</c:v>
                </c:pt>
                <c:pt idx="2">
                  <c:v>49.8</c:v>
                </c:pt>
                <c:pt idx="3">
                  <c:v>64.900000000000006</c:v>
                </c:pt>
                <c:pt idx="4">
                  <c:v>61.1</c:v>
                </c:pt>
                <c:pt idx="5">
                  <c:v>65.099999999999994</c:v>
                </c:pt>
                <c:pt idx="6">
                  <c:v>53.3</c:v>
                </c:pt>
                <c:pt idx="7">
                  <c:v>54.7</c:v>
                </c:pt>
                <c:pt idx="8">
                  <c:v>63.9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11.7</c:v>
                </c:pt>
                <c:pt idx="1">
                  <c:v>10.5</c:v>
                </c:pt>
                <c:pt idx="2">
                  <c:v>12.8</c:v>
                </c:pt>
                <c:pt idx="3">
                  <c:v>10.199999999999999</c:v>
                </c:pt>
                <c:pt idx="4">
                  <c:v>7.6</c:v>
                </c:pt>
                <c:pt idx="5">
                  <c:v>7.1</c:v>
                </c:pt>
                <c:pt idx="6">
                  <c:v>15.6</c:v>
                </c:pt>
                <c:pt idx="7">
                  <c:v>13.5</c:v>
                </c:pt>
                <c:pt idx="8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4.5999999999999996</c:v>
                </c:pt>
                <c:pt idx="1">
                  <c:v>23.4</c:v>
                </c:pt>
                <c:pt idx="2">
                  <c:v>25.5</c:v>
                </c:pt>
                <c:pt idx="3">
                  <c:v>17.600000000000001</c:v>
                </c:pt>
                <c:pt idx="4">
                  <c:v>23.3</c:v>
                </c:pt>
                <c:pt idx="5">
                  <c:v>20.7</c:v>
                </c:pt>
                <c:pt idx="6">
                  <c:v>28</c:v>
                </c:pt>
                <c:pt idx="7">
                  <c:v>23.2</c:v>
                </c:pt>
                <c:pt idx="8">
                  <c:v>23.1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2.4</c:v>
                </c:pt>
                <c:pt idx="1">
                  <c:v>0.4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7.1</c:v>
                </c:pt>
                <c:pt idx="1">
                  <c:v>6.9</c:v>
                </c:pt>
                <c:pt idx="2">
                  <c:v>11.9</c:v>
                </c:pt>
                <c:pt idx="3">
                  <c:v>7.3</c:v>
                </c:pt>
                <c:pt idx="4">
                  <c:v>5.8</c:v>
                </c:pt>
                <c:pt idx="5">
                  <c:v>7.1</c:v>
                </c:pt>
                <c:pt idx="6">
                  <c:v>3.1</c:v>
                </c:pt>
                <c:pt idx="7">
                  <c:v>8.6</c:v>
                </c:pt>
                <c:pt idx="8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613120"/>
        <c:axId val="77055488"/>
      </c:barChart>
      <c:valAx>
        <c:axId val="77055488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613120"/>
        <c:crosses val="autoZero"/>
        <c:crossBetween val="between"/>
        <c:majorUnit val="20"/>
        <c:minorUnit val="20"/>
      </c:valAx>
      <c:catAx>
        <c:axId val="7661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5548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01.07.20 г.</c:v>
                </c:pt>
                <c:pt idx="1">
                  <c:v>01.07.21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257.8</c:v>
                </c:pt>
                <c:pt idx="1">
                  <c:v>206.9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01.07.20 г.</c:v>
                </c:pt>
                <c:pt idx="1">
                  <c:v>01.07.21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85.9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357824"/>
        <c:axId val="77359360"/>
      </c:barChart>
      <c:catAx>
        <c:axId val="7735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9360"/>
        <c:crosses val="autoZero"/>
        <c:auto val="1"/>
        <c:lblAlgn val="ctr"/>
        <c:lblOffset val="100"/>
        <c:noMultiLvlLbl val="0"/>
      </c:catAx>
      <c:valAx>
        <c:axId val="773593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0.03481</cdr:x>
      <cdr:y>0.05099</cdr:y>
    </cdr:from>
    <cdr:to>
      <cdr:x>0.10079</cdr:x>
      <cdr:y>0.10918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156483" y="262243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21.07.2021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297669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 полугодие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45080750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014129"/>
              </p:ext>
            </p:extLst>
          </p:nvPr>
        </p:nvGraphicFramePr>
        <p:xfrm>
          <a:off x="107506" y="555526"/>
          <a:ext cx="8928988" cy="4162122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418,9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632,4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53,9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36 418,9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19 596,4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+36,0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617,9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233,7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35 617,9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19 196,2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53,9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+37,5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801,0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398,7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801,0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400,2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52,6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52,4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+0,2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89,4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-0,</a:t>
                      </a:r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130,1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71,2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54,7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+2,4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50,8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48,0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-1,0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61,1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61,7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108,1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49,5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45,8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+0,2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47,1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682448"/>
              </p:ext>
            </p:extLst>
          </p:nvPr>
        </p:nvGraphicFramePr>
        <p:xfrm>
          <a:off x="107503" y="483517"/>
          <a:ext cx="8928988" cy="4538038"/>
        </p:xfrm>
        <a:graphic>
          <a:graphicData uri="http://schemas.openxmlformats.org/drawingml/2006/table">
            <a:tbl>
              <a:tblPr/>
              <a:tblGrid>
                <a:gridCol w="1582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</a:t>
                      </a:r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10080,5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15539,9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19632,4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Районный бюджет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5232,9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6320,3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9987,9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12913,4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15220,8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19233,7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68517481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92358849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789104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13 347,3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15 736,7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19 596,4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13 115,9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19 196,2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26084448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1189641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50913341"/>
              </p:ext>
            </p:extLst>
          </p:nvPr>
        </p:nvGraphicFramePr>
        <p:xfrm>
          <a:off x="-180528" y="589632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3748397"/>
              </p:ext>
            </p:extLst>
          </p:nvPr>
        </p:nvGraphicFramePr>
        <p:xfrm>
          <a:off x="4201344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804533"/>
              </p:ext>
            </p:extLst>
          </p:nvPr>
        </p:nvGraphicFramePr>
        <p:xfrm>
          <a:off x="-1116632" y="-596602"/>
          <a:ext cx="8866441" cy="4828136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01.07.2021года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01.07.2021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01.07.2020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43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281,8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-61,9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281,8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-61,9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7292</TotalTime>
  <Words>778</Words>
  <Application>Microsoft Office PowerPoint</Application>
  <PresentationFormat>Экран (16:9)</PresentationFormat>
  <Paragraphs>453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533</cp:revision>
  <cp:lastPrinted>2021-07-21T06:03:52Z</cp:lastPrinted>
  <dcterms:created xsi:type="dcterms:W3CDTF">2013-10-16T05:53:51Z</dcterms:created>
  <dcterms:modified xsi:type="dcterms:W3CDTF">2021-07-21T06:04:57Z</dcterms:modified>
</cp:coreProperties>
</file>