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8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6" autoAdjust="0"/>
    <p:restoredTop sz="94676" autoAdjust="0"/>
  </p:normalViewPr>
  <p:slideViewPr>
    <p:cSldViewPr>
      <p:cViewPr varScale="1">
        <p:scale>
          <a:sx n="95" d="100"/>
          <a:sy n="95" d="100"/>
        </p:scale>
        <p:origin x="840" y="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7972"/>
          <c:y val="0.10989890152619812"/>
          <c:w val="0.81200676186662413"/>
          <c:h val="0.3968671138329967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Подоходный налог с физических лиц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18.100000000000001</c:v>
                </c:pt>
                <c:pt idx="1">
                  <c:v>52.8</c:v>
                </c:pt>
                <c:pt idx="2">
                  <c:v>57.6</c:v>
                </c:pt>
                <c:pt idx="3">
                  <c:v>63.7</c:v>
                </c:pt>
                <c:pt idx="4">
                  <c:v>45.3</c:v>
                </c:pt>
                <c:pt idx="5">
                  <c:v>63.1</c:v>
                </c:pt>
                <c:pt idx="6">
                  <c:v>64.599999999999994</c:v>
                </c:pt>
                <c:pt idx="7">
                  <c:v>49.4</c:v>
                </c:pt>
                <c:pt idx="8">
                  <c:v>39.799999999999997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84-43C9-B96A-171FE044EB6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Налоги на собственнотсть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2.5</c:v>
                </c:pt>
                <c:pt idx="1">
                  <c:v>0.4</c:v>
                </c:pt>
                <c:pt idx="2">
                  <c:v>0.3</c:v>
                </c:pt>
                <c:pt idx="3">
                  <c:v>0.2</c:v>
                </c:pt>
                <c:pt idx="4">
                  <c:v>0.2</c:v>
                </c:pt>
                <c:pt idx="5">
                  <c:v>0.7</c:v>
                </c:pt>
                <c:pt idx="6">
                  <c:v>0.1</c:v>
                </c:pt>
                <c:pt idx="7">
                  <c:v>0.4</c:v>
                </c:pt>
                <c:pt idx="8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84-43C9-B96A-171FE044EB6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 на добавленную стоимость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84-43C9-B96A-171FE044EB6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Единый налог для производителей сельскохозяйственной продукции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184-43C9-B96A-171FE044EB6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 налоговые и неналоговые доходы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184-43C9-B96A-171FE044EB6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84-43C9-B96A-171FE044EB66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184-43C9-B96A-171FE044EB66}"/>
                </c:ext>
              </c:extLst>
            </c:dLbl>
            <c:dLbl>
              <c:idx val="3"/>
              <c:layout>
                <c:manualLayout>
                  <c:x val="5.6494950843009812E-3"/>
                  <c:y val="2.2897443375133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184-43C9-B96A-171FE044EB66}"/>
                </c:ext>
              </c:extLst>
            </c:dLbl>
            <c:dLbl>
              <c:idx val="4"/>
              <c:layout>
                <c:manualLayout>
                  <c:x val="-2.8248587570621716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184-43C9-B96A-171FE044EB66}"/>
                </c:ext>
              </c:extLst>
            </c:dLbl>
            <c:dLbl>
              <c:idx val="5"/>
              <c:layout>
                <c:manualLayout>
                  <c:x val="0"/>
                  <c:y val="7.78380480217752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184-43C9-B96A-171FE044EB66}"/>
                </c:ext>
              </c:extLst>
            </c:dLbl>
            <c:dLbl>
              <c:idx val="6"/>
              <c:layout>
                <c:manualLayout>
                  <c:x val="2.824858757062156E-3"/>
                  <c:y val="5.31466899970839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13.6</c:v>
                </c:pt>
                <c:pt idx="1">
                  <c:v>5.8</c:v>
                </c:pt>
                <c:pt idx="2">
                  <c:v>4.9000000000000004</c:v>
                </c:pt>
                <c:pt idx="3">
                  <c:v>0.8</c:v>
                </c:pt>
                <c:pt idx="4">
                  <c:v>18.8</c:v>
                </c:pt>
                <c:pt idx="5">
                  <c:v>1.1000000000000001</c:v>
                </c:pt>
                <c:pt idx="6">
                  <c:v>1.1000000000000001</c:v>
                </c:pt>
                <c:pt idx="7">
                  <c:v>3.3</c:v>
                </c:pt>
                <c:pt idx="8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184-43C9-B96A-171FE044EB6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Дотация, субвенции и иные межбюджетные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184-43C9-B96A-171FE044EB66}"/>
                </c:ext>
              </c:extLst>
            </c:dLbl>
            <c:dLbl>
              <c:idx val="4"/>
              <c:layout>
                <c:manualLayout>
                  <c:x val="8.4745762711864996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184-43C9-B96A-171FE044EB66}"/>
                </c:ext>
              </c:extLst>
            </c:dLbl>
            <c:dLbl>
              <c:idx val="6"/>
              <c:layout>
                <c:manualLayout>
                  <c:x val="-8.4745762711864996E-3"/>
                  <c:y val="-7.40740740740742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59.3</c:v>
                </c:pt>
                <c:pt idx="1">
                  <c:v>41</c:v>
                </c:pt>
                <c:pt idx="2">
                  <c:v>37.200000000000003</c:v>
                </c:pt>
                <c:pt idx="3">
                  <c:v>35.299999999999997</c:v>
                </c:pt>
                <c:pt idx="4">
                  <c:v>35.700000000000003</c:v>
                </c:pt>
                <c:pt idx="5">
                  <c:v>35.1</c:v>
                </c:pt>
                <c:pt idx="6">
                  <c:v>34.200000000000003</c:v>
                </c:pt>
                <c:pt idx="7">
                  <c:v>46.9</c:v>
                </c:pt>
                <c:pt idx="8">
                  <c:v>53.6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8184-43C9-B96A-171FE044EB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43610496"/>
        <c:axId val="43582976"/>
      </c:barChart>
      <c:valAx>
        <c:axId val="43582976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3610496"/>
        <c:crosses val="autoZero"/>
        <c:crossBetween val="between"/>
        <c:majorUnit val="20"/>
        <c:minorUnit val="20"/>
      </c:valAx>
      <c:catAx>
        <c:axId val="436104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3582976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2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4.1990302059700182E-2"/>
          <c:y val="0.6788320413347656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51977401130012"/>
          <c:y val="1.6183934452125123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C8B4-4DE5-9E93-A55D34D29851}"/>
              </c:ext>
            </c:extLst>
          </c:dPt>
          <c:dLbls>
            <c:dLbl>
              <c:idx val="0"/>
              <c:layout>
                <c:manualLayout>
                  <c:x val="-0.11016949152542373"/>
                  <c:y val="-2.99829674424035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B4-4DE5-9E93-A55D34D29851}"/>
                </c:ext>
              </c:extLst>
            </c:dLbl>
            <c:dLbl>
              <c:idx val="1"/>
              <c:layout>
                <c:manualLayout>
                  <c:x val="-5.6497175141242938E-2"/>
                  <c:y val="-8.994890232721054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B4-4DE5-9E93-A55D34D29851}"/>
                </c:ext>
              </c:extLst>
            </c:dLbl>
            <c:dLbl>
              <c:idx val="2"/>
              <c:layout>
                <c:manualLayout>
                  <c:x val="-8.474576271186569E-3"/>
                  <c:y val="-3.270869175534928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B4-4DE5-9E93-A55D34D29851}"/>
                </c:ext>
              </c:extLst>
            </c:dLbl>
            <c:dLbl>
              <c:idx val="3"/>
              <c:layout>
                <c:manualLayout>
                  <c:x val="-1.1299435028248483E-2"/>
                  <c:y val="-1.908007019062041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8B4-4DE5-9E93-A55D34D29851}"/>
                </c:ext>
              </c:extLst>
            </c:dLbl>
            <c:dLbl>
              <c:idx val="4"/>
              <c:layout>
                <c:manualLayout>
                  <c:x val="-0.10451977401130012"/>
                  <c:y val="4.906303763302462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B4-4DE5-9E93-A55D34D29851}"/>
                </c:ext>
              </c:extLst>
            </c:dLbl>
            <c:dLbl>
              <c:idx val="5"/>
              <c:layout>
                <c:manualLayout>
                  <c:x val="-3.1073446327683923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B4-4DE5-9E93-A55D34D2985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с физических лиц</c:v>
                </c:pt>
                <c:pt idx="1">
                  <c:v>Налоги на собственность</c:v>
                </c:pt>
                <c:pt idx="2">
                  <c:v>Налог на добавленную стоимость</c:v>
                </c:pt>
                <c:pt idx="3">
                  <c:v>Единый налог для производителей сельскохозяйственной продукции</c:v>
                </c:pt>
                <c:pt idx="4">
                  <c:v>Прочие налоговые и неналоговые доходы</c:v>
                </c:pt>
                <c:pt idx="5">
                  <c:v>Дотация, субвенции и иные межбюджетные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4279.8</c:v>
                </c:pt>
                <c:pt idx="1">
                  <c:v>565.70000000000005</c:v>
                </c:pt>
                <c:pt idx="2">
                  <c:v>1042</c:v>
                </c:pt>
                <c:pt idx="3">
                  <c:v>396.2</c:v>
                </c:pt>
                <c:pt idx="4">
                  <c:v>3060.6</c:v>
                </c:pt>
                <c:pt idx="5">
                  <c:v>13408.9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8B4-4DE5-9E93-A55D34D298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72360870145604"/>
          <c:y val="6.8837448634842123E-4"/>
          <c:w val="0.75021486720940134"/>
          <c:h val="0.749479290865792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266E-4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2533,1 11,3%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B26-40C6-87DB-6E745C99FDAC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2791,8; 12,4%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B26-40C6-87DB-6E745C99FDAC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5495,1</a:t>
                    </a:r>
                    <a:r>
                      <a:rPr lang="en-US" baseline="0" dirty="0"/>
                      <a:t> 24,5%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B26-40C6-87DB-6E745C99FDAC}"/>
                </c:ext>
              </c:extLst>
            </c:dLbl>
            <c:dLbl>
              <c:idx val="3"/>
              <c:layout>
                <c:manualLayout>
                  <c:x val="0.135356332577072"/>
                  <c:y val="3.6790505436032871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1554,4; 6,9%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B26-40C6-87DB-6E745C99FDAC}"/>
                </c:ext>
              </c:extLst>
            </c:dLbl>
            <c:dLbl>
              <c:idx val="4"/>
              <c:layout>
                <c:manualLayout>
                  <c:x val="-8.4745762711864476E-3"/>
                  <c:y val="0.10448988882165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7665,7</a:t>
                    </a:r>
                    <a:r>
                      <a:rPr lang="en-US" baseline="0" dirty="0"/>
                      <a:t>; 34,2 %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B26-40C6-87DB-6E745C99FDAC}"/>
                </c:ext>
              </c:extLst>
            </c:dLbl>
            <c:dLbl>
              <c:idx val="5"/>
              <c:layout>
                <c:manualLayout>
                  <c:x val="-2.5172605542951202E-2"/>
                  <c:y val="-8.8835513481091768E-3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1084,6;</a:t>
                    </a:r>
                  </a:p>
                  <a:p>
                    <a:r>
                      <a:rPr lang="en-US" baseline="0" dirty="0"/>
                      <a:t>4,8%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B26-40C6-87DB-6E745C99FDAC}"/>
                </c:ext>
              </c:extLst>
            </c:dLbl>
            <c:dLbl>
              <c:idx val="6"/>
              <c:layout>
                <c:manualLayout>
                  <c:x val="3.4920592553049738E-2"/>
                  <c:y val="-4.6397193185690709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1316,1;      </a:t>
                    </a:r>
                  </a:p>
                  <a:p>
                    <a:r>
                      <a:rPr lang="en-US" baseline="0" dirty="0"/>
                      <a:t>5,9%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480225988700566"/>
                      <c:h val="0.1585940421619962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0B26-40C6-87DB-6E745C99FDA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Общегосударственная деятельность</c:v>
                </c:pt>
                <c:pt idx="1">
                  <c:v>Жилищно-коммунальные услуги и жилищное строительство</c:v>
                </c:pt>
                <c:pt idx="2">
                  <c:v>Здравоохранение</c:v>
                </c:pt>
                <c:pt idx="3">
                  <c:v>Физическая культура, спорт, культура и СМИ</c:v>
                </c:pt>
                <c:pt idx="4">
                  <c:v>Образование</c:v>
                </c:pt>
                <c:pt idx="5">
                  <c:v>Социальная политика</c:v>
                </c:pt>
                <c:pt idx="6">
                  <c:v>Национальная экономика и другие расходы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7665.7</c:v>
                </c:pt>
                <c:pt idx="1">
                  <c:v>2791.8</c:v>
                </c:pt>
                <c:pt idx="2">
                  <c:v>5495.1</c:v>
                </c:pt>
                <c:pt idx="3">
                  <c:v>1554.4</c:v>
                </c:pt>
                <c:pt idx="4">
                  <c:v>7665.7</c:v>
                </c:pt>
                <c:pt idx="5">
                  <c:v>1084.5999999999999</c:v>
                </c:pt>
                <c:pt idx="6">
                  <c:v>1316.1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B26-40C6-87DB-6E745C99FD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568"/>
          <c:w val="1"/>
          <c:h val="0.25642912765084847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Общегосударственная деятельность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11,3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44A-4006-841C-DF9F2CCF12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9.9</c:v>
                </c:pt>
                <c:pt idx="1">
                  <c:v>75.400000000000006</c:v>
                </c:pt>
                <c:pt idx="2">
                  <c:v>74.900000000000006</c:v>
                </c:pt>
                <c:pt idx="3">
                  <c:v>83.1</c:v>
                </c:pt>
                <c:pt idx="4">
                  <c:v>79.900000000000006</c:v>
                </c:pt>
                <c:pt idx="5">
                  <c:v>76</c:v>
                </c:pt>
                <c:pt idx="6">
                  <c:v>67.3</c:v>
                </c:pt>
                <c:pt idx="7">
                  <c:v>69</c:v>
                </c:pt>
                <c:pt idx="8">
                  <c:v>76.8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04-4F02-9BE3-25F3878C130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Жилищно-коммунальные услуги и жилищное строительство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12,4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44A-4006-841C-DF9F2CCF12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12.2</c:v>
                </c:pt>
                <c:pt idx="1">
                  <c:v>24.6</c:v>
                </c:pt>
                <c:pt idx="2">
                  <c:v>25.1</c:v>
                </c:pt>
                <c:pt idx="3">
                  <c:v>16.899999999999999</c:v>
                </c:pt>
                <c:pt idx="4">
                  <c:v>20.100000000000001</c:v>
                </c:pt>
                <c:pt idx="5">
                  <c:v>24</c:v>
                </c:pt>
                <c:pt idx="6">
                  <c:v>32.700000000000003</c:v>
                </c:pt>
                <c:pt idx="7">
                  <c:v>31</c:v>
                </c:pt>
                <c:pt idx="8">
                  <c:v>23.2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04-4F02-9BE3-25F3878C130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Здравоохранение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24,5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44A-4006-841C-DF9F2CCF12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04-4F02-9BE3-25F3878C130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Физическая культура, спорт, культура и СМИ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6,9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44A-4006-841C-DF9F2CCF12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C04-4F02-9BE3-25F3878C1309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Образование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34,2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04-4F02-9BE3-25F3878C1309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04-4F02-9BE3-25F3878C1309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04-4F02-9BE3-25F3878C1309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04-4F02-9BE3-25F3878C1309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04-4F02-9BE3-25F3878C1309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C04-4F02-9BE3-25F3878C1309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34.9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C04-4F02-9BE3-25F3878C1309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Социальная политика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4,8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4.9000000000000004</c:v>
                </c:pt>
                <c:pt idx="1">
                  <c:v>0.4</c:v>
                </c:pt>
                <c:pt idx="4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C04-4F02-9BE3-25F3878C1309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Национальная экономика и 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5,9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General</c:formatCode>
                <c:ptCount val="9"/>
                <c:pt idx="0" formatCode="0.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C04-4F02-9BE3-25F3878C13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76592640"/>
        <c:axId val="76591104"/>
      </c:barChart>
      <c:valAx>
        <c:axId val="7659110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6592640"/>
        <c:crosses val="autoZero"/>
        <c:crossBetween val="between"/>
        <c:majorUnit val="20"/>
        <c:minorUnit val="20"/>
      </c:valAx>
      <c:catAx>
        <c:axId val="765926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659110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786E-2"/>
          <c:y val="0.75143632562185159"/>
          <c:w val="0.96140551181102352"/>
          <c:h val="0.2457834310306842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950220205525158"/>
          <c:y val="1.0366455058169633E-3"/>
          <c:w val="0.73764824947729568"/>
          <c:h val="0.737478026319383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Pt>
            <c:idx val="3"/>
            <c:bubble3D val="0"/>
            <c:explosion val="14"/>
            <c:extLst>
              <c:ext xmlns:c16="http://schemas.microsoft.com/office/drawing/2014/chart" uri="{C3380CC4-5D6E-409C-BE32-E72D297353CC}">
                <c16:uniqueId val="{00000003-6A8D-409A-8A12-842E742CCA1F}"/>
              </c:ext>
            </c:extLst>
          </c:dPt>
          <c:dLbls>
            <c:dLbl>
              <c:idx val="0"/>
              <c:layout>
                <c:manualLayout>
                  <c:x val="6.497175141242939E-2"/>
                  <c:y val="-4.937144102661958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8D-409A-8A12-842E742CCA1F}"/>
                </c:ext>
              </c:extLst>
            </c:dLbl>
            <c:dLbl>
              <c:idx val="1"/>
              <c:layout>
                <c:manualLayout>
                  <c:x val="-1.1740735797855777E-2"/>
                  <c:y val="-3.350200256109860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    </a:t>
                    </a:r>
                    <a:fld id="{1AC68385-8720-4227-B66C-415DDFCC0C59}" type="VALUE">
                      <a:rPr lang="en-US" smtClean="0"/>
                      <a:pPr/>
                      <a:t>[ЗНАЧЕНИЕ]</a:t>
                    </a:fld>
                    <a:endParaRPr lang="en-US" dirty="0"/>
                  </a:p>
                  <a:p>
                    <a:r>
                      <a:rPr lang="en-US" baseline="0" dirty="0"/>
                      <a:t>       </a:t>
                    </a:r>
                    <a:fld id="{5C668E9B-22ED-41FE-A935-68C87BC471C3}" type="PERCENTAGE">
                      <a:rPr lang="en-US" baseline="0" dirty="0"/>
                      <a:pPr/>
                      <a:t>[ПРОЦЕНТ]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852417812180258"/>
                      <c:h val="0.1220761245674740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A8D-409A-8A12-842E742CCA1F}"/>
                </c:ext>
              </c:extLst>
            </c:dLbl>
            <c:dLbl>
              <c:idx val="2"/>
              <c:layout>
                <c:manualLayout>
                  <c:x val="1.4124293785310734E-2"/>
                  <c:y val="9.0800207067541147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A8D-409A-8A12-842E742CCA1F}"/>
                </c:ext>
              </c:extLst>
            </c:dLbl>
            <c:dLbl>
              <c:idx val="3"/>
              <c:layout>
                <c:manualLayout>
                  <c:x val="-2.9877663597135212E-2"/>
                  <c:y val="2.412445849113117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8D-409A-8A12-842E742CCA1F}"/>
                </c:ext>
              </c:extLst>
            </c:dLbl>
            <c:dLbl>
              <c:idx val="4"/>
              <c:layout>
                <c:manualLayout>
                  <c:x val="1.1999644112282581E-2"/>
                  <c:y val="2.37922785603356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A8D-409A-8A12-842E742CCA1F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A8D-409A-8A12-842E742CCA1F}"/>
                </c:ext>
              </c:extLst>
            </c:dLbl>
            <c:dLbl>
              <c:idx val="6"/>
              <c:layout>
                <c:manualLayout>
                  <c:x val="0"/>
                  <c:y val="-7.783516333814702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A8D-409A-8A12-842E742CCA1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Заработная плата</c:v>
                </c:pt>
                <c:pt idx="1">
                  <c:v>Приобретение предметов снабжения и расходных материалов</c:v>
                </c:pt>
                <c:pt idx="2">
                  <c:v>Оплата коммунальных услуг</c:v>
                </c:pt>
                <c:pt idx="3">
                  <c:v>Прочие текущие расходы на закупки товаров и оплату услуг</c:v>
                </c:pt>
                <c:pt idx="4">
                  <c:v>Субсидии хозяйственным организациям</c:v>
                </c:pt>
                <c:pt idx="5">
                  <c:v>Текущие и капитальные бюджетные трансферты населению</c:v>
                </c:pt>
                <c:pt idx="6">
                  <c:v>Другие расходы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13762.2</c:v>
                </c:pt>
                <c:pt idx="1">
                  <c:v>977.3</c:v>
                </c:pt>
                <c:pt idx="2">
                  <c:v>2271.8000000000002</c:v>
                </c:pt>
                <c:pt idx="3">
                  <c:v>1055.9000000000001</c:v>
                </c:pt>
                <c:pt idx="4">
                  <c:v>639.9</c:v>
                </c:pt>
                <c:pt idx="5">
                  <c:v>617</c:v>
                </c:pt>
                <c:pt idx="6">
                  <c:v>3116.7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A8D-409A-8A12-842E742CCA1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Заработная плата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234E-4"/>
                  <c:y val="-1.6440073018554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61.5</c:v>
                </c:pt>
                <c:pt idx="1">
                  <c:v>54.3</c:v>
                </c:pt>
                <c:pt idx="2">
                  <c:v>53.2</c:v>
                </c:pt>
                <c:pt idx="3">
                  <c:v>66.7</c:v>
                </c:pt>
                <c:pt idx="4">
                  <c:v>60.6</c:v>
                </c:pt>
                <c:pt idx="5">
                  <c:v>54.1</c:v>
                </c:pt>
                <c:pt idx="6">
                  <c:v>49.5</c:v>
                </c:pt>
                <c:pt idx="7">
                  <c:v>50.6</c:v>
                </c:pt>
                <c:pt idx="8">
                  <c:v>49.9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B6-4051-BFD9-802C2EF9B77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Приобретение предметов снабжения и расходных материалов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4.4000000000000004</c:v>
                </c:pt>
                <c:pt idx="1">
                  <c:v>0.8</c:v>
                </c:pt>
                <c:pt idx="2">
                  <c:v>0.7</c:v>
                </c:pt>
                <c:pt idx="3">
                  <c:v>1.3</c:v>
                </c:pt>
                <c:pt idx="4">
                  <c:v>0.5</c:v>
                </c:pt>
                <c:pt idx="5">
                  <c:v>0.9</c:v>
                </c:pt>
                <c:pt idx="6">
                  <c:v>0.7</c:v>
                </c:pt>
                <c:pt idx="7">
                  <c:v>0.8</c:v>
                </c:pt>
                <c:pt idx="8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B6-4051-BFD9-802C2EF9B77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Оплата коммунальных услуг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2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10.1</c:v>
                </c:pt>
                <c:pt idx="1">
                  <c:v>11.4</c:v>
                </c:pt>
                <c:pt idx="2">
                  <c:v>11.5</c:v>
                </c:pt>
                <c:pt idx="3">
                  <c:v>7.5</c:v>
                </c:pt>
                <c:pt idx="4">
                  <c:v>7.1</c:v>
                </c:pt>
                <c:pt idx="5">
                  <c:v>8.1999999999999993</c:v>
                </c:pt>
                <c:pt idx="6">
                  <c:v>11.8</c:v>
                </c:pt>
                <c:pt idx="7">
                  <c:v>10</c:v>
                </c:pt>
                <c:pt idx="8">
                  <c:v>18.600000000000001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B6-4051-BFD9-802C2EF9B77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Прочие текущие расходы на закупки товаров и оплату услуг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4.2</c:v>
                </c:pt>
                <c:pt idx="1">
                  <c:v>28</c:v>
                </c:pt>
                <c:pt idx="2">
                  <c:v>27.7</c:v>
                </c:pt>
                <c:pt idx="3">
                  <c:v>19</c:v>
                </c:pt>
                <c:pt idx="4">
                  <c:v>26.9</c:v>
                </c:pt>
                <c:pt idx="5">
                  <c:v>30.7</c:v>
                </c:pt>
                <c:pt idx="6">
                  <c:v>34.4</c:v>
                </c:pt>
                <c:pt idx="7">
                  <c:v>32.700000000000003</c:v>
                </c:pt>
                <c:pt idx="8">
                  <c:v>25.5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DB6-4051-BFD9-802C2EF9B773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Субсидии хозяйственным организациям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DB6-4051-BFD9-802C2EF9B773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DB6-4051-BFD9-802C2EF9B77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DB6-4051-BFD9-802C2EF9B773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DB6-4051-BFD9-802C2EF9B773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DB6-4051-BFD9-802C2EF9B773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DB6-4051-BFD9-802C2EF9B773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DB6-4051-BFD9-802C2EF9B773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Текущие и капитальные бюджетные трансферты населению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DB6-4051-BFD9-802C2EF9B773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DB6-4051-BFD9-802C2EF9B773}"/>
                </c:ext>
              </c:extLst>
            </c:dLbl>
            <c:dLbl>
              <c:idx val="1"/>
              <c:layout>
                <c:manualLayout>
                  <c:x val="0"/>
                  <c:y val="-2.2145328719723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14.1</c:v>
                </c:pt>
                <c:pt idx="1">
                  <c:v>5.5</c:v>
                </c:pt>
                <c:pt idx="2">
                  <c:v>6.9</c:v>
                </c:pt>
                <c:pt idx="3">
                  <c:v>5.5</c:v>
                </c:pt>
                <c:pt idx="4">
                  <c:v>4.9000000000000004</c:v>
                </c:pt>
                <c:pt idx="5">
                  <c:v>6.1</c:v>
                </c:pt>
                <c:pt idx="6">
                  <c:v>3.6</c:v>
                </c:pt>
                <c:pt idx="7">
                  <c:v>5.9</c:v>
                </c:pt>
                <c:pt idx="8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DB6-4051-BFD9-802C2EF9B7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76613120"/>
        <c:axId val="77055488"/>
      </c:barChart>
      <c:valAx>
        <c:axId val="77055488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6613120"/>
        <c:crosses val="autoZero"/>
        <c:crossBetween val="between"/>
        <c:majorUnit val="20"/>
        <c:minorUnit val="20"/>
      </c:valAx>
      <c:catAx>
        <c:axId val="766131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055488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786E-2"/>
          <c:y val="0.75420450644362158"/>
          <c:w val="0.96015814760443163"/>
          <c:h val="0.23472282919652346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Структура долговых обязательств.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долгосрочный (свыше 1 года),
в нацвалюте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11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306-4067-8107-BC9E9F1F137D}"/>
                </c:ext>
              </c:extLst>
            </c:dLbl>
            <c:dLbl>
              <c:idx val="1"/>
              <c:layout>
                <c:manualLayout>
                  <c:x val="-2.0833333333333611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01.07.22 г.</c:v>
                </c:pt>
                <c:pt idx="1">
                  <c:v>01.07.21 г.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199.4</c:v>
                </c:pt>
                <c:pt idx="1">
                  <c:v>206.9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06-4067-8107-BC9E9F1F137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краткосрочный (до 1 года),
в нацвалюте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01.07.22 г.</c:v>
                </c:pt>
                <c:pt idx="1">
                  <c:v>01.07.21 г.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74.900000000000006</c:v>
                </c:pt>
                <c:pt idx="1">
                  <c:v>74.900000000000006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06-4067-8107-BC9E9F1F13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357824"/>
        <c:axId val="77359360"/>
      </c:barChart>
      <c:catAx>
        <c:axId val="77357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359360"/>
        <c:crosses val="autoZero"/>
        <c:auto val="1"/>
        <c:lblAlgn val="ctr"/>
        <c:lblOffset val="100"/>
        <c:noMultiLvlLbl val="0"/>
      </c:catAx>
      <c:valAx>
        <c:axId val="77359360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3578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586975065617792"/>
          <c:y val="0.33255290354331041"/>
          <c:w val="0.32746358267716863"/>
          <c:h val="0.44540994094488473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0.03481</cdr:x>
      <cdr:y>0.05099</cdr:y>
    </cdr:from>
    <cdr:to>
      <cdr:x>0.10079</cdr:x>
      <cdr:y>0.10918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156483" y="262243"/>
          <a:ext cx="296633" cy="2993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0.43364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2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0.43364</cdr:x>
      <cdr:y>0.72766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80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0.74466</cdr:x>
      <cdr:y>0</cdr:y>
    </cdr:from>
    <cdr:to>
      <cdr:x>0.95288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47842" y="0"/>
          <a:ext cx="936126" cy="446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0.43364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тыс. руб.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71800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6" y="1"/>
            <a:ext cx="2971800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9428583"/>
            <a:ext cx="2971800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6" y="9428583"/>
            <a:ext cx="2971800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71800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6" y="1"/>
            <a:ext cx="2971800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650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15154"/>
            <a:ext cx="5486400" cy="4466987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28583"/>
            <a:ext cx="2971800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6" y="9428583"/>
            <a:ext cx="2971800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0650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28.07.2022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28.07.2022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28.07.2022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28.07.2022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28.07.2022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28.07.2022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807870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БЮЛЛЕТЕНЬ</a:t>
                      </a:r>
                    </a:p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 исполнении бюджета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</a:t>
                      </a:r>
                      <a:r>
                        <a:rPr lang="ru-RU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 полугодие 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2022 год</a:t>
                      </a: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626730564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961821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консолидированного</a:t>
                      </a:r>
                      <a:b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88024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Районный бюджет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сельских бюджетов: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Вердомичский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>
                <a:solidFill>
                  <a:srgbClr val="000000"/>
                </a:solidFill>
                <a:latin typeface="Times New Roman"/>
              </a:rPr>
              <a:t>Добровольский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Незбодичский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>
                <a:solidFill>
                  <a:srgbClr val="000000"/>
                </a:solidFill>
                <a:latin typeface="Times New Roman"/>
              </a:rPr>
              <a:t>Новодворский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Свислочский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Хоневичский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Порозовский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7936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Базовый уровень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Первичный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811847"/>
              </p:ext>
            </p:extLst>
          </p:nvPr>
        </p:nvGraphicFramePr>
        <p:xfrm>
          <a:off x="107506" y="490689"/>
          <a:ext cx="8916616" cy="4162122"/>
        </p:xfrm>
        <a:graphic>
          <a:graphicData uri="http://schemas.openxmlformats.org/drawingml/2006/table">
            <a:tbl>
              <a:tblPr/>
              <a:tblGrid>
                <a:gridCol w="1584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8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9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96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58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16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329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БЮДЖЕТА</a:t>
                      </a: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бюджета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(-); ПРОФИЦИТ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60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 района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>
                          <a:latin typeface="Times New Roman" pitchFamily="18" charset="0"/>
                          <a:cs typeface="Times New Roman" pitchFamily="18" charset="0"/>
                        </a:rPr>
                        <a:t>45187,8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22753,2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50,4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45187,8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22440,8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49,7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+312,4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Районный бюджет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>
                          <a:latin typeface="Times New Roman" pitchFamily="18" charset="0"/>
                          <a:cs typeface="Times New Roman" pitchFamily="18" charset="0"/>
                        </a:rPr>
                        <a:t>44159,0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22267,5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50,4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44159,0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21971,8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49,8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+295,7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Сельские бюджеты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1028,8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485,7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47,2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1028,8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469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45,6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+16,7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141,5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66,9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47,3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141,5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65,3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46,1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+1,6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Добровольский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97,4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50,4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51,7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97,4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46,9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48,1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+3,5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144,6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80,1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55,4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144,6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79,2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54,8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+0,9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Новодворский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115,2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54,2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47,0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115,2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52,9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45,9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+1,3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180,6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62,9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34,8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180,6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60,9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33,7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+2,0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126,3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69,3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54,9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126,3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60,6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48,0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+8,7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223,2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101,9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45,7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223,2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103,2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46,2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203554"/>
              </p:ext>
            </p:extLst>
          </p:nvPr>
        </p:nvGraphicFramePr>
        <p:xfrm>
          <a:off x="107503" y="483517"/>
          <a:ext cx="8928988" cy="4538038"/>
        </p:xfrm>
        <a:graphic>
          <a:graphicData uri="http://schemas.openxmlformats.org/drawingml/2006/table">
            <a:tbl>
              <a:tblPr/>
              <a:tblGrid>
                <a:gridCol w="1582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3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0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166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644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185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224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040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94216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поступлений доходов </a:t>
                      </a:r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местных бюджетов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(дотация, субвенции)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доходов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95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6612,7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9344,2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13019,7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19632,4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22753,2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Районный бюджет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6320,3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9057,4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12913,4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13210,1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19233,7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22267,5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Добровольский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Новодворский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доходов местных бюджетов.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93895690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01650199"/>
              </p:ext>
            </p:extLst>
          </p:nvPr>
        </p:nvGraphicFramePr>
        <p:xfrm>
          <a:off x="0" y="484188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09596"/>
              </p:ext>
            </p:extLst>
          </p:nvPr>
        </p:nvGraphicFramePr>
        <p:xfrm>
          <a:off x="142844" y="27176"/>
          <a:ext cx="8786876" cy="4835338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расходов местных бюджетов.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Первоочередные расходы (заработная плата, лекарственные средства, продукты питания,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коммунальные услуги</a:t>
                      </a:r>
                    </a:p>
                    <a:p>
                      <a:pPr algn="ctr" fontAlgn="ctr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другие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расходы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(транспорт, связь, ремонт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оборудования и зданий, уличное освещение, приобретение оборудования и прочие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полугодие 20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21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полугодие 202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 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 20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 202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 20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 202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17 818,4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18017,4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1 778,0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4423,4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19 596,4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22440,8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17 539,5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17709,3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1 656,7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4262,5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19 196,2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21971,8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6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Новодворский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расходов местных бюджетов</a:t>
            </a:r>
            <a:b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функциональной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28323351"/>
              </p:ext>
            </p:extLst>
          </p:nvPr>
        </p:nvGraphicFramePr>
        <p:xfrm>
          <a:off x="76200" y="699542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30134819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расходов местных бюджетов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по экономической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72354693"/>
              </p:ext>
            </p:extLst>
          </p:nvPr>
        </p:nvGraphicFramePr>
        <p:xfrm>
          <a:off x="-180528" y="589632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86484511"/>
              </p:ext>
            </p:extLst>
          </p:nvPr>
        </p:nvGraphicFramePr>
        <p:xfrm>
          <a:off x="4201344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741101"/>
              </p:ext>
            </p:extLst>
          </p:nvPr>
        </p:nvGraphicFramePr>
        <p:xfrm>
          <a:off x="-1116632" y="-596602"/>
          <a:ext cx="8866441" cy="4828136"/>
        </p:xfrm>
        <a:graphic>
          <a:graphicData uri="http://schemas.openxmlformats.org/drawingml/2006/table">
            <a:tbl>
              <a:tblPr/>
              <a:tblGrid>
                <a:gridCol w="36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7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Долговые обязательства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органов местного управления и самоуправления </a:t>
                      </a:r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01.07.2022года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434">
                <a:tc gridSpan="6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1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01.07.2021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01.07.2022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41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Обязательства, подлежащие исполнению по выданным гарантиям местных исполнительных и распорядительных органов</a:t>
                      </a: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7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законодательством на 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143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281,8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274,3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-7,5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97,3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281,8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274,3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-7,5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97,3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7527</TotalTime>
  <Words>793</Words>
  <Application>Microsoft Office PowerPoint</Application>
  <PresentationFormat>Экран (16:9)</PresentationFormat>
  <Paragraphs>474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доходов местных бюджетов.</vt:lpstr>
      <vt:lpstr>Презентация PowerPoint</vt:lpstr>
      <vt:lpstr>Структура расходов местных бюджетов по функциональной классификации расходов бюджета.</vt:lpstr>
      <vt:lpstr>Структура расходов местных бюджетов по экономической классификации расходов бюджета.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Ковальчук Елена Леонидовна</cp:lastModifiedBy>
  <cp:revision>565</cp:revision>
  <cp:lastPrinted>2022-07-19T08:21:12Z</cp:lastPrinted>
  <dcterms:created xsi:type="dcterms:W3CDTF">2013-10-16T05:53:51Z</dcterms:created>
  <dcterms:modified xsi:type="dcterms:W3CDTF">2022-07-28T06:47:57Z</dcterms:modified>
</cp:coreProperties>
</file>