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6" autoAdjust="0"/>
    <p:restoredTop sz="94676" autoAdjust="0"/>
  </p:normalViewPr>
  <p:slideViewPr>
    <p:cSldViewPr>
      <p:cViewPr varScale="1">
        <p:scale>
          <a:sx n="157" d="100"/>
          <a:sy n="157" d="100"/>
        </p:scale>
        <p:origin x="288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23.3</c:v>
                </c:pt>
                <c:pt idx="1">
                  <c:v>57.4</c:v>
                </c:pt>
                <c:pt idx="2">
                  <c:v>62.6</c:v>
                </c:pt>
                <c:pt idx="3">
                  <c:v>66.099999999999994</c:v>
                </c:pt>
                <c:pt idx="4">
                  <c:v>49.9</c:v>
                </c:pt>
                <c:pt idx="5">
                  <c:v>64.400000000000006</c:v>
                </c:pt>
                <c:pt idx="6">
                  <c:v>60.4</c:v>
                </c:pt>
                <c:pt idx="7">
                  <c:v>61.7</c:v>
                </c:pt>
                <c:pt idx="8">
                  <c:v>45.8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3.5</c:v>
                </c:pt>
                <c:pt idx="1">
                  <c:v>0.1</c:v>
                </c:pt>
                <c:pt idx="2">
                  <c:v>0.1</c:v>
                </c:pt>
                <c:pt idx="3">
                  <c:v>0.3</c:v>
                </c:pt>
                <c:pt idx="4">
                  <c:v>0.2</c:v>
                </c:pt>
                <c:pt idx="5">
                  <c:v>0.1</c:v>
                </c:pt>
                <c:pt idx="6">
                  <c:v>0.1</c:v>
                </c:pt>
                <c:pt idx="7">
                  <c:v>0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4.0999999999999996</c:v>
                </c:pt>
                <c:pt idx="1">
                  <c:v>7.6</c:v>
                </c:pt>
                <c:pt idx="2">
                  <c:v>3.2</c:v>
                </c:pt>
                <c:pt idx="3">
                  <c:v>6.1</c:v>
                </c:pt>
                <c:pt idx="4">
                  <c:v>15.7</c:v>
                </c:pt>
                <c:pt idx="5">
                  <c:v>1.1000000000000001</c:v>
                </c:pt>
                <c:pt idx="6">
                  <c:v>0.5</c:v>
                </c:pt>
                <c:pt idx="7">
                  <c:v>2.8</c:v>
                </c:pt>
                <c:pt idx="8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62.1</c:v>
                </c:pt>
                <c:pt idx="1">
                  <c:v>34.9</c:v>
                </c:pt>
                <c:pt idx="2">
                  <c:v>34.1</c:v>
                </c:pt>
                <c:pt idx="3">
                  <c:v>27.5</c:v>
                </c:pt>
                <c:pt idx="4">
                  <c:v>34.4</c:v>
                </c:pt>
                <c:pt idx="5">
                  <c:v>34.4</c:v>
                </c:pt>
                <c:pt idx="6">
                  <c:v>39</c:v>
                </c:pt>
                <c:pt idx="7">
                  <c:v>35.5</c:v>
                </c:pt>
                <c:pt idx="8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3610496"/>
        <c:axId val="43582976"/>
      </c:barChart>
      <c:valAx>
        <c:axId val="4358297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610496"/>
        <c:crosses val="autoZero"/>
        <c:crossBetween val="between"/>
        <c:majorUnit val="20"/>
        <c:minorUnit val="20"/>
      </c:valAx>
      <c:catAx>
        <c:axId val="43610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582976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2116788179255373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0.11581920903954812"/>
                  <c:y val="-4.906303763302392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-2.8248587570621469E-2"/>
                  <c:y val="-0.106303248204885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0"/>
                  <c:y val="4.08858646941866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0.16384180790960462"/>
                  <c:y val="8.4497453701318989E-2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6035.4</c:v>
                </c:pt>
                <c:pt idx="1">
                  <c:v>850</c:v>
                </c:pt>
                <c:pt idx="2">
                  <c:v>1242.5</c:v>
                </c:pt>
                <c:pt idx="3">
                  <c:v>468.8</c:v>
                </c:pt>
                <c:pt idx="4">
                  <c:v>1037.7</c:v>
                </c:pt>
                <c:pt idx="5">
                  <c:v>15307.4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3150,1 13,1%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2771,7; 11,5%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6091,5</a:t>
                    </a:r>
                    <a:r>
                      <a:rPr lang="en-US" baseline="0" dirty="0"/>
                      <a:t> 25,3%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0.135356332577072"/>
                  <c:y val="3.6790505436032871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1732,7; 7,2%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-8.4745762711864476E-3"/>
                  <c:y val="0.10448988882165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8250,8</a:t>
                    </a:r>
                    <a:r>
                      <a:rPr lang="en-US" baseline="0" dirty="0"/>
                      <a:t>; 34,3 %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1223,4;</a:t>
                    </a:r>
                  </a:p>
                  <a:p>
                    <a:r>
                      <a:rPr lang="en-US" baseline="0" dirty="0"/>
                      <a:t>5,1%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3.4920592553049738E-2"/>
                  <c:y val="-4.6397193185690709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809,8;      </a:t>
                    </a:r>
                  </a:p>
                  <a:p>
                    <a:r>
                      <a:rPr lang="en-US" baseline="0" dirty="0"/>
                      <a:t>3,5%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80225988700566"/>
                      <c:h val="0.158594042161996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3150.1</c:v>
                </c:pt>
                <c:pt idx="1">
                  <c:v>2771.7</c:v>
                </c:pt>
                <c:pt idx="2">
                  <c:v>6091.5</c:v>
                </c:pt>
                <c:pt idx="3">
                  <c:v>1732.7</c:v>
                </c:pt>
                <c:pt idx="4">
                  <c:v>8250.7999999999993</c:v>
                </c:pt>
                <c:pt idx="5">
                  <c:v>1223.4000000000001</c:v>
                </c:pt>
                <c:pt idx="6">
                  <c:v>809.8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11,5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4A-4006-841C-DF9F2CCF12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11.5</c:v>
                </c:pt>
                <c:pt idx="1">
                  <c:v>83.4</c:v>
                </c:pt>
                <c:pt idx="2">
                  <c:v>84.3</c:v>
                </c:pt>
                <c:pt idx="3">
                  <c:v>87.7</c:v>
                </c:pt>
                <c:pt idx="4">
                  <c:v>86.4</c:v>
                </c:pt>
                <c:pt idx="5">
                  <c:v>85.4</c:v>
                </c:pt>
                <c:pt idx="6">
                  <c:v>76.099999999999994</c:v>
                </c:pt>
                <c:pt idx="7">
                  <c:v>79.400000000000006</c:v>
                </c:pt>
                <c:pt idx="8">
                  <c:v>84.3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11,5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4A-4006-841C-DF9F2CCF12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11.5</c:v>
                </c:pt>
                <c:pt idx="1">
                  <c:v>16.600000000000001</c:v>
                </c:pt>
                <c:pt idx="2">
                  <c:v>15.7</c:v>
                </c:pt>
                <c:pt idx="3">
                  <c:v>12</c:v>
                </c:pt>
                <c:pt idx="4">
                  <c:v>13.6</c:v>
                </c:pt>
                <c:pt idx="5">
                  <c:v>14.6</c:v>
                </c:pt>
                <c:pt idx="6">
                  <c:v>23.9</c:v>
                </c:pt>
                <c:pt idx="7">
                  <c:v>20.6</c:v>
                </c:pt>
                <c:pt idx="8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24,5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4A-4006-841C-DF9F2CCF12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4A-4006-841C-DF9F2CCF12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35,1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11,5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3,4</a:t>
                    </a:r>
                  </a:p>
                  <a:p>
                    <a:r>
                      <a:rPr lang="en-US" dirty="0"/>
                      <a:t>5,2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3.4</c:v>
                </c:pt>
                <c:pt idx="3" formatCode="0.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592640"/>
        <c:axId val="76591104"/>
      </c:barChart>
      <c:valAx>
        <c:axId val="7659110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2640"/>
        <c:crosses val="autoZero"/>
        <c:crossBetween val="between"/>
        <c:majorUnit val="20"/>
        <c:minorUnit val="20"/>
      </c:valAx>
      <c:catAx>
        <c:axId val="76592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110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58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Pt>
            <c:idx val="3"/>
            <c:bubble3D val="0"/>
            <c:explosion val="14"/>
            <c:extLst>
              <c:ext xmlns:c16="http://schemas.microsoft.com/office/drawing/2014/chart" uri="{C3380CC4-5D6E-409C-BE32-E72D297353CC}">
                <c16:uniqueId val="{00000003-6A8D-409A-8A12-842E742CCA1F}"/>
              </c:ext>
            </c:extLst>
          </c:dPt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-1.1740735797855777E-2"/>
                  <c:y val="-3.35020025610986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    </a:t>
                    </a:r>
                    <a:fld id="{1AC68385-8720-4227-B66C-415DDFCC0C59}" type="VALUE">
                      <a:rPr lang="en-US" smtClean="0"/>
                      <a:pPr/>
                      <a:t>[ЗНАЧЕНИЕ]</a:t>
                    </a:fld>
                    <a:endParaRPr lang="en-US" dirty="0"/>
                  </a:p>
                  <a:p>
                    <a:r>
                      <a:rPr lang="en-US" baseline="0" dirty="0"/>
                      <a:t>       </a:t>
                    </a:r>
                    <a:fld id="{5C668E9B-22ED-41FE-A935-68C87BC471C3}" type="PERCENTAGE">
                      <a:rPr lang="en-US" baseline="0" dirty="0"/>
                      <a:pPr/>
                      <a:t>[ПРОЦЕНТ]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52417812180258"/>
                      <c:h val="0.122076124567474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1.4124293785310734E-2"/>
                  <c:y val="9.0800207067541147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15677.1</c:v>
                </c:pt>
                <c:pt idx="1">
                  <c:v>109.8</c:v>
                </c:pt>
                <c:pt idx="2">
                  <c:v>2087.6</c:v>
                </c:pt>
                <c:pt idx="3">
                  <c:v>1307.7</c:v>
                </c:pt>
                <c:pt idx="4">
                  <c:v>2551.6999999999998</c:v>
                </c:pt>
                <c:pt idx="5">
                  <c:v>673.9</c:v>
                </c:pt>
                <c:pt idx="6">
                  <c:v>1622.6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65.3</c:v>
                </c:pt>
                <c:pt idx="1">
                  <c:v>61</c:v>
                </c:pt>
                <c:pt idx="2">
                  <c:v>53.7</c:v>
                </c:pt>
                <c:pt idx="3">
                  <c:v>67.099999999999994</c:v>
                </c:pt>
                <c:pt idx="4">
                  <c:v>66.099999999999994</c:v>
                </c:pt>
                <c:pt idx="5">
                  <c:v>66.099999999999994</c:v>
                </c:pt>
                <c:pt idx="6">
                  <c:v>61.4</c:v>
                </c:pt>
                <c:pt idx="7">
                  <c:v>60.1</c:v>
                </c:pt>
                <c:pt idx="8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0.4</c:v>
                </c:pt>
                <c:pt idx="1">
                  <c:v>1.4</c:v>
                </c:pt>
                <c:pt idx="2">
                  <c:v>1.4</c:v>
                </c:pt>
                <c:pt idx="3">
                  <c:v>2.1</c:v>
                </c:pt>
                <c:pt idx="4">
                  <c:v>0.7</c:v>
                </c:pt>
                <c:pt idx="5">
                  <c:v>1.9</c:v>
                </c:pt>
                <c:pt idx="6">
                  <c:v>1.7</c:v>
                </c:pt>
                <c:pt idx="7">
                  <c:v>1.8</c:v>
                </c:pt>
                <c:pt idx="8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8.6999999999999993</c:v>
                </c:pt>
                <c:pt idx="1">
                  <c:v>9.8000000000000007</c:v>
                </c:pt>
                <c:pt idx="2">
                  <c:v>6.9</c:v>
                </c:pt>
                <c:pt idx="3">
                  <c:v>9.9</c:v>
                </c:pt>
                <c:pt idx="4">
                  <c:v>7</c:v>
                </c:pt>
                <c:pt idx="5">
                  <c:v>6</c:v>
                </c:pt>
                <c:pt idx="6">
                  <c:v>7.5</c:v>
                </c:pt>
                <c:pt idx="7">
                  <c:v>8.4</c:v>
                </c:pt>
                <c:pt idx="8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5.0999999999999996</c:v>
                </c:pt>
                <c:pt idx="1">
                  <c:v>22</c:v>
                </c:pt>
                <c:pt idx="2">
                  <c:v>26.7</c:v>
                </c:pt>
                <c:pt idx="3">
                  <c:v>16.5</c:v>
                </c:pt>
                <c:pt idx="4">
                  <c:v>19.600000000000001</c:v>
                </c:pt>
                <c:pt idx="5">
                  <c:v>20.8</c:v>
                </c:pt>
                <c:pt idx="6">
                  <c:v>26.9</c:v>
                </c:pt>
                <c:pt idx="7">
                  <c:v>24.1</c:v>
                </c:pt>
                <c:pt idx="8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2.8</c:v>
                </c:pt>
                <c:pt idx="1">
                  <c:v>1.1000000000000001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6.8</c:v>
                </c:pt>
                <c:pt idx="1">
                  <c:v>4.5999999999999996</c:v>
                </c:pt>
                <c:pt idx="2">
                  <c:v>4.3</c:v>
                </c:pt>
                <c:pt idx="3">
                  <c:v>4.3</c:v>
                </c:pt>
                <c:pt idx="4">
                  <c:v>6.6</c:v>
                </c:pt>
                <c:pt idx="5">
                  <c:v>5.2</c:v>
                </c:pt>
                <c:pt idx="6">
                  <c:v>2.4</c:v>
                </c:pt>
                <c:pt idx="7">
                  <c:v>5.6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613120"/>
        <c:axId val="77055488"/>
      </c:barChart>
      <c:valAx>
        <c:axId val="77055488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613120"/>
        <c:crosses val="autoZero"/>
        <c:crossBetween val="between"/>
        <c:majorUnit val="20"/>
        <c:minorUnit val="20"/>
      </c:valAx>
      <c:catAx>
        <c:axId val="7661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05548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01.07.22 г.</c:v>
                </c:pt>
                <c:pt idx="1">
                  <c:v>01.07.23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199.4</c:v>
                </c:pt>
                <c:pt idx="1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01.07.22 г.</c:v>
                </c:pt>
                <c:pt idx="1">
                  <c:v>01.07.23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62.4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357824"/>
        <c:axId val="77359360"/>
      </c:barChart>
      <c:catAx>
        <c:axId val="7735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9360"/>
        <c:crosses val="autoZero"/>
        <c:auto val="1"/>
        <c:lblAlgn val="ctr"/>
        <c:lblOffset val="100"/>
        <c:noMultiLvlLbl val="0"/>
      </c:catAx>
      <c:valAx>
        <c:axId val="773593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7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0.03481</cdr:x>
      <cdr:y>0.05099</cdr:y>
    </cdr:from>
    <cdr:to>
      <cdr:x>0.10079</cdr:x>
      <cdr:y>0.10918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156483" y="262243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6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6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6" y="1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19.07.2023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6" y="9428583"/>
            <a:ext cx="2971800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427195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 полугодие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год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375906983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594017"/>
              </p:ext>
            </p:extLst>
          </p:nvPr>
        </p:nvGraphicFramePr>
        <p:xfrm>
          <a:off x="107506" y="490689"/>
          <a:ext cx="8916616" cy="4162122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9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16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49 554,0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24 941,8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50 304,0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24 030,0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47,8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-750,0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+911,8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48 317,0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24 311,1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49 067,0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23 499,8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47,9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-750,0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811,3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630,7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1 237,0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530,2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42,9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170,4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84,2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55,3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57,5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46,5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198,1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83,1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41,9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152,1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61,6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187,8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187,8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37,0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51,1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152,8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66,4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43,4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+17,0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438336"/>
              </p:ext>
            </p:extLst>
          </p:nvPr>
        </p:nvGraphicFramePr>
        <p:xfrm>
          <a:off x="107503" y="483517"/>
          <a:ext cx="8928988" cy="4482558"/>
        </p:xfrm>
        <a:graphic>
          <a:graphicData uri="http://schemas.openxmlformats.org/drawingml/2006/table">
            <a:tbl>
              <a:tblPr/>
              <a:tblGrid>
                <a:gridCol w="1582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</a:t>
                      </a:r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9 634,4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13 409,0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15 307,4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22 753,2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24 941,8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Районный бюджет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9 057,4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9 223,8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13 210,1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15 087,3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22 267,5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24 311,1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15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Ссылка на слайд 3">
                <a:extLst>
                  <a:ext uri="{FF2B5EF4-FFF2-40B4-BE49-F238E27FC236}">
                    <a16:creationId xmlns:a16="http://schemas.microsoft.com/office/drawing/2014/main" id="{6A8722A2-3CE9-4BE9-8430-8BCC24425A3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23927393"/>
                  </p:ext>
                </p:extLst>
              </p:nvPr>
            </p:nvGraphicFramePr>
            <p:xfrm>
              <a:off x="-1260648" y="1635646"/>
              <a:ext cx="2286000" cy="1285875"/>
            </p:xfrm>
            <a:graphic>
              <a:graphicData uri="http://schemas.microsoft.com/office/powerpoint/2016/slidezoom">
                <pslz:sldZm>
                  <pslz:sldZmObj sldId="289" cId="609432352">
                    <pslz:zmPr id="{45839285-8235-4D69-AA81-FF65D05EA7AA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28587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Ссылка на слайд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A8722A2-3CE9-4BE9-8430-8BCC24425A3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260648" y="1635646"/>
                <a:ext cx="2286000" cy="128587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56532431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3286756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68447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2022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18 017,4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21 562,7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2 467,3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24 030,0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17 709,3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21 181,0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21 971,8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23 499,8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98529667"/>
              </p:ext>
            </p:extLst>
          </p:nvPr>
        </p:nvGraphicFramePr>
        <p:xfrm>
          <a:off x="76200" y="699542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80846007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1648804"/>
              </p:ext>
            </p:extLst>
          </p:nvPr>
        </p:nvGraphicFramePr>
        <p:xfrm>
          <a:off x="-180528" y="589632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6398540"/>
              </p:ext>
            </p:extLst>
          </p:nvPr>
        </p:nvGraphicFramePr>
        <p:xfrm>
          <a:off x="4201344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762101"/>
              </p:ext>
            </p:extLst>
          </p:nvPr>
        </p:nvGraphicFramePr>
        <p:xfrm>
          <a:off x="138779" y="157682"/>
          <a:ext cx="8866441" cy="4828136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01.07.2023 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01.07.2022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01.07.2023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43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274,3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274,3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8171</TotalTime>
  <Words>825</Words>
  <Application>Microsoft Office PowerPoint</Application>
  <PresentationFormat>Экран (16:9)</PresentationFormat>
  <Paragraphs>480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607</cp:revision>
  <cp:lastPrinted>2023-07-19T11:34:48Z</cp:lastPrinted>
  <dcterms:created xsi:type="dcterms:W3CDTF">2013-10-16T05:53:51Z</dcterms:created>
  <dcterms:modified xsi:type="dcterms:W3CDTF">2023-07-19T11:36:20Z</dcterms:modified>
</cp:coreProperties>
</file>