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6" autoAdjust="0"/>
    <p:restoredTop sz="94676" autoAdjust="0"/>
  </p:normalViewPr>
  <p:slideViewPr>
    <p:cSldViewPr>
      <p:cViewPr varScale="1">
        <p:scale>
          <a:sx n="159" d="100"/>
          <a:sy n="159" d="100"/>
        </p:scale>
        <p:origin x="228" y="15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7972"/>
          <c:y val="0.10989890152619812"/>
          <c:w val="0.81200676186662413"/>
          <c:h val="0.396867113832996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17.3</c:v>
                </c:pt>
                <c:pt idx="1">
                  <c:v>67.5</c:v>
                </c:pt>
                <c:pt idx="2">
                  <c:v>74.8</c:v>
                </c:pt>
                <c:pt idx="3">
                  <c:v>76.400000000000006</c:v>
                </c:pt>
                <c:pt idx="4">
                  <c:v>65.3</c:v>
                </c:pt>
                <c:pt idx="5">
                  <c:v>61.7</c:v>
                </c:pt>
                <c:pt idx="6">
                  <c:v>61.8</c:v>
                </c:pt>
                <c:pt idx="7">
                  <c:v>67.400000000000006</c:v>
                </c:pt>
                <c:pt idx="8">
                  <c:v>67.7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4-43C9-B96A-171FE044EB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собственнотсть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3.7</c:v>
                </c:pt>
                <c:pt idx="1">
                  <c:v>9.3000000000000007</c:v>
                </c:pt>
                <c:pt idx="2">
                  <c:v>5.8</c:v>
                </c:pt>
                <c:pt idx="3">
                  <c:v>4.5999999999999996</c:v>
                </c:pt>
                <c:pt idx="4">
                  <c:v>7.9</c:v>
                </c:pt>
                <c:pt idx="5">
                  <c:v>9.1</c:v>
                </c:pt>
                <c:pt idx="6">
                  <c:v>14.5</c:v>
                </c:pt>
                <c:pt idx="7">
                  <c:v>5.3</c:v>
                </c:pt>
                <c:pt idx="8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84-43C9-B96A-171FE044EB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84-43C9-B96A-171FE044EB6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84-43C9-B96A-171FE044EB6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84-43C9-B96A-171FE044EB6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84-43C9-B96A-171FE044EB6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84-43C9-B96A-171FE044EB66}"/>
                </c:ext>
              </c:extLst>
            </c:dLbl>
            <c:dLbl>
              <c:idx val="3"/>
              <c:layout>
                <c:manualLayout>
                  <c:x val="5.6494950843009812E-3"/>
                  <c:y val="2.289744337513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84-43C9-B96A-171FE044EB66}"/>
                </c:ext>
              </c:extLst>
            </c:dLbl>
            <c:dLbl>
              <c:idx val="4"/>
              <c:layout>
                <c:manualLayout>
                  <c:x val="-2.8248587570621716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184-43C9-B96A-171FE044EB66}"/>
                </c:ext>
              </c:extLst>
            </c:dLbl>
            <c:dLbl>
              <c:idx val="5"/>
              <c:layout>
                <c:manualLayout>
                  <c:x val="0"/>
                  <c:y val="7.7838048021775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84-43C9-B96A-171FE044EB66}"/>
                </c:ext>
              </c:extLst>
            </c:dLbl>
            <c:dLbl>
              <c:idx val="6"/>
              <c:layout>
                <c:manualLayout>
                  <c:x val="2.824858757062156E-3"/>
                  <c:y val="5.3146689997083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4.7</c:v>
                </c:pt>
                <c:pt idx="1">
                  <c:v>7.3</c:v>
                </c:pt>
                <c:pt idx="2">
                  <c:v>5.0999999999999996</c:v>
                </c:pt>
                <c:pt idx="3">
                  <c:v>0.7</c:v>
                </c:pt>
                <c:pt idx="4">
                  <c:v>13.9</c:v>
                </c:pt>
                <c:pt idx="5">
                  <c:v>17.3</c:v>
                </c:pt>
                <c:pt idx="6">
                  <c:v>3.8</c:v>
                </c:pt>
                <c:pt idx="7">
                  <c:v>7</c:v>
                </c:pt>
                <c:pt idx="8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84-43C9-B96A-171FE044EB6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184-43C9-B96A-171FE044EB66}"/>
                </c:ext>
              </c:extLst>
            </c:dLbl>
            <c:dLbl>
              <c:idx val="4"/>
              <c:layout>
                <c:manualLayout>
                  <c:x val="8.4745762711864996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184-43C9-B96A-171FE044EB66}"/>
                </c:ext>
              </c:extLst>
            </c:dLbl>
            <c:dLbl>
              <c:idx val="6"/>
              <c:layout>
                <c:manualLayout>
                  <c:x val="-8.4745762711864996E-3"/>
                  <c:y val="-7.4074074074074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66.599999999999994</c:v>
                </c:pt>
                <c:pt idx="1">
                  <c:v>15.9</c:v>
                </c:pt>
                <c:pt idx="2">
                  <c:v>14.3</c:v>
                </c:pt>
                <c:pt idx="3">
                  <c:v>16.7</c:v>
                </c:pt>
                <c:pt idx="4">
                  <c:v>12.9</c:v>
                </c:pt>
                <c:pt idx="5">
                  <c:v>11.9</c:v>
                </c:pt>
                <c:pt idx="6">
                  <c:v>19.899999999999999</c:v>
                </c:pt>
                <c:pt idx="7">
                  <c:v>20.3</c:v>
                </c:pt>
                <c:pt idx="8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184-43C9-B96A-171FE044E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43610496"/>
        <c:axId val="43582976"/>
      </c:barChart>
      <c:valAx>
        <c:axId val="43582976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3610496"/>
        <c:crosses val="autoZero"/>
        <c:crossBetween val="between"/>
        <c:majorUnit val="20"/>
        <c:minorUnit val="20"/>
      </c:valAx>
      <c:catAx>
        <c:axId val="436104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3582976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2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C8B4-4DE5-9E93-A55D34D29851}"/>
              </c:ext>
            </c:extLst>
          </c:dPt>
          <c:dLbls>
            <c:dLbl>
              <c:idx val="0"/>
              <c:layout>
                <c:manualLayout>
                  <c:x val="-0.11016949152542373"/>
                  <c:y val="-2.99829674424035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B4-4DE5-9E93-A55D34D29851}"/>
                </c:ext>
              </c:extLst>
            </c:dLbl>
            <c:dLbl>
              <c:idx val="1"/>
              <c:layout>
                <c:manualLayout>
                  <c:x val="-5.6497175141242938E-2"/>
                  <c:y val="-8.99489023272105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B4-4DE5-9E93-A55D34D29851}"/>
                </c:ext>
              </c:extLst>
            </c:dLbl>
            <c:dLbl>
              <c:idx val="2"/>
              <c:layout>
                <c:manualLayout>
                  <c:x val="-8.474576271186569E-3"/>
                  <c:y val="-3.27086917553492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B4-4DE5-9E93-A55D34D29851}"/>
                </c:ext>
              </c:extLst>
            </c:dLbl>
            <c:dLbl>
              <c:idx val="3"/>
              <c:layout>
                <c:manualLayout>
                  <c:x val="-1.1299435028248483E-2"/>
                  <c:y val="-1.908007019062041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B4-4DE5-9E93-A55D34D29851}"/>
                </c:ext>
              </c:extLst>
            </c:dLbl>
            <c:dLbl>
              <c:idx val="4"/>
              <c:layout>
                <c:manualLayout>
                  <c:x val="-0.10451977401130012"/>
                  <c:y val="4.90630376330246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B4-4DE5-9E93-A55D34D29851}"/>
                </c:ext>
              </c:extLst>
            </c:dLbl>
            <c:dLbl>
              <c:idx val="5"/>
              <c:layout>
                <c:manualLayout>
                  <c:x val="-3.1073446327683923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B4-4DE5-9E93-A55D34D2985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5978.3</c:v>
                </c:pt>
                <c:pt idx="1">
                  <c:v>1250.5999999999999</c:v>
                </c:pt>
                <c:pt idx="2">
                  <c:v>1796.8</c:v>
                </c:pt>
                <c:pt idx="3">
                  <c:v>656.8</c:v>
                </c:pt>
                <c:pt idx="4">
                  <c:v>1547.6</c:v>
                </c:pt>
                <c:pt idx="5">
                  <c:v>21420.799999999999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B4-4DE5-9E93-A55D34D29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604"/>
          <c:y val="6.8837448634842123E-4"/>
          <c:w val="0.75021486720940134"/>
          <c:h val="0.749479290865792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66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26-40C6-87DB-6E745C99FDAC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26-40C6-87DB-6E745C99FDAC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26-40C6-87DB-6E745C99FDAC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26-40C6-87DB-6E745C99FDAC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26-40C6-87DB-6E745C99FDAC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26-40C6-87DB-6E745C99FDAC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0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26-40C6-87DB-6E745C99FDA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3375.4</c:v>
                </c:pt>
                <c:pt idx="1">
                  <c:v>3093.4</c:v>
                </c:pt>
                <c:pt idx="2">
                  <c:v>9311.7999999999993</c:v>
                </c:pt>
                <c:pt idx="3">
                  <c:v>2130.4</c:v>
                </c:pt>
                <c:pt idx="4">
                  <c:v>11506.2</c:v>
                </c:pt>
                <c:pt idx="5">
                  <c:v>1638.4</c:v>
                </c:pt>
                <c:pt idx="6">
                  <c:v>1878.9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26-40C6-87DB-6E745C99F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568"/>
          <c:w val="1"/>
          <c:h val="0.25642912765084847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8.8000000000000007</c:v>
                </c:pt>
                <c:pt idx="1">
                  <c:v>78.900000000000006</c:v>
                </c:pt>
                <c:pt idx="2">
                  <c:v>75.3</c:v>
                </c:pt>
                <c:pt idx="3">
                  <c:v>84.2</c:v>
                </c:pt>
                <c:pt idx="4">
                  <c:v>82.2</c:v>
                </c:pt>
                <c:pt idx="5">
                  <c:v>82.9</c:v>
                </c:pt>
                <c:pt idx="6">
                  <c:v>72.8</c:v>
                </c:pt>
                <c:pt idx="7">
                  <c:v>76</c:v>
                </c:pt>
                <c:pt idx="8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4-4F02-9BE3-25F3878C13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9.1999999999999993</c:v>
                </c:pt>
                <c:pt idx="1">
                  <c:v>20</c:v>
                </c:pt>
                <c:pt idx="2">
                  <c:v>23.6</c:v>
                </c:pt>
                <c:pt idx="3">
                  <c:v>14.3</c:v>
                </c:pt>
                <c:pt idx="4">
                  <c:v>16.8</c:v>
                </c:pt>
                <c:pt idx="5">
                  <c:v>15.9</c:v>
                </c:pt>
                <c:pt idx="6">
                  <c:v>26.3</c:v>
                </c:pt>
                <c:pt idx="7">
                  <c:v>22.8</c:v>
                </c:pt>
                <c:pt idx="8">
                  <c:v>19.100000000000001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4-4F02-9BE3-25F3878C13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28.9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4-4F02-9BE3-25F3878C130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04-4F02-9BE3-25F3878C130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04-4F02-9BE3-25F3878C1309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04-4F02-9BE3-25F3878C130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04-4F02-9BE3-25F3878C1309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04-4F02-9BE3-25F3878C130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04-4F02-9BE3-25F3878C1309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04-4F02-9BE3-25F3878C130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35.700000000000003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04-4F02-9BE3-25F3878C130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C04-4F02-9BE3-25F3878C1309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04-4F02-9BE3-25F3878C1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6592640"/>
        <c:axId val="76591104"/>
      </c:barChart>
      <c:valAx>
        <c:axId val="7659110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592640"/>
        <c:crosses val="autoZero"/>
        <c:crossBetween val="between"/>
        <c:majorUnit val="20"/>
        <c:minorUnit val="20"/>
      </c:valAx>
      <c:catAx>
        <c:axId val="76592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59110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143632562185159"/>
          <c:w val="0.96140551181102352"/>
          <c:h val="0.2457834310306842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58"/>
          <c:y val="1.0366455058169633E-3"/>
          <c:w val="0.73764824947729568"/>
          <c:h val="0.737478026319383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Pt>
            <c:idx val="3"/>
            <c:bubble3D val="0"/>
            <c:explosion val="14"/>
            <c:extLst>
              <c:ext xmlns:c16="http://schemas.microsoft.com/office/drawing/2014/chart" uri="{C3380CC4-5D6E-409C-BE32-E72D297353CC}">
                <c16:uniqueId val="{00000003-6A8D-409A-8A12-842E742CCA1F}"/>
              </c:ext>
            </c:extLst>
          </c:dPt>
          <c:dLbls>
            <c:dLbl>
              <c:idx val="0"/>
              <c:layout>
                <c:manualLayout>
                  <c:x val="6.497175141242939E-2"/>
                  <c:y val="-4.93714410266195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8D-409A-8A12-842E742CCA1F}"/>
                </c:ext>
              </c:extLst>
            </c:dLbl>
            <c:dLbl>
              <c:idx val="1"/>
              <c:layout>
                <c:manualLayout>
                  <c:x val="-2.8248587570622505E-3"/>
                  <c:y val="-7.640879492139607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8D-409A-8A12-842E742CCA1F}"/>
                </c:ext>
              </c:extLst>
            </c:dLbl>
            <c:dLbl>
              <c:idx val="2"/>
              <c:layout>
                <c:manualLayout>
                  <c:x val="1.4124293785310734E-2"/>
                  <c:y val="9.0800207067541147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8D-409A-8A12-842E742CCA1F}"/>
                </c:ext>
              </c:extLst>
            </c:dLbl>
            <c:dLbl>
              <c:idx val="3"/>
              <c:layout>
                <c:manualLayout>
                  <c:x val="-2.9877663597135212E-2"/>
                  <c:y val="2.412445849113117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8D-409A-8A12-842E742CCA1F}"/>
                </c:ext>
              </c:extLst>
            </c:dLbl>
            <c:dLbl>
              <c:idx val="4"/>
              <c:layout>
                <c:manualLayout>
                  <c:x val="1.1999644112282581E-2"/>
                  <c:y val="2.37922785603356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8D-409A-8A12-842E742CCA1F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8D-409A-8A12-842E742CCA1F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8D-409A-8A12-842E742CCA1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20993.7</c:v>
                </c:pt>
                <c:pt idx="1">
                  <c:v>124</c:v>
                </c:pt>
                <c:pt idx="2">
                  <c:v>2953.6</c:v>
                </c:pt>
                <c:pt idx="3">
                  <c:v>2406.8000000000002</c:v>
                </c:pt>
                <c:pt idx="4">
                  <c:v>2634.3</c:v>
                </c:pt>
                <c:pt idx="5">
                  <c:v>1020.6</c:v>
                </c:pt>
                <c:pt idx="6">
                  <c:v>2801.5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8D-409A-8A12-842E742CCA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234E-4"/>
                  <c:y val="-1.6440073018554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63.8</c:v>
                </c:pt>
                <c:pt idx="1">
                  <c:v>58.7</c:v>
                </c:pt>
                <c:pt idx="2">
                  <c:v>54</c:v>
                </c:pt>
                <c:pt idx="3">
                  <c:v>64.400000000000006</c:v>
                </c:pt>
                <c:pt idx="4">
                  <c:v>64.599999999999994</c:v>
                </c:pt>
                <c:pt idx="5">
                  <c:v>58.6</c:v>
                </c:pt>
                <c:pt idx="6">
                  <c:v>48.6</c:v>
                </c:pt>
                <c:pt idx="7">
                  <c:v>57.6</c:v>
                </c:pt>
                <c:pt idx="8">
                  <c:v>64.5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6-4051-BFD9-802C2EF9B7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0.4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B6-4051-BFD9-802C2EF9B7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9</c:v>
                </c:pt>
                <c:pt idx="1">
                  <c:v>6.6</c:v>
                </c:pt>
                <c:pt idx="2">
                  <c:v>7.8</c:v>
                </c:pt>
                <c:pt idx="3">
                  <c:v>8.1</c:v>
                </c:pt>
                <c:pt idx="4">
                  <c:v>6.3</c:v>
                </c:pt>
                <c:pt idx="5">
                  <c:v>4.0999999999999996</c:v>
                </c:pt>
                <c:pt idx="6">
                  <c:v>9.1999999999999993</c:v>
                </c:pt>
                <c:pt idx="7">
                  <c:v>7.1</c:v>
                </c:pt>
                <c:pt idx="8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B6-4051-BFD9-802C2EF9B77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6.9</c:v>
                </c:pt>
                <c:pt idx="1">
                  <c:v>24.8</c:v>
                </c:pt>
                <c:pt idx="2">
                  <c:v>29.8</c:v>
                </c:pt>
                <c:pt idx="3">
                  <c:v>17.399999999999999</c:v>
                </c:pt>
                <c:pt idx="4">
                  <c:v>22</c:v>
                </c:pt>
                <c:pt idx="5">
                  <c:v>18.2</c:v>
                </c:pt>
                <c:pt idx="6">
                  <c:v>36.4</c:v>
                </c:pt>
                <c:pt idx="7">
                  <c:v>25.8</c:v>
                </c:pt>
                <c:pt idx="8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B6-4051-BFD9-802C2EF9B77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B6-4051-BFD9-802C2EF9B77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B6-4051-BFD9-802C2EF9B77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B6-4051-BFD9-802C2EF9B77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B6-4051-BFD9-802C2EF9B77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B6-4051-BFD9-802C2EF9B77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B6-4051-BFD9-802C2EF9B77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B6-4051-BFD9-802C2EF9B77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B6-4051-BFD9-802C2EF9B773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DB6-4051-BFD9-802C2EF9B773}"/>
                </c:ext>
              </c:extLst>
            </c:dLbl>
            <c:dLbl>
              <c:idx val="1"/>
              <c:layout>
                <c:manualLayout>
                  <c:x val="0"/>
                  <c:y val="-2.214532871972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8.5</c:v>
                </c:pt>
                <c:pt idx="1">
                  <c:v>8.1999999999999993</c:v>
                </c:pt>
                <c:pt idx="2">
                  <c:v>8.1999999999999993</c:v>
                </c:pt>
                <c:pt idx="3">
                  <c:v>8.6</c:v>
                </c:pt>
                <c:pt idx="4">
                  <c:v>0.9</c:v>
                </c:pt>
                <c:pt idx="5">
                  <c:v>8.6999999999999993</c:v>
                </c:pt>
                <c:pt idx="6">
                  <c:v>5.9</c:v>
                </c:pt>
                <c:pt idx="7">
                  <c:v>9.5</c:v>
                </c:pt>
                <c:pt idx="8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DB6-4051-BFD9-802C2EF9B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76613120"/>
        <c:axId val="77055488"/>
      </c:barChart>
      <c:valAx>
        <c:axId val="77055488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613120"/>
        <c:crosses val="autoZero"/>
        <c:crossBetween val="between"/>
        <c:majorUnit val="20"/>
        <c:minorUnit val="20"/>
      </c:valAx>
      <c:catAx>
        <c:axId val="76613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05548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420450644362158"/>
          <c:w val="0.96015814760443163"/>
          <c:h val="0.23472282919652346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11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06-4067-8107-BC9E9F1F137D}"/>
                </c:ext>
              </c:extLst>
            </c:dLbl>
            <c:dLbl>
              <c:idx val="1"/>
              <c:layout>
                <c:manualLayout>
                  <c:x val="-2.0833333333333611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01.01.20 г.</c:v>
                </c:pt>
                <c:pt idx="1">
                  <c:v>01.01.21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297.7</c:v>
                </c:pt>
                <c:pt idx="1">
                  <c:v>226.7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06-4067-8107-BC9E9F1F13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01.01.20 г.</c:v>
                </c:pt>
                <c:pt idx="1">
                  <c:v>01.01.21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86</c:v>
                </c:pt>
                <c:pt idx="1">
                  <c:v>74.900000000000006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06-4067-8107-BC9E9F1F1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357824"/>
        <c:axId val="77359360"/>
      </c:barChart>
      <c:catAx>
        <c:axId val="7735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359360"/>
        <c:crosses val="autoZero"/>
        <c:auto val="1"/>
        <c:lblAlgn val="ctr"/>
        <c:lblOffset val="100"/>
        <c:noMultiLvlLbl val="0"/>
      </c:catAx>
      <c:valAx>
        <c:axId val="7735936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7357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7792"/>
          <c:y val="0.33255290354331041"/>
          <c:w val="0.32746358267716863"/>
          <c:h val="0.4454099409448847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32048" y="7200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0.43364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6351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год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849020303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сельских бюджетов: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Добровольский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Новодворский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284020"/>
              </p:ext>
            </p:extLst>
          </p:nvPr>
        </p:nvGraphicFramePr>
        <p:xfrm>
          <a:off x="107506" y="555526"/>
          <a:ext cx="8928988" cy="4162122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9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96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5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32 637,9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32 650,9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32 937,9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32 934,5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-283,6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31 974,5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31 986,3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32 274,5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32 271,7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-285,4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663,4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664,6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100,2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663,4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662,8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95,8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95,9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95,8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95,7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74,1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74,3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74,2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74,1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101,7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101,6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101,6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-0,8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96,2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96,9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96,2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96,2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106,1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106,5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106,1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84,2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84,3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84,2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84,2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100,6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326225"/>
              </p:ext>
            </p:extLst>
          </p:nvPr>
        </p:nvGraphicFramePr>
        <p:xfrm>
          <a:off x="107503" y="483517"/>
          <a:ext cx="8928988" cy="4538038"/>
        </p:xfrm>
        <a:graphic>
          <a:graphicData uri="http://schemas.openxmlformats.org/drawingml/2006/table">
            <a:tbl>
              <a:tblPr/>
              <a:tblGrid>
                <a:gridCol w="1582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6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4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18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22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40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поступлений доходов </a:t>
                      </a:r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местных бюджетов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(дотация, субвенции)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9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10740,8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11230,1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19109,1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21420,8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29849,9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32650,9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Районный бюджет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10234,8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10671,5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18976,1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21314,8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29210,9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31986,3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местных бюджетов.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00866224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05724201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171857"/>
              </p:ext>
            </p:extLst>
          </p:nvPr>
        </p:nvGraphicFramePr>
        <p:xfrm>
          <a:off x="142844" y="27176"/>
          <a:ext cx="8786876" cy="4835338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2019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2020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246,1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26 272,0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902,4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6 662,5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30 148,5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32 934,5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846,3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25 839,0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663,8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6 432,7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29 510,1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32 271,7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399,8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92915466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39417065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41408031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96817302"/>
              </p:ext>
            </p:extLst>
          </p:nvPr>
        </p:nvGraphicFramePr>
        <p:xfrm>
          <a:off x="4483231" y="586854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694798"/>
              </p:ext>
            </p:extLst>
          </p:nvPr>
        </p:nvGraphicFramePr>
        <p:xfrm>
          <a:off x="-1116632" y="-596602"/>
          <a:ext cx="8866441" cy="4840770"/>
        </p:xfrm>
        <a:graphic>
          <a:graphicData uri="http://schemas.openxmlformats.org/drawingml/2006/table">
            <a:tbl>
              <a:tblPr/>
              <a:tblGrid>
                <a:gridCol w="36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местного управления и самоуправления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01.01.2021года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01.01.2020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01.01.2021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4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143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383,7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301,6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-82,1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383,7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301,6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-82,1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6615</TotalTime>
  <Words>780</Words>
  <Application>Microsoft Office PowerPoint</Application>
  <PresentationFormat>Экран (16:9)</PresentationFormat>
  <Paragraphs>471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Фальковская Татьяна Борисовна</cp:lastModifiedBy>
  <cp:revision>478</cp:revision>
  <cp:lastPrinted>2021-03-10T09:05:14Z</cp:lastPrinted>
  <dcterms:created xsi:type="dcterms:W3CDTF">2013-10-16T05:53:51Z</dcterms:created>
  <dcterms:modified xsi:type="dcterms:W3CDTF">2021-03-10T09:06:13Z</dcterms:modified>
</cp:coreProperties>
</file>