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6" r:id="rId1"/>
  </p:sldMasterIdLst>
  <p:notesMasterIdLst>
    <p:notesMasterId r:id="rId15"/>
  </p:notesMasterIdLst>
  <p:sldIdLst>
    <p:sldId id="268" r:id="rId2"/>
    <p:sldId id="275" r:id="rId3"/>
    <p:sldId id="258" r:id="rId4"/>
    <p:sldId id="272" r:id="rId5"/>
    <p:sldId id="260" r:id="rId6"/>
    <p:sldId id="262" r:id="rId7"/>
    <p:sldId id="280" r:id="rId8"/>
    <p:sldId id="264" r:id="rId9"/>
    <p:sldId id="265" r:id="rId10"/>
    <p:sldId id="266" r:id="rId11"/>
    <p:sldId id="281" r:id="rId12"/>
    <p:sldId id="282" r:id="rId13"/>
    <p:sldId id="267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86316" autoAdjust="0"/>
  </p:normalViewPr>
  <p:slideViewPr>
    <p:cSldViewPr snapToGrid="0">
      <p:cViewPr varScale="1">
        <p:scale>
          <a:sx n="103" d="100"/>
          <a:sy n="103" d="100"/>
        </p:scale>
        <p:origin x="72" y="5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58613-4F9C-477F-AC8F-EBF8D76C95A6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89176-3CA7-4E61-A516-195D607C0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55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25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17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627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928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861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065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55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92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66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7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7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2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22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3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76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11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2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4C8E-8FA5-473F-8860-A1F125A32704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6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endParaRPr lang="ru-RU" sz="6000" b="1" i="1" dirty="0"/>
          </a:p>
          <a:p>
            <a:pPr marL="0" indent="0" algn="ctr">
              <a:buNone/>
            </a:pPr>
            <a:r>
              <a:rPr lang="en-US" sz="6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</a:t>
            </a: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бюджета 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Свислочского района 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9 месяцев</a:t>
            </a:r>
          </a:p>
          <a:p>
            <a:pPr marL="0" indent="0" algn="ctr"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 года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87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833" y="313150"/>
            <a:ext cx="11729780" cy="1167185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НА ФИНАНСИРОВАНИЕ </a:t>
            </a:r>
            <a:b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НАЦИОНАЛЬНОЙ ЭКОНОМИКИ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(тысячи рублей)</a:t>
            </a:r>
            <a:b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516388"/>
              </p:ext>
            </p:extLst>
          </p:nvPr>
        </p:nvGraphicFramePr>
        <p:xfrm>
          <a:off x="316222" y="1678487"/>
          <a:ext cx="11638357" cy="4807172"/>
        </p:xfrm>
        <a:graphic>
          <a:graphicData uri="http://schemas.openxmlformats.org/drawingml/2006/table">
            <a:tbl>
              <a:tblPr firstRow="1" firstCol="1" bandRow="1"/>
              <a:tblGrid>
                <a:gridCol w="5091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0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3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36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478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9954" marR="59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годовой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план</a:t>
                      </a:r>
                      <a:endParaRPr lang="en-US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59954" marR="59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Процент исполнения к уточненному годовому плану</a:t>
                      </a:r>
                    </a:p>
                  </a:txBody>
                  <a:tcPr marL="59954" marR="59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47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Сельское хозяйство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1 524,9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1 025,2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67,2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Топливо и энергетика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288,2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196,6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68,2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6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Транспорт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137,9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116,7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84,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Туризм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444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Промышленность,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строительство и архитектура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140,0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19215"/>
                  </a:ext>
                </a:extLst>
              </a:tr>
              <a:tr h="7387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2 095,0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1 338,5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63,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197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B79C79-7541-4E53-A3B5-C5B5F32A1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858" y="3429000"/>
            <a:ext cx="10515600" cy="1325563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3259368-D1B6-469B-A001-AD5E59E409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500954"/>
              </p:ext>
            </p:extLst>
          </p:nvPr>
        </p:nvGraphicFramePr>
        <p:xfrm>
          <a:off x="354563" y="1838131"/>
          <a:ext cx="11439331" cy="4508043"/>
        </p:xfrm>
        <a:graphic>
          <a:graphicData uri="http://schemas.openxmlformats.org/drawingml/2006/table">
            <a:tbl>
              <a:tblPr/>
              <a:tblGrid>
                <a:gridCol w="387826">
                  <a:extLst>
                    <a:ext uri="{9D8B030D-6E8A-4147-A177-3AD203B41FA5}">
                      <a16:colId xmlns:a16="http://schemas.microsoft.com/office/drawing/2014/main" val="1875187686"/>
                    </a:ext>
                  </a:extLst>
                </a:gridCol>
                <a:gridCol w="4426770">
                  <a:extLst>
                    <a:ext uri="{9D8B030D-6E8A-4147-A177-3AD203B41FA5}">
                      <a16:colId xmlns:a16="http://schemas.microsoft.com/office/drawing/2014/main" val="758032350"/>
                    </a:ext>
                  </a:extLst>
                </a:gridCol>
                <a:gridCol w="2027907">
                  <a:extLst>
                    <a:ext uri="{9D8B030D-6E8A-4147-A177-3AD203B41FA5}">
                      <a16:colId xmlns:a16="http://schemas.microsoft.com/office/drawing/2014/main" val="1671894805"/>
                    </a:ext>
                  </a:extLst>
                </a:gridCol>
                <a:gridCol w="1803671">
                  <a:extLst>
                    <a:ext uri="{9D8B030D-6E8A-4147-A177-3AD203B41FA5}">
                      <a16:colId xmlns:a16="http://schemas.microsoft.com/office/drawing/2014/main" val="3709128467"/>
                    </a:ext>
                  </a:extLst>
                </a:gridCol>
                <a:gridCol w="2793157">
                  <a:extLst>
                    <a:ext uri="{9D8B030D-6E8A-4147-A177-3AD203B41FA5}">
                      <a16:colId xmlns:a16="http://schemas.microsoft.com/office/drawing/2014/main" val="681727711"/>
                    </a:ext>
                  </a:extLst>
                </a:gridCol>
              </a:tblGrid>
              <a:tr h="1428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 годовой план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Процент исполнения к уточненному годовому плану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600658"/>
                  </a:ext>
                </a:extLst>
              </a:tr>
              <a:tr h="597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Расходы  по оплате  комплекса работ по известкованию кислых почв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827,3</a:t>
                      </a:r>
                      <a:endParaRPr lang="ru-RU" sz="2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480,6</a:t>
                      </a:r>
                      <a:endParaRPr lang="ru-RU" sz="2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58,</a:t>
                      </a: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066187"/>
                  </a:ext>
                </a:extLst>
              </a:tr>
              <a:tr h="995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 сельскохозяйственных организаций, финансируемых из бюджета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497,6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347,2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567250"/>
                  </a:ext>
                </a:extLst>
              </a:tr>
              <a:tr h="1040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Субсидии на осуществление деятельности, связанной  с производством сельхозпродукции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2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197,4</a:t>
                      </a:r>
                      <a:endParaRPr lang="ru-RU" sz="22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98,</a:t>
                      </a: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92627"/>
                  </a:ext>
                </a:extLst>
              </a:tr>
              <a:tr h="399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Итого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524,9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025,2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67,2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79380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659CCD-5B2E-4D5A-9B27-695BD31F4588}"/>
              </a:ext>
            </a:extLst>
          </p:cNvPr>
          <p:cNvSpPr/>
          <p:nvPr/>
        </p:nvSpPr>
        <p:spPr>
          <a:xfrm>
            <a:off x="970383" y="159059"/>
            <a:ext cx="10748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Сведения по финансированию  расходов по 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		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агропромышленному комплексу</a:t>
            </a:r>
          </a:p>
          <a:p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		        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тысячи рублей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25666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26B44-2994-4002-B36F-3EC017866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06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окружающей среды               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тысячи рублей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2EFCFD2-DDB4-4E31-825B-258555F375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325840"/>
              </p:ext>
            </p:extLst>
          </p:nvPr>
        </p:nvGraphicFramePr>
        <p:xfrm>
          <a:off x="934720" y="1475825"/>
          <a:ext cx="10563860" cy="5076718"/>
        </p:xfrm>
        <a:graphic>
          <a:graphicData uri="http://schemas.openxmlformats.org/drawingml/2006/table">
            <a:tbl>
              <a:tblPr/>
              <a:tblGrid>
                <a:gridCol w="364691">
                  <a:extLst>
                    <a:ext uri="{9D8B030D-6E8A-4147-A177-3AD203B41FA5}">
                      <a16:colId xmlns:a16="http://schemas.microsoft.com/office/drawing/2014/main" val="1875187686"/>
                    </a:ext>
                  </a:extLst>
                </a:gridCol>
                <a:gridCol w="3746633">
                  <a:extLst>
                    <a:ext uri="{9D8B030D-6E8A-4147-A177-3AD203B41FA5}">
                      <a16:colId xmlns:a16="http://schemas.microsoft.com/office/drawing/2014/main" val="758032350"/>
                    </a:ext>
                  </a:extLst>
                </a:gridCol>
                <a:gridCol w="2091435">
                  <a:extLst>
                    <a:ext uri="{9D8B030D-6E8A-4147-A177-3AD203B41FA5}">
                      <a16:colId xmlns:a16="http://schemas.microsoft.com/office/drawing/2014/main" val="1671894805"/>
                    </a:ext>
                  </a:extLst>
                </a:gridCol>
                <a:gridCol w="1779140">
                  <a:extLst>
                    <a:ext uri="{9D8B030D-6E8A-4147-A177-3AD203B41FA5}">
                      <a16:colId xmlns:a16="http://schemas.microsoft.com/office/drawing/2014/main" val="3709128467"/>
                    </a:ext>
                  </a:extLst>
                </a:gridCol>
                <a:gridCol w="2581961">
                  <a:extLst>
                    <a:ext uri="{9D8B030D-6E8A-4147-A177-3AD203B41FA5}">
                      <a16:colId xmlns:a16="http://schemas.microsoft.com/office/drawing/2014/main" val="681727711"/>
                    </a:ext>
                  </a:extLst>
                </a:gridCol>
              </a:tblGrid>
              <a:tr h="1481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 годовой план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Процент исполнения к уточненному годовому плану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783633"/>
                  </a:ext>
                </a:extLst>
              </a:tr>
              <a:tr h="579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Рекультивация мини- полигонов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066187"/>
                  </a:ext>
                </a:extLst>
              </a:tr>
              <a:tr h="903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Компенсационные выплаты за изъятие и  уничтожение  дикого кабана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567250"/>
                  </a:ext>
                </a:extLst>
              </a:tr>
              <a:tr h="972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Охрана и рациональное использование объектов растительного мира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92627"/>
                  </a:ext>
                </a:extLst>
              </a:tr>
              <a:tr h="42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Рациональное использование и охрана водных ресурсов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129521"/>
                  </a:ext>
                </a:extLst>
              </a:tr>
              <a:tr h="42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Итого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158,3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7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826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dirty="0"/>
          </a:p>
          <a:p>
            <a:pPr marL="0" indent="0" algn="ctr">
              <a:buNone/>
            </a:pPr>
            <a:endParaRPr lang="ru-RU" sz="5400" b="1" i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2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520" y="202565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И ИСПОЛНЕНИЕ ДОХОДОВ БЮДЖЕТА РАЙОНА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328457"/>
              </p:ext>
            </p:extLst>
          </p:nvPr>
        </p:nvGraphicFramePr>
        <p:xfrm>
          <a:off x="261257" y="822180"/>
          <a:ext cx="11664444" cy="5948265"/>
        </p:xfrm>
        <a:graphic>
          <a:graphicData uri="http://schemas.openxmlformats.org/drawingml/2006/table">
            <a:tbl>
              <a:tblPr firstRow="1" firstCol="1" bandRow="1"/>
              <a:tblGrid>
                <a:gridCol w="474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202">
                  <a:extLst>
                    <a:ext uri="{9D8B030D-6E8A-4147-A177-3AD203B41FA5}">
                      <a16:colId xmlns:a16="http://schemas.microsoft.com/office/drawing/2014/main" val="1984414306"/>
                    </a:ext>
                  </a:extLst>
                </a:gridCol>
                <a:gridCol w="198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070127117"/>
                    </a:ext>
                  </a:extLst>
                </a:gridCol>
              </a:tblGrid>
              <a:tr h="1430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Уточнен-</a:t>
                      </a:r>
                      <a:r>
                        <a:rPr lang="ru-RU" sz="24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план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Исполнение сумма,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общей сумме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доходов (%)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24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4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ния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Собственные доходы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12 723,5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10 232,6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35,4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80,4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737598"/>
                  </a:ext>
                </a:extLst>
              </a:tr>
              <a:tr h="2996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Безвозмездные поступления,</a:t>
                      </a: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в том числе: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24 736,0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18 707,4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64,6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75,6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  дотация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23 239,8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17 737,9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61,3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76,3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72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субвенции на финансирование расходов по развитию сельского хозяйства и </a:t>
                      </a:r>
                      <a:r>
                        <a:rPr lang="ru-RU" sz="240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рыбохозяйственной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деятельности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827,3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58,1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41500"/>
                  </a:ext>
                </a:extLst>
              </a:tr>
              <a:tr h="4618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24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668,9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488,9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73,1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72844"/>
                  </a:ext>
                </a:extLst>
              </a:tr>
              <a:tr h="4618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37 459,5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28 940,0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32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520" y="202565"/>
            <a:ext cx="10515600" cy="6196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  <a:r>
              <a:rPr lang="en-US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ИСПОЛНЕНИЕ СОБСТВЕННЫХ                             ДОХОДОВ БЮДЖЕТА РАЙОНА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757193"/>
              </p:ext>
            </p:extLst>
          </p:nvPr>
        </p:nvGraphicFramePr>
        <p:xfrm>
          <a:off x="231006" y="1135780"/>
          <a:ext cx="11704320" cy="5481048"/>
        </p:xfrm>
        <a:graphic>
          <a:graphicData uri="http://schemas.openxmlformats.org/drawingml/2006/table">
            <a:tbl>
              <a:tblPr firstRow="1" firstCol="1" bandRow="1"/>
              <a:tblGrid>
                <a:gridCol w="6490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6116">
                  <a:extLst>
                    <a:ext uri="{9D8B030D-6E8A-4147-A177-3AD203B41FA5}">
                      <a16:colId xmlns:a16="http://schemas.microsoft.com/office/drawing/2014/main" val="2761099909"/>
                    </a:ext>
                  </a:extLst>
                </a:gridCol>
              </a:tblGrid>
              <a:tr h="1408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Исполнение сумма,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Темп роста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 собственных доходов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10 232,6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125,2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568735"/>
                  </a:ext>
                </a:extLst>
              </a:tr>
              <a:tr h="6182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9 469,6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92,5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130,9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8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подоходный налог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5 354,2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52,3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121,5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налог на добавленную стоимость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1 552,6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15,2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118,7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другие налоги от выручки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867,4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8,5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109,2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654757"/>
                  </a:ext>
                </a:extLst>
              </a:tr>
              <a:tr h="416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налоги на собственность 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929,3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9,1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103,5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087623"/>
                  </a:ext>
                </a:extLst>
              </a:tr>
              <a:tr h="7564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763,0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7,5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81,0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32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235098"/>
              </p:ext>
            </p:extLst>
          </p:nvPr>
        </p:nvGraphicFramePr>
        <p:xfrm>
          <a:off x="204591" y="1260909"/>
          <a:ext cx="11114717" cy="5284268"/>
        </p:xfrm>
        <a:graphic>
          <a:graphicData uri="http://schemas.openxmlformats.org/drawingml/2006/table">
            <a:tbl>
              <a:tblPr/>
              <a:tblGrid>
                <a:gridCol w="5980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4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9174">
                  <a:extLst>
                    <a:ext uri="{9D8B030D-6E8A-4147-A177-3AD203B41FA5}">
                      <a16:colId xmlns:a16="http://schemas.microsoft.com/office/drawing/2014/main" val="3033500760"/>
                    </a:ext>
                  </a:extLst>
                </a:gridCol>
                <a:gridCol w="15400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62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Виды доходов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Темп роста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13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НЕНАЛОГОВЫЕ ДОХОДЫ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763,0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5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-компенсации расходов государства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425,3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114,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55,7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13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-дивиденды по акциям и доходы от других форм участия в капитале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37,8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4,9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32737"/>
                  </a:ext>
                </a:extLst>
              </a:tr>
              <a:tr h="7118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доходы от сдачи в аренду земельных участков и иного имущества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43,3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111,3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5,7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4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доходы от реализации имущества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70,3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145,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9,2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784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прочие неналоговые доходы: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-возврат средств, полученных и не использованных организациями в прошлом году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56,9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33,1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28,6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7,5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4,3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3047" y="-227644"/>
            <a:ext cx="11724361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И ИСПОЛНЕНИЕ 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НЕНАЛОГОВЫХ ДОХОДОВ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0920" y="263525"/>
            <a:ext cx="10515600" cy="1097915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             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И 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   			                         БЮДЖЕТА РАЙОНА </a:t>
            </a:r>
            <a:b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тысячи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67125"/>
              </p:ext>
            </p:extLst>
          </p:nvPr>
        </p:nvGraphicFramePr>
        <p:xfrm>
          <a:off x="211757" y="1534693"/>
          <a:ext cx="11839072" cy="5107675"/>
        </p:xfrm>
        <a:graphic>
          <a:graphicData uri="http://schemas.openxmlformats.org/drawingml/2006/table">
            <a:tbl>
              <a:tblPr firstRow="1" firstCol="1" bandRow="1"/>
              <a:tblGrid>
                <a:gridCol w="5120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1364">
                  <a:extLst>
                    <a:ext uri="{9D8B030D-6E8A-4147-A177-3AD203B41FA5}">
                      <a16:colId xmlns:a16="http://schemas.microsoft.com/office/drawing/2014/main" val="371508556"/>
                    </a:ext>
                  </a:extLst>
                </a:gridCol>
                <a:gridCol w="1515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73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kern="0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 за 9 месяцев 2021 года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Процент освоения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структура (%)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3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Социальная сфера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26 918,8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20 974,3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77,9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73,2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59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Жилищно-коммунальное хозяйство 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3 712,9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3 049,4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82,1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10,6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19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4 549,9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3 152,0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69,3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59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2 095,0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1 338,5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63,9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4,7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5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Охрана окружающей среды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158,3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103,4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65,3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47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Судебная власть, правоохранительная деятельность и обеспечение безопасности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18,6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18,6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48928" marR="489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02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43,3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kern="0" baseline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1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  <a:endParaRPr lang="ru-RU" sz="2400" kern="0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37 459,5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28 638,8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76,5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502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026" y="386914"/>
            <a:ext cx="10515600" cy="1117600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ОБЪЕМ  ПЕРВООЧЕРЕДНЫХ  РАСХОДОВ,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ОСВОЕННЫХ  ПРИ ИСПОЛНЕНИИ 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БЮДЖЕТА РАЙОНА  ЗА  9 месяцев 2021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070867"/>
              </p:ext>
            </p:extLst>
          </p:nvPr>
        </p:nvGraphicFramePr>
        <p:xfrm>
          <a:off x="521772" y="1954060"/>
          <a:ext cx="11156108" cy="4598768"/>
        </p:xfrm>
        <a:graphic>
          <a:graphicData uri="http://schemas.openxmlformats.org/drawingml/2006/table">
            <a:tbl>
              <a:tblPr firstRow="1" firstCol="1" bandRow="1"/>
              <a:tblGrid>
                <a:gridCol w="751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5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0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с начислениями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17 992,2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0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Лекарственные средства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618,8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421,6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услуги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2 547,4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2 294,3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Трансферты населению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884,1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первоочередных расходов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5 %)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и расходы по укреплению материально-технической</a:t>
                      </a: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базы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3 880,4 (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%)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3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638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571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87277" y="706740"/>
            <a:ext cx="93973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КРЕДИТОРСКАЯ ЗАДОЛЖЕННОСТЬ 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БЮДЖЕТУ   РАЙОНА на 1 октября 2021 г.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463002"/>
              </p:ext>
            </p:extLst>
          </p:nvPr>
        </p:nvGraphicFramePr>
        <p:xfrm>
          <a:off x="336884" y="1660848"/>
          <a:ext cx="11525602" cy="5084028"/>
        </p:xfrm>
        <a:graphic>
          <a:graphicData uri="http://schemas.openxmlformats.org/drawingml/2006/table">
            <a:tbl>
              <a:tblPr firstRow="1" firstCol="1" bandRow="1"/>
              <a:tblGrid>
                <a:gridCol w="8545034">
                  <a:extLst>
                    <a:ext uri="{9D8B030D-6E8A-4147-A177-3AD203B41FA5}">
                      <a16:colId xmlns:a16="http://schemas.microsoft.com/office/drawing/2014/main" val="1904035107"/>
                    </a:ext>
                  </a:extLst>
                </a:gridCol>
                <a:gridCol w="2980568">
                  <a:extLst>
                    <a:ext uri="{9D8B030D-6E8A-4147-A177-3AD203B41FA5}">
                      <a16:colId xmlns:a16="http://schemas.microsoft.com/office/drawing/2014/main" val="3551762965"/>
                    </a:ext>
                  </a:extLst>
                </a:gridCol>
              </a:tblGrid>
              <a:tr h="7240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48154"/>
                  </a:ext>
                </a:extLst>
              </a:tr>
              <a:tr h="842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Лекарственные средства и изделия медицинского назначения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529251"/>
                  </a:ext>
                </a:extLst>
              </a:tr>
              <a:tr h="421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Мягкий инвентарь и обмундирование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260217"/>
                  </a:ext>
                </a:extLst>
              </a:tr>
              <a:tr h="4460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11532"/>
                  </a:ext>
                </a:extLst>
              </a:tr>
              <a:tr h="421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услуги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367674"/>
                  </a:ext>
                </a:extLst>
              </a:tr>
              <a:tr h="4894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Оплата транспортных услуг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246628"/>
                  </a:ext>
                </a:extLst>
              </a:tr>
              <a:tr h="421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Текущие бюджетные трансферты населению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39418"/>
                  </a:ext>
                </a:extLst>
              </a:tr>
              <a:tr h="4299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254371"/>
                  </a:ext>
                </a:extLst>
              </a:tr>
              <a:tr h="421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статьи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220822"/>
                  </a:ext>
                </a:extLst>
              </a:tr>
              <a:tr h="421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78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697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155" y="167698"/>
            <a:ext cx="10947400" cy="13255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 ПЛАНА ДОХОДОВ ОТ ПРИНОСЯЩЕЙ                      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ДОХОДЫ ДЕЯТЕЛЬНОСТИ за 9 месяцев 2021 года</a:t>
            </a:r>
            <a:b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718081"/>
              </p:ext>
            </p:extLst>
          </p:nvPr>
        </p:nvGraphicFramePr>
        <p:xfrm>
          <a:off x="354445" y="1108875"/>
          <a:ext cx="11561524" cy="5628080"/>
        </p:xfrm>
        <a:graphic>
          <a:graphicData uri="http://schemas.openxmlformats.org/drawingml/2006/table">
            <a:tbl>
              <a:tblPr firstRow="1" firstCol="1" bandRow="1"/>
              <a:tblGrid>
                <a:gridCol w="4096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2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7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640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разделов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план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Выполнение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Направлено на покрытие бюджетных расходов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7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4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умма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 процентах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Общегосударственные расходы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535700"/>
                  </a:ext>
                </a:extLst>
              </a:tr>
              <a:tr h="397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Ветстанция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161,5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Здравоохранение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8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Культура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80,8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39,9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87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Физическая культура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3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534,3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462,0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180,4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409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182" y="311727"/>
            <a:ext cx="10952018" cy="915823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ЖИЛИЩНО-КОММУНАЛЬНОЕ ХОЗЯЙСТВО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тысячи рублей)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b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10405"/>
              </p:ext>
            </p:extLst>
          </p:nvPr>
        </p:nvGraphicFramePr>
        <p:xfrm>
          <a:off x="404261" y="1126334"/>
          <a:ext cx="11482939" cy="4798128"/>
        </p:xfrm>
        <a:graphic>
          <a:graphicData uri="http://schemas.openxmlformats.org/drawingml/2006/table">
            <a:tbl>
              <a:tblPr firstRow="1" firstCol="1" bandRow="1"/>
              <a:tblGrid>
                <a:gridCol w="6129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3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21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48648" marR="486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годовой план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648" marR="486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48648" marR="486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Процент исполнения к уточненному годовому плану </a:t>
                      </a:r>
                    </a:p>
                  </a:txBody>
                  <a:tcPr marL="48648" marR="486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на возмещение расходов, связанных с оказанием услуг ЖКХ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2 257,3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2 053,3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91,0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Благоустройство населенных пунктов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835,5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619,7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74,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Капитальный ремонт жилищного фонда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457,8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274,3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59,9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Текущий ремонт жилфонда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57,8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49,3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85,3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Возмещение процентов по льготным кредитам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83,5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Перевод эксплуатируемого жилищного фонда  с централизованного снабжения на индивидуальное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58,1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15,2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26,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61742"/>
                  </a:ext>
                </a:extLst>
              </a:tr>
              <a:tr h="338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Прочие расходы  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79,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3 692,7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3 032,7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14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4379</TotalTime>
  <Words>908</Words>
  <Application>Microsoft Office PowerPoint</Application>
  <PresentationFormat>Широкоэкранный</PresentationFormat>
  <Paragraphs>404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СТРУКТУРА И ИСПОЛНЕНИЕ ДОХОДОВ БЮДЖЕТА РАЙОНА</vt:lpstr>
      <vt:lpstr>СТРУКТУРА И ИСПОЛНЕНИЕ СОБСТВЕННЫХ                             ДОХОДОВ БЮДЖЕТА РАЙОНА</vt:lpstr>
      <vt:lpstr>Презентация PowerPoint</vt:lpstr>
      <vt:lpstr>              ИСПОЛНЕНИЕ И СТРУКТУРА РАСХОДОВ                                БЮДЖЕТА РАЙОНА                                                                                              тысячи рублей</vt:lpstr>
      <vt:lpstr>ОБЪЕМ  ПЕРВООЧЕРЕДНЫХ  РАСХОДОВ,  ОСВОЕННЫХ  ПРИ ИСПОЛНЕНИИ    БЮДЖЕТА РАЙОНА  ЗА  9 месяцев 2021 года</vt:lpstr>
      <vt:lpstr>Презентация PowerPoint</vt:lpstr>
      <vt:lpstr>       ВЫПОЛНЕНИЕ ПЛАНА ДОХОДОВ ОТ ПРИНОСЯЩЕЙ                                       ДОХОДЫ ДЕЯТЕЛЬНОСТИ за 9 месяцев 2021 года  </vt:lpstr>
      <vt:lpstr>     ЖИЛИЩНО-КОММУНАЛЬНОЕ ХОЗЯЙСТВО                                                                                                        (тысячи рублей)               </vt:lpstr>
      <vt:lpstr>   РАСХОДЫ НА ФИНАНСИРОВАНИЕ    НАЦИОНАЛЬНОЙ ЭКОНОМИКИ                                                                                                            (тысячи рублей) </vt:lpstr>
      <vt:lpstr>Презентация PowerPoint</vt:lpstr>
      <vt:lpstr>Охрана окружающей среды                                                                      тысячи рублей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Щиглинский</dc:creator>
  <cp:lastModifiedBy>Фальковская Татьяна Борисовна</cp:lastModifiedBy>
  <cp:revision>682</cp:revision>
  <cp:lastPrinted>2021-11-04T11:50:15Z</cp:lastPrinted>
  <dcterms:created xsi:type="dcterms:W3CDTF">2015-01-27T12:52:46Z</dcterms:created>
  <dcterms:modified xsi:type="dcterms:W3CDTF">2021-11-09T06:12:04Z</dcterms:modified>
</cp:coreProperties>
</file>