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6" r:id="rId1"/>
  </p:sldMasterIdLst>
  <p:notesMasterIdLst>
    <p:notesMasterId r:id="rId18"/>
  </p:notesMasterIdLst>
  <p:sldIdLst>
    <p:sldId id="268" r:id="rId2"/>
    <p:sldId id="257" r:id="rId3"/>
    <p:sldId id="258" r:id="rId4"/>
    <p:sldId id="279" r:id="rId5"/>
    <p:sldId id="272" r:id="rId6"/>
    <p:sldId id="275" r:id="rId7"/>
    <p:sldId id="271" r:id="rId8"/>
    <p:sldId id="260" r:id="rId9"/>
    <p:sldId id="270" r:id="rId10"/>
    <p:sldId id="262" r:id="rId11"/>
    <p:sldId id="280" r:id="rId12"/>
    <p:sldId id="264" r:id="rId13"/>
    <p:sldId id="265" r:id="rId14"/>
    <p:sldId id="266" r:id="rId15"/>
    <p:sldId id="276" r:id="rId16"/>
    <p:sldId id="267" r:id="rId17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16" autoAdjust="0"/>
  </p:normalViewPr>
  <p:slideViewPr>
    <p:cSldViewPr snapToGrid="0">
      <p:cViewPr varScale="1">
        <p:scale>
          <a:sx n="99" d="100"/>
          <a:sy n="99" d="100"/>
        </p:scale>
        <p:origin x="23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31754213102136"/>
          <c:y val="7.3465268647235432E-2"/>
          <c:w val="0.72831388497817184"/>
          <c:h val="0.6034681151918581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1 полугодие 2021  года</c:v>
                </c:pt>
              </c:strCache>
            </c:strRef>
          </c:tx>
          <c:spPr>
            <a:solidFill>
              <a:srgbClr val="9999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plosion val="2"/>
            <c:extLst>
              <c:ext xmlns:c16="http://schemas.microsoft.com/office/drawing/2014/chart" uri="{C3380CC4-5D6E-409C-BE32-E72D297353CC}">
                <c16:uniqueId val="{00000005-6908-4A63-864F-C28EA009618F}"/>
              </c:ext>
            </c:extLst>
          </c:dPt>
          <c:dPt>
            <c:idx val="1"/>
            <c:bubble3D val="0"/>
            <c:spPr>
              <a:solidFill>
                <a:srgbClr val="0066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6908-4A63-864F-C28EA009618F}"/>
              </c:ext>
            </c:extLst>
          </c:dPt>
          <c:dPt>
            <c:idx val="4"/>
            <c:bubble3D val="0"/>
            <c:spPr>
              <a:solidFill>
                <a:srgbClr val="800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6908-4A63-864F-C28EA009618F}"/>
              </c:ext>
            </c:extLst>
          </c:dPt>
          <c:dLbls>
            <c:dLbl>
              <c:idx val="0"/>
              <c:layout>
                <c:manualLayout>
                  <c:x val="1.3336405244589249E-3"/>
                  <c:y val="-2.2532168235068189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36,2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08-4A63-864F-C28EA009618F}"/>
                </c:ext>
              </c:extLst>
            </c:dLbl>
            <c:dLbl>
              <c:idx val="1"/>
              <c:layout>
                <c:manualLayout>
                  <c:x val="-2.1400172294152048E-3"/>
                  <c:y val="8.9518916842711727E-3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1,5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30216366744186"/>
                      <c:h val="7.17519685039370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908-4A63-864F-C28EA009618F}"/>
                </c:ext>
              </c:extLst>
            </c:dLbl>
            <c:dLbl>
              <c:idx val="2"/>
              <c:layout>
                <c:manualLayout>
                  <c:x val="0.14769030579050096"/>
                  <c:y val="2.1004084738000622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7,9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08-4A63-864F-C28EA009618F}"/>
                </c:ext>
              </c:extLst>
            </c:dLbl>
            <c:dLbl>
              <c:idx val="3"/>
              <c:layout>
                <c:manualLayout>
                  <c:x val="0.13328427454204775"/>
                  <c:y val="0.1382661653691037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0,5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22721574879439"/>
                      <c:h val="9.52041261024360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908-4A63-864F-C28EA009618F}"/>
                </c:ext>
              </c:extLst>
            </c:dLbl>
            <c:dLbl>
              <c:idx val="4"/>
              <c:layout>
                <c:manualLayout>
                  <c:x val="-7.6913129870815776E-3"/>
                  <c:y val="-0.103434910106218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47,6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08-4A63-864F-C28EA009618F}"/>
                </c:ext>
              </c:extLst>
            </c:dLbl>
            <c:dLbl>
              <c:idx val="5"/>
              <c:layout>
                <c:manualLayout>
                  <c:x val="3.9439834553902028E-2"/>
                  <c:y val="-2.090196628798511E-3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6,3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08-4A63-864F-C28EA009618F}"/>
                </c:ext>
              </c:extLst>
            </c:dLbl>
            <c:numFmt formatCode="0%" sourceLinked="0"/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24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36.200000000000003</c:v>
                </c:pt>
                <c:pt idx="1">
                  <c:v>1.5</c:v>
                </c:pt>
                <c:pt idx="2">
                  <c:v>7.9</c:v>
                </c:pt>
                <c:pt idx="3">
                  <c:v>0.5</c:v>
                </c:pt>
                <c:pt idx="4">
                  <c:v>47.6</c:v>
                </c:pt>
                <c:pt idx="5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08-4A63-864F-C28EA009618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C-6908-4A63-864F-C28EA009618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2-6908-4A63-864F-C28EA009618F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FF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8-6908-4A63-864F-C28EA009618F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6600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E-6908-4A63-864F-C28EA009618F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FF8080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1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2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3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4-6908-4A63-864F-C28EA00961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chemeClr val="bg1"/>
        </a:solidFill>
        <a:ln w="7370">
          <a:solidFill>
            <a:srgbClr val="FFFFFF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ayout>
        <c:manualLayout>
          <c:xMode val="edge"/>
          <c:yMode val="edge"/>
          <c:x val="3.2699007942651181E-2"/>
          <c:y val="0.7080258084531178"/>
          <c:w val="0.62037479612899193"/>
          <c:h val="0.27319196791301648"/>
        </c:manualLayout>
      </c:layout>
      <c:overlay val="0"/>
      <c:spPr>
        <a:solidFill>
          <a:srgbClr val="FFFFFF"/>
        </a:solidFill>
        <a:ln w="0">
          <a:solidFill>
            <a:schemeClr val="bg1"/>
          </a:solidFill>
          <a:prstDash val="solid"/>
        </a:ln>
      </c:spPr>
      <c:txPr>
        <a:bodyPr/>
        <a:lstStyle/>
        <a:p>
          <a:pPr>
            <a:defRPr sz="9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1842">
      <a:solidFill>
        <a:schemeClr val="bg1"/>
      </a:solidFill>
      <a:prstDash val="solid"/>
    </a:ln>
  </c:spPr>
  <c:txPr>
    <a:bodyPr/>
    <a:lstStyle/>
    <a:p>
      <a:pPr>
        <a:defRPr sz="1262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0.03225</cdr:x>
      <cdr:y>0.46275</cdr:y>
    </cdr:from>
    <cdr:to>
      <cdr:x>0.13975</cdr:x>
      <cdr:y>0.556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019" y="2172993"/>
          <a:ext cx="886730" cy="4378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58613-4F9C-477F-AC8F-EBF8D76C95A6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89176-3CA7-4E61-A516-195D607C0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55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25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31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035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81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928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17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065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495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55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92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66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7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7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2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22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3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76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11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2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4C8E-8FA5-473F-8860-A1F125A32704}" type="datetimeFigureOut">
              <a:rPr lang="ru-RU" smtClean="0"/>
              <a:pPr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6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endParaRPr lang="ru-RU" sz="6000" b="1" i="1" dirty="0"/>
          </a:p>
          <a:p>
            <a:pPr marL="0" indent="0" algn="ctr">
              <a:buNone/>
            </a:pPr>
            <a:r>
              <a:rPr lang="en-US" sz="6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</a:t>
            </a: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бюджета 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Свислочского района 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1 полугодие </a:t>
            </a:r>
          </a:p>
          <a:p>
            <a:pPr marL="0" indent="0" algn="ctr"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года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87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026" y="386914"/>
            <a:ext cx="10515600" cy="1117600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ОБЪЕМ  ПЕРВООЧЕРЕДНЫХ  РАСХОДОВ,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ОСВОЕННЫХ  ПРИ ИСПОЛНЕНИИ 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БЮДЖЕТА РАЙОНА  ЗА  1 ПОЛУГОДИЕ 2021 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297572"/>
              </p:ext>
            </p:extLst>
          </p:nvPr>
        </p:nvGraphicFramePr>
        <p:xfrm>
          <a:off x="521772" y="1954060"/>
          <a:ext cx="11156108" cy="4671309"/>
        </p:xfrm>
        <a:graphic>
          <a:graphicData uri="http://schemas.openxmlformats.org/drawingml/2006/table">
            <a:tbl>
              <a:tblPr firstRow="1" firstCol="1" bandRow="1"/>
              <a:tblGrid>
                <a:gridCol w="751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5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0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с начислениями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12 619,4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0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Лекарственные средства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377,2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242,1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услуги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278,7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860,8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Трансферты населению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459,4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первоочередных расходов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837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%)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и расходы по укреплению материально-технической</a:t>
                      </a: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базы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2 758,8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14,1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%)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3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596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571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87277" y="706740"/>
            <a:ext cx="93973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КРЕДИТОРСКАЯ ЗАДОЛЖЕННОСТЬ 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БЮДЖЕТУ   РАЙОНА на 1 июля 2021	 г.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957757"/>
              </p:ext>
            </p:extLst>
          </p:nvPr>
        </p:nvGraphicFramePr>
        <p:xfrm>
          <a:off x="494270" y="1660847"/>
          <a:ext cx="11368216" cy="4613914"/>
        </p:xfrm>
        <a:graphic>
          <a:graphicData uri="http://schemas.openxmlformats.org/drawingml/2006/table">
            <a:tbl>
              <a:tblPr firstRow="1" firstCol="1" bandRow="1"/>
              <a:tblGrid>
                <a:gridCol w="8755608">
                  <a:extLst>
                    <a:ext uri="{9D8B030D-6E8A-4147-A177-3AD203B41FA5}">
                      <a16:colId xmlns:a16="http://schemas.microsoft.com/office/drawing/2014/main" val="1904035107"/>
                    </a:ext>
                  </a:extLst>
                </a:gridCol>
                <a:gridCol w="2612608">
                  <a:extLst>
                    <a:ext uri="{9D8B030D-6E8A-4147-A177-3AD203B41FA5}">
                      <a16:colId xmlns:a16="http://schemas.microsoft.com/office/drawing/2014/main" val="3551762965"/>
                    </a:ext>
                  </a:extLst>
                </a:gridCol>
              </a:tblGrid>
              <a:tr h="7734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48154"/>
                  </a:ext>
                </a:extLst>
              </a:tr>
              <a:tr h="3564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569,4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87421"/>
                  </a:ext>
                </a:extLst>
              </a:tr>
              <a:tr h="4258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Лекарственные средства и изделия медицинского назначения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529251"/>
                  </a:ext>
                </a:extLst>
              </a:tr>
              <a:tr h="3632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74,5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11532"/>
                  </a:ext>
                </a:extLst>
              </a:tr>
              <a:tr h="350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услуги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367674"/>
                  </a:ext>
                </a:extLst>
              </a:tr>
              <a:tr h="318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Оплата транспортных услуг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21,7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246628"/>
                  </a:ext>
                </a:extLst>
              </a:tr>
              <a:tr h="349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Текущие бюджетные трансферты населению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39418"/>
                  </a:ext>
                </a:extLst>
              </a:tr>
              <a:tr h="349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64,8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254371"/>
                  </a:ext>
                </a:extLst>
              </a:tr>
              <a:tr h="349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статьи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186,5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220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697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155" y="167698"/>
            <a:ext cx="10947400" cy="13255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 ПЛАНА ДОХОДОВ ОТ ПРИНОСЯЩЕЙ                      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ДОХОДЫ ДЕЯТЕЛЬНОСТИ</a:t>
            </a:r>
            <a:b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162235"/>
              </p:ext>
            </p:extLst>
          </p:nvPr>
        </p:nvGraphicFramePr>
        <p:xfrm>
          <a:off x="416378" y="1244507"/>
          <a:ext cx="11561524" cy="5545745"/>
        </p:xfrm>
        <a:graphic>
          <a:graphicData uri="http://schemas.openxmlformats.org/drawingml/2006/table">
            <a:tbl>
              <a:tblPr firstRow="1" firstCol="1" bandRow="1"/>
              <a:tblGrid>
                <a:gridCol w="4776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7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разделов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Доведен-</a:t>
                      </a:r>
                      <a:r>
                        <a:rPr lang="ru-RU" sz="24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план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Выполнение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Направлено на покрытие бюджетных расходов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28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4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умма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 процентах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Ветстанция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2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Здравоохранение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Культура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1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1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Физическая культура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6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Центры по обеспечению деятельности бюджетных организаций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39512"/>
                  </a:ext>
                </a:extLst>
              </a:tr>
              <a:tr h="392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489,2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333,9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409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182" y="311727"/>
            <a:ext cx="10952018" cy="915823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ЖИЛИЩНО-КОММУНАЛЬНОЕ ХОЗЯЙСТВО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тысячи рублей)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b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370816"/>
              </p:ext>
            </p:extLst>
          </p:nvPr>
        </p:nvGraphicFramePr>
        <p:xfrm>
          <a:off x="371936" y="1126334"/>
          <a:ext cx="11515264" cy="5637367"/>
        </p:xfrm>
        <a:graphic>
          <a:graphicData uri="http://schemas.openxmlformats.org/drawingml/2006/table">
            <a:tbl>
              <a:tblPr firstRow="1" firstCol="1" bandRow="1"/>
              <a:tblGrid>
                <a:gridCol w="5887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5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5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годовой план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 общем объеме расходов, % 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по услугам, оказываемых населению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2 151,0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304,0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6,65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8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на возмещение расходов, связанных с регистрацией граждан и службы  субсидирования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0,05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на льготы по услугам ЖКХ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9,7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0,05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Благоустройство населенных пунктов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998,6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326,9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1,67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Капитальный ремонт жилищного фонда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306,2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152,8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0,78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Текущий ремонт жилфонда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57,8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0,03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Возмещение процентов по льготным кредитам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0,06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 возмещение расходов по оказанию  услуг бань общего пользования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67,4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61742"/>
                  </a:ext>
                </a:extLst>
              </a:tr>
              <a:tr h="39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Прочие расходы  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84,5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0,01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724,4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856,3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9,47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14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833" y="313150"/>
            <a:ext cx="11729780" cy="1167185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НА ФИНАНСИРОВАНИЕ </a:t>
            </a:r>
            <a:b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НАЦИОНАЛЬНОЙ ЭКОНОМИКИ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(тысячи рублей)</a:t>
            </a:r>
            <a:b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211980"/>
              </p:ext>
            </p:extLst>
          </p:nvPr>
        </p:nvGraphicFramePr>
        <p:xfrm>
          <a:off x="316222" y="1678487"/>
          <a:ext cx="11282878" cy="4916471"/>
        </p:xfrm>
        <a:graphic>
          <a:graphicData uri="http://schemas.openxmlformats.org/drawingml/2006/table">
            <a:tbl>
              <a:tblPr firstRow="1" firstCol="1" bandRow="1"/>
              <a:tblGrid>
                <a:gridCol w="4935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5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648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план</a:t>
                      </a:r>
                      <a:endParaRPr lang="en-US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 общем объеме расходов, % 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47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Сельское хозяйство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1 524,9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709,8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3,62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Топливо и энергетика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354,1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76,9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0,39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Транспорт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137,9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81,6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0,42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4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Туризм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Промышленность,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строительство и архитектура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14,0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19215"/>
                  </a:ext>
                </a:extLst>
              </a:tr>
              <a:tr h="693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Имущественные отношения, картография и геодезия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171636"/>
                  </a:ext>
                </a:extLst>
              </a:tr>
              <a:tr h="4346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2 163,3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868,3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4,43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197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572039"/>
              </p:ext>
            </p:extLst>
          </p:nvPr>
        </p:nvGraphicFramePr>
        <p:xfrm>
          <a:off x="606392" y="1617044"/>
          <a:ext cx="10782734" cy="4899259"/>
        </p:xfrm>
        <a:graphic>
          <a:graphicData uri="http://schemas.openxmlformats.org/drawingml/2006/table">
            <a:tbl>
              <a:tblPr/>
              <a:tblGrid>
                <a:gridCol w="382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4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6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50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 годовой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в общем расходе бюджета,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Расходы  по оплате  комплекса работ по известкованию кислых почв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827,3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 сельскохозяйственных организаций, финансируемых из бюджета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497,6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Субсидии на осуществление деятельности ,связанной с производством сельхозпродукции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40781"/>
                  </a:ext>
                </a:extLst>
              </a:tr>
              <a:tr h="394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Итого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1 524,9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709,8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3,62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78970" y="0"/>
            <a:ext cx="111948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`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Сведения по финансированию  расходов по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агропромышленному комплексу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182502" y="1061829"/>
            <a:ext cx="2377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(тысячи  рублей)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dirty="0"/>
          </a:p>
          <a:p>
            <a:pPr marL="0" indent="0" algn="ctr">
              <a:buNone/>
            </a:pPr>
            <a:endParaRPr lang="ru-RU" sz="5400" b="1" i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2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251" y="354108"/>
            <a:ext cx="10515600" cy="114418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ИСПОЛНЕНИЕ  ПЛАНА СОБСТВЕННЫХ ДОХОДОВ БЮДЖЕТА  РАЙОНА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                                                                                                                    тысячи рублей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362446"/>
              </p:ext>
            </p:extLst>
          </p:nvPr>
        </p:nvGraphicFramePr>
        <p:xfrm>
          <a:off x="335763" y="1595845"/>
          <a:ext cx="11586576" cy="5001186"/>
        </p:xfrm>
        <a:graphic>
          <a:graphicData uri="http://schemas.openxmlformats.org/drawingml/2006/table">
            <a:tbl>
              <a:tblPr firstRow="1" firstCol="1" bandRow="1"/>
              <a:tblGrid>
                <a:gridCol w="348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5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6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738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Уточненный годовой план 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 за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полугодие  202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г.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95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утвержден-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ному плану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уточнен-ному плану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2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12 273,5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6 612,7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8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28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28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11 283,8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5 991,1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54,61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53,09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1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2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989,7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621,6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68,81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62,81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520" y="202565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СОБСТВЕННЫХ ДОХОДОВ БЮДЖЕТА РАЙОНА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960847"/>
              </p:ext>
            </p:extLst>
          </p:nvPr>
        </p:nvGraphicFramePr>
        <p:xfrm>
          <a:off x="359508" y="1035543"/>
          <a:ext cx="11375292" cy="4917855"/>
        </p:xfrm>
        <a:graphic>
          <a:graphicData uri="http://schemas.openxmlformats.org/drawingml/2006/table">
            <a:tbl>
              <a:tblPr firstRow="1" firstCol="1" bandRow="1"/>
              <a:tblGrid>
                <a:gridCol w="5302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1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5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 собственных доходов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6 612,7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568735"/>
                  </a:ext>
                </a:extLst>
              </a:tr>
              <a:tr h="539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5 991,1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90,60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подоходный налог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3 482,8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52,67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налог на добавленную стоимость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993,0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15,</a:t>
                      </a:r>
                      <a:r>
                        <a:rPr lang="en-US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02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7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налог на собственность   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618,8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9,36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4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621,6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9,40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32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251" y="354108"/>
            <a:ext cx="10515600" cy="110893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ИСПОЛНЕНИЕ  ПЛАНА СОБСТВЕННЫХ ДОХОДОВ БЮДЖЕТА  РАЙОНА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                                                                                                                    тысячи рублей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871465"/>
              </p:ext>
            </p:extLst>
          </p:nvPr>
        </p:nvGraphicFramePr>
        <p:xfrm>
          <a:off x="244994" y="1604865"/>
          <a:ext cx="11680707" cy="5166407"/>
        </p:xfrm>
        <a:graphic>
          <a:graphicData uri="http://schemas.openxmlformats.org/drawingml/2006/table">
            <a:tbl>
              <a:tblPr firstRow="1" firstCol="1" bandRow="1"/>
              <a:tblGrid>
                <a:gridCol w="362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745">
                  <a:extLst>
                    <a:ext uri="{9D8B030D-6E8A-4147-A177-3AD203B41FA5}">
                      <a16:colId xmlns:a16="http://schemas.microsoft.com/office/drawing/2014/main" val="1190286677"/>
                    </a:ext>
                  </a:extLst>
                </a:gridCol>
                <a:gridCol w="1581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41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36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Утвержденный годовой план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Уточненный годовой план 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 за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полугодие  202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г.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Удельный вес (%)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8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11 873,5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12 273,5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6 612,7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33,68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121,13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подоходный налог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6 619,3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6 619,3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3 482,8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17,74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124,27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налог на добавленную стоимость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1 967,3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1 967,3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993,00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5,06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117,43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налоги  на собственность   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1 168,0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1 228,0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618,8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3,15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111,48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другие налоги  от выручки 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1 052,2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1 105,7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326,2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1,66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65,81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7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 на прибыль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2200" b="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257,6</a:t>
                      </a:r>
                      <a:endParaRPr lang="ru-RU" sz="2200" b="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331,8</a:t>
                      </a:r>
                      <a:endParaRPr lang="ru-RU" sz="22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ru-RU" sz="2200" b="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endParaRPr lang="ru-RU" sz="24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986223"/>
                  </a:ext>
                </a:extLst>
              </a:tr>
              <a:tr h="33691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24 251,4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24 145,4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13 019,7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129,16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9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доходов: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36 124,9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36 418,9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19 632,4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126,34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55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552977"/>
              </p:ext>
            </p:extLst>
          </p:nvPr>
        </p:nvGraphicFramePr>
        <p:xfrm>
          <a:off x="204592" y="1260909"/>
          <a:ext cx="11782816" cy="5447116"/>
        </p:xfrm>
        <a:graphic>
          <a:graphicData uri="http://schemas.openxmlformats.org/drawingml/2006/table">
            <a:tbl>
              <a:tblPr/>
              <a:tblGrid>
                <a:gridCol w="5211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6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2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478">
                  <a:extLst>
                    <a:ext uri="{9D8B030D-6E8A-4147-A177-3AD203B41FA5}">
                      <a16:colId xmlns:a16="http://schemas.microsoft.com/office/drawing/2014/main" val="3033500760"/>
                    </a:ext>
                  </a:extLst>
                </a:gridCol>
                <a:gridCol w="16025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91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Виды доходов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годовой план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Темп роста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13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НЕНАЛОГОВЫЕ ДОХОДЫ: 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989,7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621,6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78,64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5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-компенсации расходов государства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558,6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323,5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114,67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52,04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13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-дивиденды по акциям и доходы от других форм участия в капитале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47,6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81,1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35,35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13,05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32737"/>
                  </a:ext>
                </a:extLst>
              </a:tr>
              <a:tr h="7118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доходы от сдачи в аренду земельных участков и иного имущества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68,0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28,0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92,10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4,50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4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доходы от реализации имущества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69,5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40,3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126,33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6,48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784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прочие неналоговые доходы: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-возврат средств, полученных и не использованных организациями в прошлом году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39,9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46,0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32,9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34,33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28,44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7,40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5,29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3047" y="-443087"/>
            <a:ext cx="1172436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ИСПОЛНЕНИЕ ПЛАНА НЕНАЛОГОВЫХ ДОХОДОВ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БЮДЖЕТУ СВИСЛОЧСКОГО РАЙОНА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520" y="202565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РАЙОНА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383506"/>
              </p:ext>
            </p:extLst>
          </p:nvPr>
        </p:nvGraphicFramePr>
        <p:xfrm>
          <a:off x="374981" y="846728"/>
          <a:ext cx="11482678" cy="5666039"/>
        </p:xfrm>
        <a:graphic>
          <a:graphicData uri="http://schemas.openxmlformats.org/drawingml/2006/table">
            <a:tbl>
              <a:tblPr firstRow="1" firstCol="1" bandRow="1"/>
              <a:tblGrid>
                <a:gridCol w="601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5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03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общей сумме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доходов (%)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Собственные доходы,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6 612,7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33,68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737598"/>
                  </a:ext>
                </a:extLst>
              </a:tr>
              <a:tr h="452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Безвозмездные поступления,</a:t>
                      </a: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13 019,7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66,32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5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400" b="1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дотация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12 692,7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64,66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400" b="1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12,5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0,06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8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субвенции на финансирование расходов по развитию сельского хозяйства и </a:t>
                      </a:r>
                      <a:r>
                        <a:rPr lang="ru-RU" sz="240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рыбохозяйственной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деятельности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314,5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41500"/>
                  </a:ext>
                </a:extLst>
              </a:tr>
              <a:tr h="496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19 632,4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32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631209"/>
              </p:ext>
            </p:extLst>
          </p:nvPr>
        </p:nvGraphicFramePr>
        <p:xfrm>
          <a:off x="363558" y="1330041"/>
          <a:ext cx="11409344" cy="5398624"/>
        </p:xfrm>
        <a:graphic>
          <a:graphicData uri="http://schemas.openxmlformats.org/drawingml/2006/table">
            <a:tbl>
              <a:tblPr/>
              <a:tblGrid>
                <a:gridCol w="3934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7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6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4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Бюджеты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годовой план 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7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полугодие 2021 года</a:t>
                      </a:r>
                      <a:r>
                        <a:rPr lang="ru-RU" sz="2400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</a:t>
                      </a:r>
                      <a:r>
                        <a:rPr lang="ru-RU" sz="2400" b="1" kern="1200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вес в общей сумме расходов бюджета района  (</a:t>
                      </a: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Консолидированный бюджет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36 418,9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596,4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4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районный бюджет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35 617,9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19 196,2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97,8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4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бюджеты первичного уровня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801,0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400,2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Вердомичский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60,0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0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Добровольский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89,4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44,2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0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Незбодичский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130,1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71,2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0,4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06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Новодворский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51,8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Свислочский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126,3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61,7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7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Хоневичский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49,5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5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Порозовский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126,7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61,8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21920" y="132081"/>
            <a:ext cx="12192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ИСПОЛНЕНИЕ И СТРУКТУРА РАСХОДОВ БЮДЖЕТА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РАЙОНА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		                                                                                               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									</a:t>
            </a:r>
            <a:r>
              <a:rPr kumimoji="0" lang="ru-RU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		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0920" y="263525"/>
            <a:ext cx="10515600" cy="1097915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              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РАЙОНА </a:t>
            </a:r>
            <a:b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тысячи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116222"/>
              </p:ext>
            </p:extLst>
          </p:nvPr>
        </p:nvGraphicFramePr>
        <p:xfrm>
          <a:off x="450937" y="1361439"/>
          <a:ext cx="11263267" cy="5302871"/>
        </p:xfrm>
        <a:graphic>
          <a:graphicData uri="http://schemas.openxmlformats.org/drawingml/2006/table">
            <a:tbl>
              <a:tblPr firstRow="1" firstCol="1" bandRow="1"/>
              <a:tblGrid>
                <a:gridCol w="5426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2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1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55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kern="0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 за 1 полугодие  2021 года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Социальная сфера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25 917,7</a:t>
                      </a:r>
                      <a:endParaRPr lang="ru-RU" sz="2400" b="1" kern="0" baseline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14 705,7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75,0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4 433,0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2 100,4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10,7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Жилищно-коммунальное хозяйство 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3 724,4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1 856,3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9,5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829384"/>
                  </a:ext>
                </a:extLst>
              </a:tr>
              <a:tr h="478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2 163,3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868,3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Охрана окружающей среды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158,3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49,8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11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Судебная власть, правоохранительная деятельность и обеспечение безопасности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16,2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kern="0" baseline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62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ВСЕГО:</a:t>
                      </a:r>
                      <a:endParaRPr lang="ru-RU" sz="2400" kern="0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36 418,9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19 596,4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502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17520" y="147444"/>
            <a:ext cx="6126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СОЦИАЛЬНОЙ СФЕРЫ БЮДЖЕТА РАЙОНА за 1 полугодие 2021 года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460506"/>
              </p:ext>
            </p:extLst>
          </p:nvPr>
        </p:nvGraphicFramePr>
        <p:xfrm>
          <a:off x="143219" y="1392168"/>
          <a:ext cx="6804537" cy="5191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609">
                  <a:extLst>
                    <a:ext uri="{9D8B030D-6E8A-4147-A177-3AD203B41FA5}">
                      <a16:colId xmlns:a16="http://schemas.microsoft.com/office/drawing/2014/main" val="1493961655"/>
                    </a:ext>
                  </a:extLst>
                </a:gridCol>
              </a:tblGrid>
              <a:tr h="18731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расходов</a:t>
                      </a:r>
                      <a:endParaRPr lang="ru-RU" sz="18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Исполнено за 1 полугодие 2021 года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(тысячи рублей)</a:t>
                      </a:r>
                      <a:endParaRPr lang="ru-RU" sz="18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Удельный вес в общей сумме расходов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бюджета района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(проценты)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Удельный вес в расходах социальной сферы (проценты)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7 000,1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35,7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47,6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Здравоохранение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5 320,9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27,2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36,2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Культура 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1 161,3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Социальная политика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937,3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4,8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215,2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1,1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73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Средства массовой информации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70,9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9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14 705,7</a:t>
                      </a:r>
                      <a:endParaRPr lang="ru-RU" sz="19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75,0</a:t>
                      </a:r>
                      <a:endParaRPr lang="ru-RU" sz="19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Object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2123512"/>
              </p:ext>
            </p:extLst>
          </p:nvPr>
        </p:nvGraphicFramePr>
        <p:xfrm>
          <a:off x="6947755" y="1258125"/>
          <a:ext cx="5420707" cy="541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4181</TotalTime>
  <Words>1190</Words>
  <Application>Microsoft Office PowerPoint</Application>
  <PresentationFormat>Широкоэкранный</PresentationFormat>
  <Paragraphs>552</Paragraphs>
  <Slides>16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ИСПОЛНЕНИЕ  ПЛАНА СОБСТВЕННЫХ ДОХОДОВ БЮДЖЕТА  РАЙОНА                                                                                                                         тысячи рублей</vt:lpstr>
      <vt:lpstr>СТРУКТУРА СОБСТВЕННЫХ ДОХОДОВ БЮДЖЕТА РАЙОНА</vt:lpstr>
      <vt:lpstr>ИСПОЛНЕНИЕ  ПЛАНА СОБСТВЕННЫХ ДОХОДОВ БЮДЖЕТА  РАЙОНА                                                                                                                         тысячи рублей</vt:lpstr>
      <vt:lpstr>Презентация PowerPoint</vt:lpstr>
      <vt:lpstr>СТРУКТУРА ДОХОДОВ БЮДЖЕТА РАЙОНА</vt:lpstr>
      <vt:lpstr>Презентация PowerPoint</vt:lpstr>
      <vt:lpstr>              СТРУКТУРА РАСХОДОВ БЮДЖЕТА РАЙОНА                                                                                              тысячи рублей</vt:lpstr>
      <vt:lpstr>Презентация PowerPoint</vt:lpstr>
      <vt:lpstr>ОБЪЕМ  ПЕРВООЧЕРЕДНЫХ  РАСХОДОВ,  ОСВОЕННЫХ  ПРИ ИСПОЛНЕНИИ    БЮДЖЕТА РАЙОНА  ЗА  1 ПОЛУГОДИЕ 2021  года</vt:lpstr>
      <vt:lpstr>Презентация PowerPoint</vt:lpstr>
      <vt:lpstr>       ВЫПОЛНЕНИЕ ПЛАНА ДОХОДОВ ОТ ПРИНОСЯЩЕЙ                                                        ДОХОДЫ ДЕЯТЕЛЬНОСТИ  </vt:lpstr>
      <vt:lpstr>     ЖИЛИЩНО-КОММУНАЛЬНОЕ ХОЗЯЙСТВО                                                                                                        (тысячи рублей)               </vt:lpstr>
      <vt:lpstr>   РАСХОДЫ НА ФИНАНСИРОВАНИЕ    НАЦИОНАЛЬНОЙ ЭКОНОМИКИ                                                                                                            (тысячи рублей)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Щиглинский</dc:creator>
  <cp:lastModifiedBy>Ермолик Лилия Евгеньевна</cp:lastModifiedBy>
  <cp:revision>567</cp:revision>
  <cp:lastPrinted>2021-07-16T09:46:30Z</cp:lastPrinted>
  <dcterms:created xsi:type="dcterms:W3CDTF">2015-01-27T12:52:46Z</dcterms:created>
  <dcterms:modified xsi:type="dcterms:W3CDTF">2021-07-28T09:08:50Z</dcterms:modified>
</cp:coreProperties>
</file>