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6" r:id="rId1"/>
  </p:sldMasterIdLst>
  <p:notesMasterIdLst>
    <p:notesMasterId r:id="rId16"/>
  </p:notesMasterIdLst>
  <p:sldIdLst>
    <p:sldId id="257" r:id="rId2"/>
    <p:sldId id="258" r:id="rId3"/>
    <p:sldId id="279" r:id="rId4"/>
    <p:sldId id="272" r:id="rId5"/>
    <p:sldId id="275" r:id="rId6"/>
    <p:sldId id="271" r:id="rId7"/>
    <p:sldId id="260" r:id="rId8"/>
    <p:sldId id="270" r:id="rId9"/>
    <p:sldId id="262" r:id="rId10"/>
    <p:sldId id="280" r:id="rId11"/>
    <p:sldId id="264" r:id="rId12"/>
    <p:sldId id="265" r:id="rId13"/>
    <p:sldId id="266" r:id="rId14"/>
    <p:sldId id="276" r:id="rId15"/>
  </p:sldIdLst>
  <p:sldSz cx="12192000" cy="6858000"/>
  <p:notesSz cx="6797675" cy="98742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7" autoAdjust="0"/>
    <p:restoredTop sz="86316" autoAdjust="0"/>
  </p:normalViewPr>
  <p:slideViewPr>
    <p:cSldViewPr snapToGrid="0">
      <p:cViewPr varScale="1">
        <p:scale>
          <a:sx n="70" d="100"/>
          <a:sy n="70" d="100"/>
        </p:scale>
        <p:origin x="84" y="21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41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031754213102136"/>
          <c:y val="7.3465268647235432E-2"/>
          <c:w val="0.72831388497817184"/>
          <c:h val="0.60346811519185817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1 полугодие 2022  года</c:v>
                </c:pt>
              </c:strCache>
            </c:strRef>
          </c:tx>
          <c:spPr>
            <a:solidFill>
              <a:srgbClr val="9999FF"/>
            </a:solidFill>
            <a:ln w="7370">
              <a:solidFill>
                <a:srgbClr val="000000"/>
              </a:solidFill>
              <a:prstDash val="solid"/>
            </a:ln>
          </c:spPr>
          <c:dPt>
            <c:idx val="0"/>
            <c:bubble3D val="0"/>
            <c:explosion val="2"/>
            <c:extLst>
              <c:ext xmlns:c16="http://schemas.microsoft.com/office/drawing/2014/chart" uri="{C3380CC4-5D6E-409C-BE32-E72D297353CC}">
                <c16:uniqueId val="{00000005-6908-4A63-864F-C28EA009618F}"/>
              </c:ext>
            </c:extLst>
          </c:dPt>
          <c:dPt>
            <c:idx val="1"/>
            <c:bubble3D val="0"/>
            <c:spPr>
              <a:solidFill>
                <a:srgbClr val="0066CC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0-6908-4A63-864F-C28EA009618F}"/>
              </c:ext>
            </c:extLst>
          </c:dPt>
          <c:dPt>
            <c:idx val="2"/>
            <c:bubble3D val="0"/>
            <c:spPr>
              <a:solidFill>
                <a:srgbClr val="FFFFCC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6908-4A63-864F-C28EA009618F}"/>
              </c:ext>
            </c:extLst>
          </c:dPt>
          <c:dPt>
            <c:idx val="3"/>
            <c:bubble3D val="0"/>
            <c:spPr>
              <a:solidFill>
                <a:srgbClr val="CCFFFF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2-6908-4A63-864F-C28EA009618F}"/>
              </c:ext>
            </c:extLst>
          </c:dPt>
          <c:dPt>
            <c:idx val="4"/>
            <c:bubble3D val="0"/>
            <c:spPr>
              <a:solidFill>
                <a:srgbClr val="800080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6908-4A63-864F-C28EA009618F}"/>
              </c:ext>
            </c:extLst>
          </c:dPt>
          <c:dPt>
            <c:idx val="5"/>
            <c:bubble3D val="0"/>
            <c:spPr>
              <a:solidFill>
                <a:srgbClr val="FF8080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4-6908-4A63-864F-C28EA009618F}"/>
              </c:ext>
            </c:extLst>
          </c:dPt>
          <c:dLbls>
            <c:dLbl>
              <c:idx val="0"/>
              <c:layout>
                <c:manualLayout>
                  <c:x val="1.3336405244589249E-3"/>
                  <c:y val="-2.2532168235068189E-2"/>
                </c:manualLayout>
              </c:layout>
              <c:tx>
                <c:rich>
                  <a:bodyPr/>
                  <a:lstStyle/>
                  <a:p>
                    <a:r>
                      <a:rPr lang="en-US" sz="2400" baseline="0" dirty="0">
                        <a:latin typeface="Times New Roman" pitchFamily="18" charset="0"/>
                        <a:cs typeface="Times New Roman" pitchFamily="18" charset="0"/>
                      </a:rPr>
                      <a:t>34,8</a:t>
                    </a:r>
                    <a:r>
                      <a:rPr lang="en-US" dirty="0"/>
                      <a:t>%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908-4A63-864F-C28EA009618F}"/>
                </c:ext>
              </c:extLst>
            </c:dLbl>
            <c:dLbl>
              <c:idx val="1"/>
              <c:layout>
                <c:manualLayout>
                  <c:x val="-2.1400172294152048E-3"/>
                  <c:y val="8.9518916842711727E-3"/>
                </c:manualLayout>
              </c:layout>
              <c:tx>
                <c:rich>
                  <a:bodyPr/>
                  <a:lstStyle/>
                  <a:p>
                    <a:r>
                      <a:rPr lang="en-US" sz="2400" baseline="0" dirty="0">
                        <a:latin typeface="Times New Roman" pitchFamily="18" charset="0"/>
                        <a:cs typeface="Times New Roman" pitchFamily="18" charset="0"/>
                      </a:rPr>
                      <a:t>2,0</a:t>
                    </a:r>
                    <a:r>
                      <a:rPr lang="en-US" dirty="0"/>
                      <a:t>%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908-4A63-864F-C28EA009618F}"/>
                </c:ext>
              </c:extLst>
            </c:dLbl>
            <c:dLbl>
              <c:idx val="2"/>
              <c:layout>
                <c:manualLayout>
                  <c:x val="0.14769030579050096"/>
                  <c:y val="2.1004084738000622E-2"/>
                </c:manualLayout>
              </c:layout>
              <c:tx>
                <c:rich>
                  <a:bodyPr/>
                  <a:lstStyle/>
                  <a:p>
                    <a:r>
                      <a:rPr lang="en-US" sz="2400" baseline="0" dirty="0">
                        <a:latin typeface="Times New Roman" pitchFamily="18" charset="0"/>
                        <a:cs typeface="Times New Roman" pitchFamily="18" charset="0"/>
                      </a:rPr>
                      <a:t>7,4</a:t>
                    </a:r>
                    <a:r>
                      <a:rPr lang="en-US" dirty="0"/>
                      <a:t>%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908-4A63-864F-C28EA009618F}"/>
                </c:ext>
              </c:extLst>
            </c:dLbl>
            <c:dLbl>
              <c:idx val="3"/>
              <c:layout>
                <c:manualLayout>
                  <c:x val="0.13328427454204775"/>
                  <c:y val="0.13826616536910372"/>
                </c:manualLayout>
              </c:layout>
              <c:tx>
                <c:rich>
                  <a:bodyPr/>
                  <a:lstStyle/>
                  <a:p>
                    <a:r>
                      <a:rPr lang="en-US" sz="2400" baseline="0" dirty="0">
                        <a:latin typeface="Times New Roman" pitchFamily="18" charset="0"/>
                        <a:cs typeface="Times New Roman" pitchFamily="18" charset="0"/>
                      </a:rPr>
                      <a:t>0,4</a:t>
                    </a:r>
                    <a:r>
                      <a:rPr lang="en-US" dirty="0"/>
                      <a:t>%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908-4A63-864F-C28EA009618F}"/>
                </c:ext>
              </c:extLst>
            </c:dLbl>
            <c:dLbl>
              <c:idx val="4"/>
              <c:layout>
                <c:manualLayout>
                  <c:x val="-7.6913129870815776E-3"/>
                  <c:y val="-0.103434910106218"/>
                </c:manualLayout>
              </c:layout>
              <c:tx>
                <c:rich>
                  <a:bodyPr/>
                  <a:lstStyle/>
                  <a:p>
                    <a:r>
                      <a:rPr lang="en-US" sz="2400" baseline="0" dirty="0">
                        <a:latin typeface="Times New Roman" pitchFamily="18" charset="0"/>
                        <a:cs typeface="Times New Roman" pitchFamily="18" charset="0"/>
                      </a:rPr>
                      <a:t>48,5</a:t>
                    </a:r>
                    <a:r>
                      <a:rPr lang="en-US" dirty="0"/>
                      <a:t>%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908-4A63-864F-C28EA009618F}"/>
                </c:ext>
              </c:extLst>
            </c:dLbl>
            <c:dLbl>
              <c:idx val="5"/>
              <c:layout>
                <c:manualLayout>
                  <c:x val="3.9439834553902028E-2"/>
                  <c:y val="-2.090196628798511E-3"/>
                </c:manualLayout>
              </c:layout>
              <c:tx>
                <c:rich>
                  <a:bodyPr/>
                  <a:lstStyle/>
                  <a:p>
                    <a:r>
                      <a:rPr lang="en-US" sz="2400" baseline="0" dirty="0">
                        <a:latin typeface="Times New Roman" pitchFamily="18" charset="0"/>
                        <a:cs typeface="Times New Roman" pitchFamily="18" charset="0"/>
                      </a:rPr>
                      <a:t>6,9</a:t>
                    </a:r>
                    <a:r>
                      <a:rPr lang="en-US" dirty="0"/>
                      <a:t>%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908-4A63-864F-C28EA009618F}"/>
                </c:ext>
              </c:extLst>
            </c:dLbl>
            <c:numFmt formatCode="0%" sourceLinked="0"/>
            <c:spPr>
              <a:noFill/>
              <a:ln w="14739">
                <a:noFill/>
              </a:ln>
            </c:spPr>
            <c:txPr>
              <a:bodyPr/>
              <a:lstStyle/>
              <a:p>
                <a:pPr>
                  <a:defRPr sz="2400" b="1" i="0" u="none" strike="noStrike" baseline="0">
                    <a:solidFill>
                      <a:srgbClr val="000000"/>
                    </a:solidFill>
                    <a:latin typeface="Times New Roman" pitchFamily="18" charset="0"/>
                    <a:ea typeface="Calibri"/>
                    <a:cs typeface="Times New Roman" pitchFamily="18" charset="0"/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Sheet1!$B$1:$G$1</c:f>
              <c:strCache>
                <c:ptCount val="6"/>
                <c:pt idx="0">
                  <c:v>Здравоохрание</c:v>
                </c:pt>
                <c:pt idx="1">
                  <c:v>Физическая культура</c:v>
                </c:pt>
                <c:pt idx="2">
                  <c:v>Культура</c:v>
                </c:pt>
                <c:pt idx="3">
                  <c:v>Средства массовой информации</c:v>
                </c:pt>
                <c:pt idx="4">
                  <c:v>Образование</c:v>
                </c:pt>
                <c:pt idx="5">
                  <c:v>Социальная политика</c:v>
                </c:pt>
              </c:strCache>
            </c:strRef>
          </c:cat>
          <c:val>
            <c:numRef>
              <c:f>Sheet1!$B$2:$G$2</c:f>
              <c:numCache>
                <c:formatCode>General</c:formatCode>
                <c:ptCount val="6"/>
                <c:pt idx="0">
                  <c:v>34.799999999999997</c:v>
                </c:pt>
                <c:pt idx="1">
                  <c:v>2</c:v>
                </c:pt>
                <c:pt idx="2">
                  <c:v>7.4</c:v>
                </c:pt>
                <c:pt idx="3">
                  <c:v>0.4</c:v>
                </c:pt>
                <c:pt idx="4">
                  <c:v>48.5</c:v>
                </c:pt>
                <c:pt idx="5">
                  <c:v>6.9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908-4A63-864F-C28EA009618F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spPr>
            <a:solidFill>
              <a:srgbClr val="993366"/>
            </a:solidFill>
            <a:ln w="7370">
              <a:solidFill>
                <a:srgbClr val="000000"/>
              </a:solidFill>
              <a:prstDash val="solid"/>
            </a:ln>
          </c:spPr>
          <c:dPt>
            <c:idx val="0"/>
            <c:bubble3D val="0"/>
            <c:spPr>
              <a:solidFill>
                <a:srgbClr val="9999FF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7-6908-4A63-864F-C28EA009618F}"/>
              </c:ext>
            </c:extLst>
          </c:dPt>
          <c:dPt>
            <c:idx val="2"/>
            <c:bubble3D val="0"/>
            <c:spPr>
              <a:solidFill>
                <a:srgbClr val="FFFFCC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8-6908-4A63-864F-C28EA009618F}"/>
              </c:ext>
            </c:extLst>
          </c:dPt>
          <c:dPt>
            <c:idx val="3"/>
            <c:bubble3D val="0"/>
            <c:spPr>
              <a:solidFill>
                <a:srgbClr val="CCFFFF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9-6908-4A63-864F-C28EA009618F}"/>
              </c:ext>
            </c:extLst>
          </c:dPt>
          <c:dPt>
            <c:idx val="4"/>
            <c:bubble3D val="0"/>
            <c:spPr>
              <a:solidFill>
                <a:srgbClr val="660066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A-6908-4A63-864F-C28EA009618F}"/>
              </c:ext>
            </c:extLst>
          </c:dPt>
          <c:dPt>
            <c:idx val="5"/>
            <c:bubble3D val="0"/>
            <c:spPr>
              <a:solidFill>
                <a:srgbClr val="FF8080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B-6908-4A63-864F-C28EA009618F}"/>
              </c:ext>
            </c:extLst>
          </c:dPt>
          <c:dLbls>
            <c:spPr>
              <a:noFill/>
              <a:ln w="14739">
                <a:noFill/>
              </a:ln>
            </c:spPr>
            <c:txPr>
              <a:bodyPr/>
              <a:lstStyle/>
              <a:p>
                <a:pPr>
                  <a:defRPr sz="1509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Sheet1!$B$1:$G$1</c:f>
              <c:strCache>
                <c:ptCount val="6"/>
                <c:pt idx="0">
                  <c:v>Здравоохрание</c:v>
                </c:pt>
                <c:pt idx="1">
                  <c:v>Физическая культура</c:v>
                </c:pt>
                <c:pt idx="2">
                  <c:v>Культура</c:v>
                </c:pt>
                <c:pt idx="3">
                  <c:v>Средства массовой информации</c:v>
                </c:pt>
                <c:pt idx="4">
                  <c:v>Образование</c:v>
                </c:pt>
                <c:pt idx="5">
                  <c:v>Социальная политика</c:v>
                </c:pt>
              </c:strCache>
            </c:strRef>
          </c:cat>
          <c:val>
            <c:numRef>
              <c:f>Sheet1!$B$3:$G$3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0C-6908-4A63-864F-C28EA009618F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</c:strCache>
            </c:strRef>
          </c:tx>
          <c:spPr>
            <a:solidFill>
              <a:srgbClr val="FFFFCC"/>
            </a:solidFill>
            <a:ln w="7370">
              <a:solidFill>
                <a:srgbClr val="000000"/>
              </a:solidFill>
              <a:prstDash val="solid"/>
            </a:ln>
          </c:spPr>
          <c:dPt>
            <c:idx val="0"/>
            <c:bubble3D val="0"/>
            <c:spPr>
              <a:solidFill>
                <a:srgbClr val="9999FF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D-6908-4A63-864F-C28EA009618F}"/>
              </c:ext>
            </c:extLst>
          </c:dPt>
          <c:dPt>
            <c:idx val="1"/>
            <c:bubble3D val="0"/>
            <c:spPr>
              <a:solidFill>
                <a:srgbClr val="993366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E-6908-4A63-864F-C28EA009618F}"/>
              </c:ext>
            </c:extLst>
          </c:dPt>
          <c:dPt>
            <c:idx val="3"/>
            <c:bubble3D val="0"/>
            <c:spPr>
              <a:solidFill>
                <a:srgbClr val="CCFFFF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F-6908-4A63-864F-C28EA009618F}"/>
              </c:ext>
            </c:extLst>
          </c:dPt>
          <c:dPt>
            <c:idx val="4"/>
            <c:bubble3D val="0"/>
            <c:spPr>
              <a:solidFill>
                <a:srgbClr val="660066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0-6908-4A63-864F-C28EA009618F}"/>
              </c:ext>
            </c:extLst>
          </c:dPt>
          <c:dPt>
            <c:idx val="5"/>
            <c:bubble3D val="0"/>
            <c:spPr>
              <a:solidFill>
                <a:srgbClr val="FF8080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1-6908-4A63-864F-C28EA009618F}"/>
              </c:ext>
            </c:extLst>
          </c:dPt>
          <c:dLbls>
            <c:spPr>
              <a:noFill/>
              <a:ln w="14739">
                <a:noFill/>
              </a:ln>
            </c:spPr>
            <c:txPr>
              <a:bodyPr/>
              <a:lstStyle/>
              <a:p>
                <a:pPr>
                  <a:defRPr sz="1509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Sheet1!$B$1:$G$1</c:f>
              <c:strCache>
                <c:ptCount val="6"/>
                <c:pt idx="0">
                  <c:v>Здравоохрание</c:v>
                </c:pt>
                <c:pt idx="1">
                  <c:v>Физическая культура</c:v>
                </c:pt>
                <c:pt idx="2">
                  <c:v>Культура</c:v>
                </c:pt>
                <c:pt idx="3">
                  <c:v>Средства массовой информации</c:v>
                </c:pt>
                <c:pt idx="4">
                  <c:v>Образование</c:v>
                </c:pt>
                <c:pt idx="5">
                  <c:v>Социальная политика</c:v>
                </c:pt>
              </c:strCache>
            </c:strRef>
          </c:cat>
          <c:val>
            <c:numRef>
              <c:f>Sheet1!$B$4:$G$4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12-6908-4A63-864F-C28EA009618F}"/>
            </c:ext>
          </c:extLst>
        </c:ser>
        <c:ser>
          <c:idx val="3"/>
          <c:order val="3"/>
          <c:tx>
            <c:strRef>
              <c:f>Sheet1!$A$5</c:f>
              <c:strCache>
                <c:ptCount val="1"/>
              </c:strCache>
            </c:strRef>
          </c:tx>
          <c:spPr>
            <a:solidFill>
              <a:srgbClr val="CCFFFF"/>
            </a:solidFill>
            <a:ln w="7370">
              <a:solidFill>
                <a:srgbClr val="000000"/>
              </a:solidFill>
              <a:prstDash val="solid"/>
            </a:ln>
          </c:spPr>
          <c:dPt>
            <c:idx val="0"/>
            <c:bubble3D val="0"/>
            <c:spPr>
              <a:solidFill>
                <a:srgbClr val="9999FF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3-6908-4A63-864F-C28EA009618F}"/>
              </c:ext>
            </c:extLst>
          </c:dPt>
          <c:dPt>
            <c:idx val="1"/>
            <c:bubble3D val="0"/>
            <c:spPr>
              <a:solidFill>
                <a:srgbClr val="993366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4-6908-4A63-864F-C28EA009618F}"/>
              </c:ext>
            </c:extLst>
          </c:dPt>
          <c:dPt>
            <c:idx val="2"/>
            <c:bubble3D val="0"/>
            <c:spPr>
              <a:solidFill>
                <a:srgbClr val="FFFFCC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5-6908-4A63-864F-C28EA009618F}"/>
              </c:ext>
            </c:extLst>
          </c:dPt>
          <c:dPt>
            <c:idx val="4"/>
            <c:bubble3D val="0"/>
            <c:spPr>
              <a:solidFill>
                <a:srgbClr val="660066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6-6908-4A63-864F-C28EA009618F}"/>
              </c:ext>
            </c:extLst>
          </c:dPt>
          <c:dPt>
            <c:idx val="5"/>
            <c:bubble3D val="0"/>
            <c:spPr>
              <a:solidFill>
                <a:srgbClr val="FF8080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7-6908-4A63-864F-C28EA009618F}"/>
              </c:ext>
            </c:extLst>
          </c:dPt>
          <c:dLbls>
            <c:spPr>
              <a:noFill/>
              <a:ln w="14739">
                <a:noFill/>
              </a:ln>
            </c:spPr>
            <c:txPr>
              <a:bodyPr/>
              <a:lstStyle/>
              <a:p>
                <a:pPr>
                  <a:defRPr sz="1509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Sheet1!$B$1:$G$1</c:f>
              <c:strCache>
                <c:ptCount val="6"/>
                <c:pt idx="0">
                  <c:v>Здравоохрание</c:v>
                </c:pt>
                <c:pt idx="1">
                  <c:v>Физическая культура</c:v>
                </c:pt>
                <c:pt idx="2">
                  <c:v>Культура</c:v>
                </c:pt>
                <c:pt idx="3">
                  <c:v>Средства массовой информации</c:v>
                </c:pt>
                <c:pt idx="4">
                  <c:v>Образование</c:v>
                </c:pt>
                <c:pt idx="5">
                  <c:v>Социальная политика</c:v>
                </c:pt>
              </c:strCache>
            </c:strRef>
          </c:cat>
          <c:val>
            <c:numRef>
              <c:f>Sheet1!$B$5:$G$5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18-6908-4A63-864F-C28EA009618F}"/>
            </c:ext>
          </c:extLst>
        </c:ser>
        <c:ser>
          <c:idx val="4"/>
          <c:order val="4"/>
          <c:tx>
            <c:strRef>
              <c:f>Sheet1!$A$6</c:f>
              <c:strCache>
                <c:ptCount val="1"/>
              </c:strCache>
            </c:strRef>
          </c:tx>
          <c:spPr>
            <a:solidFill>
              <a:srgbClr val="660066"/>
            </a:solidFill>
            <a:ln w="7370">
              <a:solidFill>
                <a:srgbClr val="000000"/>
              </a:solidFill>
              <a:prstDash val="solid"/>
            </a:ln>
          </c:spPr>
          <c:dPt>
            <c:idx val="0"/>
            <c:bubble3D val="0"/>
            <c:spPr>
              <a:solidFill>
                <a:srgbClr val="9999FF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9-6908-4A63-864F-C28EA009618F}"/>
              </c:ext>
            </c:extLst>
          </c:dPt>
          <c:dPt>
            <c:idx val="1"/>
            <c:bubble3D val="0"/>
            <c:spPr>
              <a:solidFill>
                <a:srgbClr val="993366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A-6908-4A63-864F-C28EA009618F}"/>
              </c:ext>
            </c:extLst>
          </c:dPt>
          <c:dPt>
            <c:idx val="2"/>
            <c:bubble3D val="0"/>
            <c:spPr>
              <a:solidFill>
                <a:srgbClr val="FFFFCC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B-6908-4A63-864F-C28EA009618F}"/>
              </c:ext>
            </c:extLst>
          </c:dPt>
          <c:dPt>
            <c:idx val="3"/>
            <c:bubble3D val="0"/>
            <c:spPr>
              <a:solidFill>
                <a:srgbClr val="CCFFFF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C-6908-4A63-864F-C28EA009618F}"/>
              </c:ext>
            </c:extLst>
          </c:dPt>
          <c:dPt>
            <c:idx val="5"/>
            <c:bubble3D val="0"/>
            <c:spPr>
              <a:solidFill>
                <a:srgbClr val="FF8080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D-6908-4A63-864F-C28EA009618F}"/>
              </c:ext>
            </c:extLst>
          </c:dPt>
          <c:dLbls>
            <c:spPr>
              <a:noFill/>
              <a:ln w="14739">
                <a:noFill/>
              </a:ln>
            </c:spPr>
            <c:txPr>
              <a:bodyPr/>
              <a:lstStyle/>
              <a:p>
                <a:pPr>
                  <a:defRPr sz="1509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Sheet1!$B$1:$G$1</c:f>
              <c:strCache>
                <c:ptCount val="6"/>
                <c:pt idx="0">
                  <c:v>Здравоохрание</c:v>
                </c:pt>
                <c:pt idx="1">
                  <c:v>Физическая культура</c:v>
                </c:pt>
                <c:pt idx="2">
                  <c:v>Культура</c:v>
                </c:pt>
                <c:pt idx="3">
                  <c:v>Средства массовой информации</c:v>
                </c:pt>
                <c:pt idx="4">
                  <c:v>Образование</c:v>
                </c:pt>
                <c:pt idx="5">
                  <c:v>Социальная политика</c:v>
                </c:pt>
              </c:strCache>
            </c:strRef>
          </c:cat>
          <c:val>
            <c:numRef>
              <c:f>Sheet1!$B$6:$G$6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1E-6908-4A63-864F-C28EA009618F}"/>
            </c:ext>
          </c:extLst>
        </c:ser>
        <c:ser>
          <c:idx val="5"/>
          <c:order val="5"/>
          <c:tx>
            <c:strRef>
              <c:f>Sheet1!$A$7</c:f>
              <c:strCache>
                <c:ptCount val="1"/>
              </c:strCache>
            </c:strRef>
          </c:tx>
          <c:spPr>
            <a:solidFill>
              <a:srgbClr val="FF8080"/>
            </a:solidFill>
            <a:ln w="7370">
              <a:solidFill>
                <a:srgbClr val="000000"/>
              </a:solidFill>
              <a:prstDash val="solid"/>
            </a:ln>
          </c:spPr>
          <c:dPt>
            <c:idx val="0"/>
            <c:bubble3D val="0"/>
            <c:spPr>
              <a:solidFill>
                <a:srgbClr val="9999FF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1F-6908-4A63-864F-C28EA009618F}"/>
              </c:ext>
            </c:extLst>
          </c:dPt>
          <c:dPt>
            <c:idx val="1"/>
            <c:bubble3D val="0"/>
            <c:spPr>
              <a:solidFill>
                <a:srgbClr val="993366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20-6908-4A63-864F-C28EA009618F}"/>
              </c:ext>
            </c:extLst>
          </c:dPt>
          <c:dPt>
            <c:idx val="2"/>
            <c:bubble3D val="0"/>
            <c:spPr>
              <a:solidFill>
                <a:srgbClr val="FFFFCC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21-6908-4A63-864F-C28EA009618F}"/>
              </c:ext>
            </c:extLst>
          </c:dPt>
          <c:dPt>
            <c:idx val="3"/>
            <c:bubble3D val="0"/>
            <c:spPr>
              <a:solidFill>
                <a:srgbClr val="CCFFFF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22-6908-4A63-864F-C28EA009618F}"/>
              </c:ext>
            </c:extLst>
          </c:dPt>
          <c:dPt>
            <c:idx val="4"/>
            <c:bubble3D val="0"/>
            <c:spPr>
              <a:solidFill>
                <a:srgbClr val="660066"/>
              </a:solidFill>
              <a:ln w="7370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23-6908-4A63-864F-C28EA009618F}"/>
              </c:ext>
            </c:extLst>
          </c:dPt>
          <c:dLbls>
            <c:spPr>
              <a:noFill/>
              <a:ln w="14739">
                <a:noFill/>
              </a:ln>
            </c:spPr>
            <c:txPr>
              <a:bodyPr/>
              <a:lstStyle/>
              <a:p>
                <a:pPr>
                  <a:defRPr sz="1509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Sheet1!$B$1:$G$1</c:f>
              <c:strCache>
                <c:ptCount val="6"/>
                <c:pt idx="0">
                  <c:v>Здравоохрание</c:v>
                </c:pt>
                <c:pt idx="1">
                  <c:v>Физическая культура</c:v>
                </c:pt>
                <c:pt idx="2">
                  <c:v>Культура</c:v>
                </c:pt>
                <c:pt idx="3">
                  <c:v>Средства массовой информации</c:v>
                </c:pt>
                <c:pt idx="4">
                  <c:v>Образование</c:v>
                </c:pt>
                <c:pt idx="5">
                  <c:v>Социальная политика</c:v>
                </c:pt>
              </c:strCache>
            </c:strRef>
          </c:cat>
          <c:val>
            <c:numRef>
              <c:f>Sheet1!$B$7:$G$7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24-6908-4A63-864F-C28EA009618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solidFill>
          <a:schemeClr val="bg1"/>
        </a:solidFill>
        <a:ln w="7370">
          <a:solidFill>
            <a:srgbClr val="FFFFFF"/>
          </a:solidFill>
          <a:prstDash val="solid"/>
        </a:ln>
      </c:spPr>
    </c:plotArea>
    <c:legend>
      <c:legendPos val="b"/>
      <c:legendEntry>
        <c:idx val="0"/>
        <c:txPr>
          <a:bodyPr/>
          <a:lstStyle/>
          <a:p>
            <a:pPr>
              <a:defRPr sz="16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6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6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</c:legendEntry>
      <c:legendEntry>
        <c:idx val="3"/>
        <c:txPr>
          <a:bodyPr/>
          <a:lstStyle/>
          <a:p>
            <a:pPr>
              <a:defRPr sz="16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</c:legendEntry>
      <c:legendEntry>
        <c:idx val="4"/>
        <c:txPr>
          <a:bodyPr/>
          <a:lstStyle/>
          <a:p>
            <a:pPr>
              <a:defRPr sz="16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</c:legendEntry>
      <c:legendEntry>
        <c:idx val="5"/>
        <c:txPr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</c:legendEntry>
      <c:layout>
        <c:manualLayout>
          <c:xMode val="edge"/>
          <c:yMode val="edge"/>
          <c:x val="3.2699007942651181E-2"/>
          <c:y val="0.7080258084531178"/>
          <c:w val="0.62037479612899193"/>
          <c:h val="0.27319196791301648"/>
        </c:manualLayout>
      </c:layout>
      <c:overlay val="0"/>
      <c:spPr>
        <a:solidFill>
          <a:srgbClr val="FFFFFF"/>
        </a:solidFill>
        <a:ln w="0">
          <a:solidFill>
            <a:schemeClr val="bg1"/>
          </a:solidFill>
          <a:prstDash val="solid"/>
        </a:ln>
      </c:spPr>
      <c:txPr>
        <a:bodyPr/>
        <a:lstStyle/>
        <a:p>
          <a:pPr>
            <a:defRPr sz="900" b="1" i="0" u="none" strike="noStrike" baseline="0">
              <a:solidFill>
                <a:srgbClr val="000000"/>
              </a:solidFill>
              <a:latin typeface="Times New Roman"/>
              <a:ea typeface="Times New Roman"/>
              <a:cs typeface="Times New Roman"/>
            </a:defRPr>
          </a:pPr>
          <a:endParaRPr lang="ru-RU"/>
        </a:p>
      </c:txPr>
    </c:legend>
    <c:plotVisOnly val="1"/>
    <c:dispBlanksAs val="zero"/>
    <c:showDLblsOverMax val="0"/>
  </c:chart>
  <c:spPr>
    <a:solidFill>
      <a:schemeClr val="bg1"/>
    </a:solidFill>
    <a:ln w="1842">
      <a:solidFill>
        <a:schemeClr val="bg1"/>
      </a:solidFill>
      <a:prstDash val="solid"/>
    </a:ln>
  </c:spPr>
  <c:txPr>
    <a:bodyPr/>
    <a:lstStyle/>
    <a:p>
      <a:pPr>
        <a:defRPr sz="1262" b="1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0.03225</cdr:x>
      <cdr:y>0.46275</cdr:y>
    </cdr:from>
    <cdr:to>
      <cdr:x>0.13975</cdr:x>
      <cdr:y>0.556</cdr:y>
    </cdr:to>
    <cdr:sp macro="" textlink="">
      <cdr:nvSpPr>
        <cdr:cNvPr id="102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66019" y="2172993"/>
          <a:ext cx="886730" cy="43788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  <a:effectLst xmlns:a="http://schemas.openxmlformats.org/drawingml/2006/main"/>
      </cdr:spPr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F58613-4F9C-477F-AC8F-EBF8D76C95A6}" type="datetimeFigureOut">
              <a:rPr lang="ru-RU" smtClean="0"/>
              <a:pPr/>
              <a:t>10.08.2022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9538" y="741363"/>
            <a:ext cx="657860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289176-3CA7-4E61-A516-195D607C0B6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05524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9289176-3CA7-4E61-A516-195D607C0B62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6316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289176-3CA7-4E61-A516-195D607C0B62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50652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289176-3CA7-4E61-A516-195D607C0B62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289176-3CA7-4E61-A516-195D607C0B62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24954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9289176-3CA7-4E61-A516-195D607C0B62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00354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289176-3CA7-4E61-A516-195D607C0B62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13818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289176-3CA7-4E61-A516-195D607C0B62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29283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289176-3CA7-4E61-A516-195D607C0B62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7177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9289176-3CA7-4E61-A516-195D607C0B62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87549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9289176-3CA7-4E61-A516-195D607C0B62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9269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9289176-3CA7-4E61-A516-195D607C0B62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87505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9289176-3CA7-4E61-A516-195D607C0B62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5404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4C8E-8FA5-473F-8860-A1F125A32704}" type="datetimeFigureOut">
              <a:rPr lang="ru-RU" smtClean="0"/>
              <a:pPr/>
              <a:t>10.08.2022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9D069-4665-41B5-BDE4-4070510F1D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6553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4C8E-8FA5-473F-8860-A1F125A32704}" type="datetimeFigureOut">
              <a:rPr lang="ru-RU" smtClean="0"/>
              <a:pPr/>
              <a:t>10.08.2022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9D069-4665-41B5-BDE4-4070510F1D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2923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4C8E-8FA5-473F-8860-A1F125A32704}" type="datetimeFigureOut">
              <a:rPr lang="ru-RU" smtClean="0"/>
              <a:pPr/>
              <a:t>10.08.2022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9D069-4665-41B5-BDE4-4070510F1D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3661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4C8E-8FA5-473F-8860-A1F125A32704}" type="datetimeFigureOut">
              <a:rPr lang="ru-RU" smtClean="0"/>
              <a:pPr/>
              <a:t>10.08.2022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9D069-4665-41B5-BDE4-4070510F1D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6874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4C8E-8FA5-473F-8860-A1F125A32704}" type="datetimeFigureOut">
              <a:rPr lang="ru-RU" smtClean="0"/>
              <a:pPr/>
              <a:t>10.08.2022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9D069-4665-41B5-BDE4-4070510F1D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1077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4C8E-8FA5-473F-8860-A1F125A32704}" type="datetimeFigureOut">
              <a:rPr lang="ru-RU" smtClean="0"/>
              <a:pPr/>
              <a:t>10.08.2022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9D069-4665-41B5-BDE4-4070510F1D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7728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4C8E-8FA5-473F-8860-A1F125A32704}" type="datetimeFigureOut">
              <a:rPr lang="ru-RU" smtClean="0"/>
              <a:pPr/>
              <a:t>10.08.2022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9D069-4665-41B5-BDE4-4070510F1D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9220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4C8E-8FA5-473F-8860-A1F125A32704}" type="datetimeFigureOut">
              <a:rPr lang="ru-RU" smtClean="0"/>
              <a:pPr/>
              <a:t>10.08.2022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9D069-4665-41B5-BDE4-4070510F1D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035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4C8E-8FA5-473F-8860-A1F125A32704}" type="datetimeFigureOut">
              <a:rPr lang="ru-RU" smtClean="0"/>
              <a:pPr/>
              <a:t>10.08.2022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9D069-4665-41B5-BDE4-4070510F1D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6760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4C8E-8FA5-473F-8860-A1F125A32704}" type="datetimeFigureOut">
              <a:rPr lang="ru-RU" smtClean="0"/>
              <a:pPr/>
              <a:t>10.08.2022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9D069-4665-41B5-BDE4-4070510F1D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6114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4C8E-8FA5-473F-8860-A1F125A32704}" type="datetimeFigureOut">
              <a:rPr lang="ru-RU" smtClean="0"/>
              <a:pPr/>
              <a:t>10.08.2022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9D069-4665-41B5-BDE4-4070510F1D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327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4C8E-8FA5-473F-8860-A1F125A32704}" type="datetimeFigureOut">
              <a:rPr lang="ru-RU" smtClean="0"/>
              <a:pPr/>
              <a:t>10.08.2022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D9D069-4665-41B5-BDE4-4070510F1D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6269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7" r:id="rId1"/>
    <p:sldLayoutId id="2147484048" r:id="rId2"/>
    <p:sldLayoutId id="2147484049" r:id="rId3"/>
    <p:sldLayoutId id="2147484050" r:id="rId4"/>
    <p:sldLayoutId id="2147484051" r:id="rId5"/>
    <p:sldLayoutId id="2147484052" r:id="rId6"/>
    <p:sldLayoutId id="2147484053" r:id="rId7"/>
    <p:sldLayoutId id="2147484054" r:id="rId8"/>
    <p:sldLayoutId id="2147484055" r:id="rId9"/>
    <p:sldLayoutId id="2147484056" r:id="rId10"/>
    <p:sldLayoutId id="214748405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1251" y="354108"/>
            <a:ext cx="10515600" cy="1144186"/>
          </a:xfrm>
        </p:spPr>
        <p:txBody>
          <a:bodyPr>
            <a:normAutofit fontScale="90000"/>
          </a:bodyPr>
          <a:lstStyle/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ru-RU" sz="3100" b="1" dirty="0">
                <a:solidFill>
                  <a:schemeClr val="tx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ИСПОЛНЕНИЕ  ПЛАНА СОБСТВЕННЫХ ДОХОДОВ БЮДЖЕТА  РАЙОНА</a:t>
            </a:r>
            <a:br>
              <a:rPr lang="ru-RU" sz="2400" b="1" dirty="0">
                <a:solidFill>
                  <a:schemeClr val="tx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</a:b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                                                                                                                       тысячи рублей</a:t>
            </a:r>
            <a:endParaRPr lang="ru-RU" sz="2400" dirty="0">
              <a:solidFill>
                <a:schemeClr val="tx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718006"/>
              </p:ext>
            </p:extLst>
          </p:nvPr>
        </p:nvGraphicFramePr>
        <p:xfrm>
          <a:off x="335763" y="1595845"/>
          <a:ext cx="11586576" cy="5001186"/>
        </p:xfrm>
        <a:graphic>
          <a:graphicData uri="http://schemas.openxmlformats.org/drawingml/2006/table">
            <a:tbl>
              <a:tblPr firstRow="1" firstCol="1" bandRow="1"/>
              <a:tblGrid>
                <a:gridCol w="34830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62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152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393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863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67389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8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Доходы</a:t>
                      </a:r>
                      <a:endParaRPr lang="ru-RU" sz="28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8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Уточненный годовой план </a:t>
                      </a:r>
                      <a:endParaRPr lang="ru-RU" sz="28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Исполнено за </a:t>
                      </a:r>
                      <a:r>
                        <a:rPr lang="en-US" sz="2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 </a:t>
                      </a:r>
                      <a:r>
                        <a:rPr lang="ru-RU" sz="2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полугодие  2022 г.</a:t>
                      </a:r>
                      <a:endParaRPr lang="ru-RU" sz="28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28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695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 утвержден-</a:t>
                      </a:r>
                      <a:endParaRPr lang="ru-RU" sz="28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ному плану</a:t>
                      </a:r>
                      <a:endParaRPr lang="ru-RU" sz="28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 уточнен-ному плану</a:t>
                      </a:r>
                      <a:endParaRPr lang="ru-RU" sz="28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820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Собственные доходы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том числе: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16 332,9</a:t>
                      </a: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9 344,2</a:t>
                      </a: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61,75</a:t>
                      </a: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57,2</a:t>
                      </a: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887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800" b="1" i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Налоговые</a:t>
                      </a:r>
                      <a:r>
                        <a:rPr lang="ru-RU" sz="2800" b="1" i="0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доходы</a:t>
                      </a:r>
                      <a:endParaRPr lang="ru-RU" sz="2800" b="1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15 185,5</a:t>
                      </a: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8 630,4</a:t>
                      </a: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61,14</a:t>
                      </a: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56,8</a:t>
                      </a: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716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800" b="1" i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Неналоговые доходы</a:t>
                      </a:r>
                      <a:endParaRPr lang="ru-RU" sz="2800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1 147,4</a:t>
                      </a: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713,8</a:t>
                      </a: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70,16</a:t>
                      </a: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62,2</a:t>
                      </a: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87277" y="706740"/>
            <a:ext cx="939738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КРЕДИТОРСКАЯ ЗАДОЛЖЕННОСТЬ </a:t>
            </a:r>
          </a:p>
          <a:p>
            <a:pPr algn="ctr"/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БЮДЖЕТУ   РАЙОНА на 1 июля 2022	 г.</a:t>
            </a:r>
            <a:endParaRPr lang="ru-RU" sz="28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375041"/>
              </p:ext>
            </p:extLst>
          </p:nvPr>
        </p:nvGraphicFramePr>
        <p:xfrm>
          <a:off x="494270" y="1660847"/>
          <a:ext cx="11368216" cy="4613914"/>
        </p:xfrm>
        <a:graphic>
          <a:graphicData uri="http://schemas.openxmlformats.org/drawingml/2006/table">
            <a:tbl>
              <a:tblPr firstRow="1" firstCol="1" bandRow="1"/>
              <a:tblGrid>
                <a:gridCol w="8755608">
                  <a:extLst>
                    <a:ext uri="{9D8B030D-6E8A-4147-A177-3AD203B41FA5}">
                      <a16:colId xmlns:a16="http://schemas.microsoft.com/office/drawing/2014/main" val="1904035107"/>
                    </a:ext>
                  </a:extLst>
                </a:gridCol>
                <a:gridCol w="2612608">
                  <a:extLst>
                    <a:ext uri="{9D8B030D-6E8A-4147-A177-3AD203B41FA5}">
                      <a16:colId xmlns:a16="http://schemas.microsoft.com/office/drawing/2014/main" val="3551762965"/>
                    </a:ext>
                  </a:extLst>
                </a:gridCol>
              </a:tblGrid>
              <a:tr h="77343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Наименование расходов</a:t>
                      </a: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Сумма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(тысячи рублей)</a:t>
                      </a: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7948154"/>
                  </a:ext>
                </a:extLst>
              </a:tr>
              <a:tr h="35640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61,9</a:t>
                      </a: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6487421"/>
                  </a:ext>
                </a:extLst>
              </a:tr>
              <a:tr h="42589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Лекарственные средства и изделия медицинского назначения</a:t>
                      </a: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0529251"/>
                  </a:ext>
                </a:extLst>
              </a:tr>
              <a:tr h="36328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Продукты питания</a:t>
                      </a: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</a:t>
                      </a: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8611532"/>
                  </a:ext>
                </a:extLst>
              </a:tr>
              <a:tr h="35010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Коммунальные услуги</a:t>
                      </a:r>
                      <a:endParaRPr lang="ru-RU" sz="2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7367674"/>
                  </a:ext>
                </a:extLst>
              </a:tr>
              <a:tr h="3188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Оплата транспортных услуг</a:t>
                      </a: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1246628"/>
                  </a:ext>
                </a:extLst>
              </a:tr>
              <a:tr h="34928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Текущие бюджетные трансферты населению</a:t>
                      </a: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0939418"/>
                  </a:ext>
                </a:extLst>
              </a:tr>
              <a:tr h="34928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Субсидии</a:t>
                      </a: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2254371"/>
                  </a:ext>
                </a:extLst>
              </a:tr>
              <a:tr h="34928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Другие статьи расходов</a:t>
                      </a: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61,7</a:t>
                      </a: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92208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26976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0155" y="167698"/>
            <a:ext cx="10947400" cy="1325563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</a:t>
            </a:r>
            <a:r>
              <a:rPr lang="ru-RU" sz="26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ВЫПОЛНЕНИЕ ПЛАНА ДОХОДОВ ОТ ПРИНОСЯЩЕЙ                       </a:t>
            </a:r>
            <a:br>
              <a:rPr lang="ru-RU" sz="26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6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ДОХОДЫ ДЕЯТЕЛЬНОСТИ</a:t>
            </a:r>
            <a:br>
              <a:rPr lang="ru-RU" sz="2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109475"/>
              </p:ext>
            </p:extLst>
          </p:nvPr>
        </p:nvGraphicFramePr>
        <p:xfrm>
          <a:off x="416378" y="1244507"/>
          <a:ext cx="11561524" cy="5545745"/>
        </p:xfrm>
        <a:graphic>
          <a:graphicData uri="http://schemas.openxmlformats.org/drawingml/2006/table">
            <a:tbl>
              <a:tblPr firstRow="1" firstCol="1" bandRow="1"/>
              <a:tblGrid>
                <a:gridCol w="4776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22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04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52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473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66338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Наименование разделов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900" b="1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Доведен-</a:t>
                      </a:r>
                      <a:r>
                        <a:rPr lang="ru-RU" sz="2400" b="1" dirty="0" err="1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ный</a:t>
                      </a: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 план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(тысячи рублей)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Выполнение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Направлено на покрытие бюджетных расходов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(тысячи рублей)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628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c</a:t>
                      </a:r>
                      <a:r>
                        <a:rPr lang="ru-RU" sz="2400" b="1" dirty="0" err="1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умма</a:t>
                      </a: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(тысячи рублей)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в процентах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6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Ветстанция</a:t>
                      </a:r>
                      <a:r>
                        <a:rPr lang="en-US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 </a:t>
                      </a:r>
                      <a:endParaRPr lang="ru-RU" sz="2400" b="1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112,2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52,8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47,1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22,2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146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Образование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154,2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106,3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68,9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48,3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621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Здравоохранение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155,0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91,7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59,2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11,3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17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Культура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69,0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45,3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65,7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10,6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519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Социальная политика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56,7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28,5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50,3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13,6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8114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Физическая культура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97,4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06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Центры по обеспечению деятельности бюджетных организаций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50,0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6839512"/>
                  </a:ext>
                </a:extLst>
              </a:tr>
              <a:tr h="39202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Всего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553,0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329,3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59,5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106,0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54094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35182" y="311727"/>
            <a:ext cx="10952018" cy="915823"/>
          </a:xfrm>
        </p:spPr>
        <p:txBody>
          <a:bodyPr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b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ЖИЛИЩНО-КОММУНАЛЬНОЕ ХОЗЯЙСТВО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b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</a:t>
            </a:r>
            <a:r>
              <a:rPr lang="ru-RU" sz="28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тысячи рублей)</a:t>
            </a:r>
            <a:r>
              <a:rPr lang="ru-RU" sz="2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</a:t>
            </a:r>
            <a:br>
              <a:rPr lang="ru-RU" sz="2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8512577"/>
              </p:ext>
            </p:extLst>
          </p:nvPr>
        </p:nvGraphicFramePr>
        <p:xfrm>
          <a:off x="371936" y="1126334"/>
          <a:ext cx="11515264" cy="5637367"/>
        </p:xfrm>
        <a:graphic>
          <a:graphicData uri="http://schemas.openxmlformats.org/drawingml/2006/table">
            <a:tbl>
              <a:tblPr firstRow="1" firstCol="1" bandRow="1"/>
              <a:tblGrid>
                <a:gridCol w="58879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5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356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356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521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Наименование расходов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Уточненный годовой план</a:t>
                      </a:r>
                      <a:endParaRPr lang="en-US" sz="2000" b="1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Исполнено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Удельный вес в общем объеме расходов, % 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52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Субсидии по услугам, оказываемых населению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latin typeface="Times New Roman" pitchFamily="18" charset="0"/>
                          <a:cs typeface="Times New Roman" pitchFamily="18" charset="0"/>
                        </a:rPr>
                        <a:t>2 182,6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latin typeface="Times New Roman" pitchFamily="18" charset="0"/>
                          <a:cs typeface="Times New Roman" pitchFamily="18" charset="0"/>
                        </a:rPr>
                        <a:t>1 808,5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latin typeface="Times New Roman" pitchFamily="18" charset="0"/>
                          <a:cs typeface="Times New Roman" pitchFamily="18" charset="0"/>
                        </a:rPr>
                        <a:t>8,0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786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Субсидии на возмещение расходов, связанных с регистрацией граждан и службы  субсидирования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latin typeface="Times New Roman" pitchFamily="18" charset="0"/>
                          <a:cs typeface="Times New Roman" pitchFamily="18" charset="0"/>
                        </a:rPr>
                        <a:t>24,6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latin typeface="Times New Roman" pitchFamily="18" charset="0"/>
                          <a:cs typeface="Times New Roman" pitchFamily="18" charset="0"/>
                        </a:rPr>
                        <a:t>15,6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latin typeface="Times New Roman" pitchFamily="18" charset="0"/>
                          <a:cs typeface="Times New Roman" pitchFamily="18" charset="0"/>
                        </a:rPr>
                        <a:t>0,1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2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Субсидии на льготы по услугам ЖКХ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latin typeface="Times New Roman" pitchFamily="18" charset="0"/>
                          <a:cs typeface="Times New Roman" pitchFamily="18" charset="0"/>
                        </a:rPr>
                        <a:t>20,2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latin typeface="Times New Roman" pitchFamily="18" charset="0"/>
                          <a:cs typeface="Times New Roman" pitchFamily="18" charset="0"/>
                        </a:rPr>
                        <a:t>10,5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latin typeface="Times New Roman" pitchFamily="18" charset="0"/>
                          <a:cs typeface="Times New Roman" pitchFamily="18" charset="0"/>
                        </a:rPr>
                        <a:t>0,1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65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Благоустройство населенных пунктов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latin typeface="Times New Roman" pitchFamily="18" charset="0"/>
                          <a:cs typeface="Times New Roman" pitchFamily="18" charset="0"/>
                        </a:rPr>
                        <a:t>1 517,1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>
                          <a:latin typeface="Times New Roman" pitchFamily="18" charset="0"/>
                          <a:cs typeface="Times New Roman" pitchFamily="18" charset="0"/>
                        </a:rPr>
                        <a:t>561,4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latin typeface="Times New Roman" pitchFamily="18" charset="0"/>
                          <a:cs typeface="Times New Roman" pitchFamily="18" charset="0"/>
                        </a:rPr>
                        <a:t>2,5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65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Капитальный ремонт жилищного фонда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latin typeface="Times New Roman" pitchFamily="18" charset="0"/>
                          <a:cs typeface="Times New Roman" pitchFamily="18" charset="0"/>
                        </a:rPr>
                        <a:t>1 310,1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latin typeface="Times New Roman" pitchFamily="18" charset="0"/>
                          <a:cs typeface="Times New Roman" pitchFamily="18" charset="0"/>
                        </a:rPr>
                        <a:t>189,4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latin typeface="Times New Roman" pitchFamily="18" charset="0"/>
                          <a:cs typeface="Times New Roman" pitchFamily="18" charset="0"/>
                        </a:rPr>
                        <a:t>0,8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65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Текущий ремонт жилфонда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latin typeface="Times New Roman" pitchFamily="18" charset="0"/>
                          <a:cs typeface="Times New Roman" pitchFamily="18" charset="0"/>
                        </a:rPr>
                        <a:t>60,8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latin typeface="Times New Roman" pitchFamily="18" charset="0"/>
                          <a:cs typeface="Times New Roman" pitchFamily="18" charset="0"/>
                        </a:rPr>
                        <a:t>28,0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latin typeface="Times New Roman" pitchFamily="18" charset="0"/>
                          <a:cs typeface="Times New Roman" pitchFamily="18" charset="0"/>
                        </a:rPr>
                        <a:t>0,1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52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Возмещение процентов по льготным кредитам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latin typeface="Times New Roman" pitchFamily="18" charset="0"/>
                          <a:cs typeface="Times New Roman" pitchFamily="18" charset="0"/>
                        </a:rPr>
                        <a:t>54,0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latin typeface="Times New Roman" pitchFamily="18" charset="0"/>
                          <a:cs typeface="Times New Roman" pitchFamily="18" charset="0"/>
                        </a:rPr>
                        <a:t>28,0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latin typeface="Times New Roman" pitchFamily="18" charset="0"/>
                          <a:cs typeface="Times New Roman" pitchFamily="18" charset="0"/>
                        </a:rPr>
                        <a:t>0,1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38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Субсидии  возмещение расходов по оказанию  услуг бань общего пользования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latin typeface="Times New Roman" pitchFamily="18" charset="0"/>
                          <a:cs typeface="Times New Roman" pitchFamily="18" charset="0"/>
                        </a:rPr>
                        <a:t>119,1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latin typeface="Times New Roman" pitchFamily="18" charset="0"/>
                          <a:cs typeface="Times New Roman" pitchFamily="18" charset="0"/>
                        </a:rPr>
                        <a:t>44,1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latin typeface="Times New Roman" pitchFamily="18" charset="0"/>
                          <a:cs typeface="Times New Roman" pitchFamily="18" charset="0"/>
                        </a:rPr>
                        <a:t>0,2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2761742"/>
                  </a:ext>
                </a:extLst>
              </a:tr>
              <a:tr h="3938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Прочие расходы  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latin typeface="Times New Roman" pitchFamily="18" charset="0"/>
                          <a:cs typeface="Times New Roman" pitchFamily="18" charset="0"/>
                        </a:rPr>
                        <a:t>252,5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latin typeface="Times New Roman" pitchFamily="18" charset="0"/>
                          <a:cs typeface="Times New Roman" pitchFamily="18" charset="0"/>
                        </a:rPr>
                        <a:t>106,3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latin typeface="Times New Roman" pitchFamily="18" charset="0"/>
                          <a:cs typeface="Times New Roman" pitchFamily="18" charset="0"/>
                        </a:rPr>
                        <a:t>0,5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70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Всего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5 541,0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2 791,8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12,4</a:t>
                      </a:r>
                    </a:p>
                  </a:txBody>
                  <a:tcPr marL="48648" marR="486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21454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3833" y="313150"/>
            <a:ext cx="11729780" cy="1167185"/>
          </a:xfrm>
        </p:spPr>
        <p:txBody>
          <a:bodyPr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b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РАСХОДЫ НА ФИНАНСИРОВАНИЕ </a:t>
            </a:r>
            <a:br>
              <a:rPr lang="ru-RU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НАЦИОНАЛЬНОЙ ЭКОНОМИКИ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b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                                </a:t>
            </a:r>
            <a:r>
              <a:rPr lang="en-US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(тысячи рублей)</a:t>
            </a:r>
            <a:br>
              <a:rPr lang="ru-RU" sz="20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9399604"/>
              </p:ext>
            </p:extLst>
          </p:nvPr>
        </p:nvGraphicFramePr>
        <p:xfrm>
          <a:off x="316222" y="1678487"/>
          <a:ext cx="11282878" cy="4184951"/>
        </p:xfrm>
        <a:graphic>
          <a:graphicData uri="http://schemas.openxmlformats.org/drawingml/2006/table">
            <a:tbl>
              <a:tblPr firstRow="1" firstCol="1" bandRow="1"/>
              <a:tblGrid>
                <a:gridCol w="49356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717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02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952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26488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2400" b="1" baseline="0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baseline="0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Наименование расходов</a:t>
                      </a:r>
                    </a:p>
                  </a:txBody>
                  <a:tcPr marL="59954" marR="59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400" b="1" baseline="0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baseline="0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Уточненный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baseline="0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план</a:t>
                      </a:r>
                      <a:endParaRPr lang="en-US" sz="2400" b="1" baseline="0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59954" marR="59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400" b="1" baseline="0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baseline="0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Исполнено</a:t>
                      </a:r>
                    </a:p>
                  </a:txBody>
                  <a:tcPr marL="59954" marR="59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baseline="0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Удельный вес в общем объеме расходов, % </a:t>
                      </a:r>
                    </a:p>
                  </a:txBody>
                  <a:tcPr marL="59954" marR="59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471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Сельское хозяйство</a:t>
                      </a:r>
                    </a:p>
                  </a:txBody>
                  <a:tcPr marL="59954" marR="59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</a:t>
                      </a: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762,1</a:t>
                      </a:r>
                      <a:endParaRPr lang="ru-RU" sz="2400" b="1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59954" marR="59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985,7</a:t>
                      </a:r>
                      <a:endParaRPr lang="ru-RU" sz="2400" b="1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59954" marR="59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4,4</a:t>
                      </a:r>
                    </a:p>
                  </a:txBody>
                  <a:tcPr marL="59954" marR="59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7565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Топливо и энергетика</a:t>
                      </a:r>
                    </a:p>
                  </a:txBody>
                  <a:tcPr marL="59954" marR="59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406,9</a:t>
                      </a:r>
                      <a:endParaRPr lang="ru-RU" sz="2400" b="1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59954" marR="59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199,8</a:t>
                      </a:r>
                      <a:endParaRPr lang="ru-RU" sz="2400" b="1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59954" marR="59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0,9</a:t>
                      </a:r>
                    </a:p>
                  </a:txBody>
                  <a:tcPr marL="59954" marR="59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676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Транспорт</a:t>
                      </a:r>
                    </a:p>
                  </a:txBody>
                  <a:tcPr marL="59954" marR="59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198,5</a:t>
                      </a:r>
                      <a:endParaRPr lang="ru-RU" sz="2400" b="1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59954" marR="59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114,0</a:t>
                      </a:r>
                      <a:endParaRPr lang="ru-RU" sz="2400" b="1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59954" marR="59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0,5</a:t>
                      </a:r>
                    </a:p>
                  </a:txBody>
                  <a:tcPr marL="59954" marR="59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74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Туризм</a:t>
                      </a:r>
                    </a:p>
                  </a:txBody>
                  <a:tcPr marL="59954" marR="59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4,0</a:t>
                      </a:r>
                    </a:p>
                  </a:txBody>
                  <a:tcPr marL="59954" marR="59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0,4</a:t>
                      </a:r>
                    </a:p>
                  </a:txBody>
                  <a:tcPr marL="59954" marR="59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59954" marR="59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9352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Промышленность,</a:t>
                      </a:r>
                      <a:r>
                        <a:rPr lang="en-US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строительство и архитектура</a:t>
                      </a:r>
                    </a:p>
                  </a:txBody>
                  <a:tcPr marL="59954" marR="59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110,0</a:t>
                      </a:r>
                    </a:p>
                  </a:txBody>
                  <a:tcPr marL="59954" marR="59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59954" marR="59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59954" marR="5995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9519215"/>
                  </a:ext>
                </a:extLst>
              </a:tr>
              <a:tr h="434658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Всего:</a:t>
                      </a:r>
                    </a:p>
                  </a:txBody>
                  <a:tcPr marL="59954" marR="59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</a:t>
                      </a:r>
                      <a:r>
                        <a:rPr lang="ru-RU" sz="28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481,5</a:t>
                      </a:r>
                      <a:endParaRPr lang="ru-RU" sz="2800" b="1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59954" marR="59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</a:t>
                      </a:r>
                      <a:r>
                        <a:rPr lang="ru-RU" sz="28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299,9</a:t>
                      </a:r>
                      <a:endParaRPr lang="ru-RU" sz="2800" b="1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59954" marR="59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5,8</a:t>
                      </a:r>
                    </a:p>
                  </a:txBody>
                  <a:tcPr marL="59954" marR="59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71972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7129504"/>
              </p:ext>
            </p:extLst>
          </p:nvPr>
        </p:nvGraphicFramePr>
        <p:xfrm>
          <a:off x="416927" y="1744390"/>
          <a:ext cx="11358146" cy="4929365"/>
        </p:xfrm>
        <a:graphic>
          <a:graphicData uri="http://schemas.openxmlformats.org/drawingml/2006/table">
            <a:tbl>
              <a:tblPr/>
              <a:tblGrid>
                <a:gridCol w="3829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54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48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365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6952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4797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400" b="1" dirty="0">
                        <a:solidFill>
                          <a:srgbClr val="C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Наименование расходов</a:t>
                      </a:r>
                      <a:endParaRPr lang="en-US" sz="2400" b="1" dirty="0">
                        <a:solidFill>
                          <a:srgbClr val="C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Уточненный годовой 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план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Исполнено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Удельный вес в общем расходе бюджета, 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51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1.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Расходы  по оплате  комплекса работ по известкованию кислых почв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660,3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235,4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1,</a:t>
                      </a:r>
                      <a:r>
                        <a:rPr lang="ru-RU" sz="22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51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2.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Содержание  сельскохозяйственных организаций, финансируемых из бюджета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601,8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263,9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1,</a:t>
                      </a:r>
                      <a:r>
                        <a:rPr lang="ru-RU" sz="22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243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3.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Субсидии на осуществление деятельности ,связанной с производством сельхозпродукции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500,00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486,4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2,</a:t>
                      </a:r>
                      <a:r>
                        <a:rPr lang="ru-RU" sz="2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240781"/>
                  </a:ext>
                </a:extLst>
              </a:tr>
              <a:tr h="5948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solidFill>
                          <a:srgbClr val="FF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     Итого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1 762,1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985,7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4,</a:t>
                      </a: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278970" y="0"/>
            <a:ext cx="11194872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en-US" sz="26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`</a:t>
            </a:r>
            <a:r>
              <a:rPr kumimoji="0" lang="ru-RU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Сведения по финансированию  расходов по </a:t>
            </a: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</a:t>
            </a:r>
            <a:r>
              <a:rPr kumimoji="0" lang="ru-RU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агропромышленному комплексу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3200" b="1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182502" y="1061829"/>
            <a:ext cx="23779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>
                <a:solidFill>
                  <a:prstClr val="black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(тысячи  рублей)</a:t>
            </a:r>
            <a:endParaRPr lang="ru-RU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8520" y="202565"/>
            <a:ext cx="10515600" cy="619613"/>
          </a:xfrm>
        </p:spPr>
        <p:txBody>
          <a:bodyPr>
            <a:normAutofit/>
          </a:bodyPr>
          <a:lstStyle/>
          <a:p>
            <a:pPr algn="ctr"/>
            <a:r>
              <a:rPr lang="ru-RU" sz="27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СТРУКТУРА СОБСТВЕННЫХ ДОХОДОВ БЮДЖЕТА РАЙОНА</a:t>
            </a:r>
            <a:endParaRPr lang="ru-RU" sz="27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0991044"/>
              </p:ext>
            </p:extLst>
          </p:nvPr>
        </p:nvGraphicFramePr>
        <p:xfrm>
          <a:off x="359508" y="1035543"/>
          <a:ext cx="11375292" cy="5754648"/>
        </p:xfrm>
        <a:graphic>
          <a:graphicData uri="http://schemas.openxmlformats.org/drawingml/2006/table">
            <a:tbl>
              <a:tblPr firstRow="1" firstCol="1" bandRow="1"/>
              <a:tblGrid>
                <a:gridCol w="53022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415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315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451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Наименование доходов</a:t>
                      </a: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Сумма,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(тысячи рублей)</a:t>
                      </a:r>
                    </a:p>
                  </a:txBody>
                  <a:tcPr marL="41733" marR="41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Удельный вес (%)</a:t>
                      </a:r>
                    </a:p>
                  </a:txBody>
                  <a:tcPr marL="41733" marR="41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549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Всего собственных доходов</a:t>
                      </a:r>
                      <a:endParaRPr lang="ru-RU" sz="2800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9</a:t>
                      </a:r>
                      <a:r>
                        <a:rPr lang="ru-RU" sz="28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344,2</a:t>
                      </a:r>
                      <a:endParaRPr lang="ru-RU" sz="2800" b="1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9568735"/>
                  </a:ext>
                </a:extLst>
              </a:tr>
              <a:tr h="5390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Налоговые доходы</a:t>
                      </a:r>
                      <a:endParaRPr lang="ru-RU" sz="2800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8</a:t>
                      </a:r>
                      <a:r>
                        <a:rPr lang="ru-RU" sz="28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630,4</a:t>
                      </a:r>
                      <a:endParaRPr lang="ru-RU" sz="2800" b="1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92,</a:t>
                      </a:r>
                      <a:r>
                        <a:rPr lang="ru-RU" sz="28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679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из них: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    </a:t>
                      </a:r>
                      <a:r>
                        <a:rPr lang="ru-RU" sz="2800" i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подоходный налог</a:t>
                      </a:r>
                      <a:endParaRPr lang="ru-RU" sz="2800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41733" marR="41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4 279,8</a:t>
                      </a: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45,8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800" b="0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41733" marR="41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679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i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    налог  на прибыль</a:t>
                      </a: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2 345,3</a:t>
                      </a: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25,1</a:t>
                      </a: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6937529"/>
                  </a:ext>
                </a:extLst>
              </a:tr>
              <a:tr h="83679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i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    налог на добавленную стоимость</a:t>
                      </a:r>
                      <a:endParaRPr lang="ru-RU" sz="2800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1 041,9</a:t>
                      </a: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11,2</a:t>
                      </a: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179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i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    налог на собственность   </a:t>
                      </a:r>
                      <a:endParaRPr lang="ru-RU" sz="2800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565,7</a:t>
                      </a: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6,1</a:t>
                      </a: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94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Неналоговые доходы</a:t>
                      </a:r>
                      <a:endParaRPr lang="ru-RU" sz="2800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   </a:t>
                      </a:r>
                      <a:r>
                        <a:rPr lang="en-US" sz="28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 713,8</a:t>
                      </a:r>
                      <a:endParaRPr lang="ru-RU" sz="2800" b="1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7,6</a:t>
                      </a:r>
                      <a:r>
                        <a:rPr lang="ru-RU" sz="28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3325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1251" y="354108"/>
            <a:ext cx="10515600" cy="1108932"/>
          </a:xfrm>
        </p:spPr>
        <p:txBody>
          <a:bodyPr>
            <a:normAutofit fontScale="90000"/>
          </a:bodyPr>
          <a:lstStyle/>
          <a:p>
            <a:pPr algn="ctr">
              <a:lnSpc>
                <a:spcPct val="100000"/>
              </a:lnSpc>
              <a:spcAft>
                <a:spcPts val="0"/>
              </a:spcAft>
            </a:pPr>
            <a:r>
              <a:rPr lang="ru-RU" sz="3100" b="1" dirty="0">
                <a:solidFill>
                  <a:schemeClr val="tx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ИСПОЛНЕНИЕ  ПЛАНА СОБСТВЕННЫХ ДОХОДОВ БЮДЖЕТА  РАЙОНА</a:t>
            </a:r>
            <a:br>
              <a:rPr lang="ru-RU" sz="2400" b="1" dirty="0">
                <a:solidFill>
                  <a:schemeClr val="tx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</a:b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                                                                                                                       тысячи рублей</a:t>
            </a:r>
            <a:endParaRPr lang="ru-RU" sz="2400" dirty="0">
              <a:solidFill>
                <a:schemeClr val="tx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6880644"/>
              </p:ext>
            </p:extLst>
          </p:nvPr>
        </p:nvGraphicFramePr>
        <p:xfrm>
          <a:off x="244994" y="1604865"/>
          <a:ext cx="11680707" cy="5166407"/>
        </p:xfrm>
        <a:graphic>
          <a:graphicData uri="http://schemas.openxmlformats.org/drawingml/2006/table">
            <a:tbl>
              <a:tblPr firstRow="1" firstCol="1" bandRow="1"/>
              <a:tblGrid>
                <a:gridCol w="36200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5745">
                  <a:extLst>
                    <a:ext uri="{9D8B030D-6E8A-4147-A177-3AD203B41FA5}">
                      <a16:colId xmlns:a16="http://schemas.microsoft.com/office/drawing/2014/main" val="1190286677"/>
                    </a:ext>
                  </a:extLst>
                </a:gridCol>
                <a:gridCol w="15814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11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81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141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3364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Доходы</a:t>
                      </a:r>
                      <a:endParaRPr lang="ru-RU" sz="28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Утвержденный годовой план</a:t>
                      </a: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Уточненный годовой план </a:t>
                      </a:r>
                      <a:endParaRPr lang="ru-RU" sz="2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Исполнено за</a:t>
                      </a:r>
                      <a:r>
                        <a:rPr lang="en-US" sz="20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</a:t>
                      </a:r>
                      <a:r>
                        <a:rPr lang="ru-RU" sz="20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полугодие  202</a:t>
                      </a:r>
                      <a:r>
                        <a:rPr lang="en-US" sz="20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20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г.</a:t>
                      </a:r>
                      <a:endParaRPr lang="ru-RU" sz="2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Удельный вес (%)</a:t>
                      </a: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Темп роста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</a:t>
                      </a: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87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Собственные доходы</a:t>
                      </a:r>
                      <a:endParaRPr lang="ru-RU" sz="20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15 132,8</a:t>
                      </a: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en-US" sz="20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r>
                        <a:rPr lang="ru-RU" sz="20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332,9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en-US" sz="20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ru-RU" sz="20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344,2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41,</a:t>
                      </a: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141,3</a:t>
                      </a: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22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2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том числе: 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2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подоходный налог </a:t>
                      </a:r>
                      <a:endParaRPr lang="ru-RU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8 037,0</a:t>
                      </a: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en-US" sz="2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ru-RU" sz="2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03</a:t>
                      </a:r>
                      <a:r>
                        <a:rPr lang="ru-RU" sz="2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en-US" sz="2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2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4 279,8</a:t>
                      </a: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18,8</a:t>
                      </a: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122,9</a:t>
                      </a: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22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2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налог на добавленную стоимость</a:t>
                      </a:r>
                      <a:endParaRPr lang="ru-RU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2 272,5</a:t>
                      </a: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en-US" sz="2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2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r>
                        <a:rPr lang="ru-RU" sz="2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2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,5</a:t>
                      </a:r>
                      <a:endParaRPr lang="ru-RU" sz="2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1 041,9</a:t>
                      </a: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4,6</a:t>
                      </a: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104,9</a:t>
                      </a: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613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2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налоги  на собственность    </a:t>
                      </a:r>
                      <a:endParaRPr lang="ru-RU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1 407,6</a:t>
                      </a: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en-US" sz="2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2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407,6</a:t>
                      </a:r>
                      <a:endParaRPr lang="ru-RU" sz="2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565,7</a:t>
                      </a: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2,5</a:t>
                      </a: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91,4</a:t>
                      </a: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22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2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другие налоги  от выручки  </a:t>
                      </a:r>
                      <a:endParaRPr lang="ru-RU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1 253,6</a:t>
                      </a: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en-US" sz="2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2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323,6</a:t>
                      </a:r>
                      <a:endParaRPr lang="ru-RU" sz="2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en-US" sz="2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619,6</a:t>
                      </a:r>
                      <a:endParaRPr lang="ru-RU" sz="2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2,7</a:t>
                      </a: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117,7</a:t>
                      </a: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577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0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lang="ru-RU" sz="22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налог на прибыль</a:t>
                      </a: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200" b="0" i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1 038,8</a:t>
                      </a: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en-US" sz="2200" b="0" i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2200" b="0" i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="0" i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038,8</a:t>
                      </a:r>
                      <a:endParaRPr lang="ru-RU" sz="2200" b="0" i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en-US" sz="2200" b="1" i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2200" b="1" i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="1" i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083,0</a:t>
                      </a:r>
                      <a:endParaRPr lang="ru-RU" sz="2200" b="1" i="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en-US" sz="2200" b="0" i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9,</a:t>
                      </a:r>
                      <a:r>
                        <a:rPr lang="ru-RU" sz="2200" b="0" i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en-US" sz="2400" b="1" i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6,3</a:t>
                      </a:r>
                      <a:r>
                        <a:rPr lang="ru-RU" sz="2400" b="1" i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раза</a:t>
                      </a: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7986223"/>
                  </a:ext>
                </a:extLst>
              </a:tr>
              <a:tr h="336913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Безвозмездные поступления</a:t>
                      </a:r>
                      <a:endParaRPr lang="ru-RU" sz="20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25 799,2</a:t>
                      </a:r>
                    </a:p>
                  </a:txBody>
                  <a:tcPr marL="48867" marR="48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en-US" sz="20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r>
                        <a:rPr lang="ru-RU" sz="20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854,9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en-US" sz="20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r>
                        <a:rPr lang="ru-RU" sz="20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409,0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58,9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103,0</a:t>
                      </a:r>
                    </a:p>
                  </a:txBody>
                  <a:tcPr marL="48867" marR="488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295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Всего доходов:</a:t>
                      </a:r>
                      <a:endParaRPr lang="ru-RU" sz="20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40 932,00</a:t>
                      </a: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en-US" sz="20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</a:t>
                      </a:r>
                      <a:r>
                        <a:rPr lang="ru-RU" sz="20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187,8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en-US" sz="20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r>
                        <a:rPr lang="ru-RU" sz="20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753,2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701800" algn="l"/>
                        </a:tabLs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115,9</a:t>
                      </a:r>
                    </a:p>
                  </a:txBody>
                  <a:tcPr marL="48867" marR="488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4553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0005732"/>
              </p:ext>
            </p:extLst>
          </p:nvPr>
        </p:nvGraphicFramePr>
        <p:xfrm>
          <a:off x="233819" y="1520216"/>
          <a:ext cx="11782816" cy="5119537"/>
        </p:xfrm>
        <a:graphic>
          <a:graphicData uri="http://schemas.openxmlformats.org/drawingml/2006/table">
            <a:tbl>
              <a:tblPr/>
              <a:tblGrid>
                <a:gridCol w="51319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765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922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9478">
                  <a:extLst>
                    <a:ext uri="{9D8B030D-6E8A-4147-A177-3AD203B41FA5}">
                      <a16:colId xmlns:a16="http://schemas.microsoft.com/office/drawing/2014/main" val="3033500760"/>
                    </a:ext>
                  </a:extLst>
                </a:gridCol>
                <a:gridCol w="16025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691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400" b="1" dirty="0">
                        <a:solidFill>
                          <a:srgbClr val="C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Виды доходов</a:t>
                      </a:r>
                    </a:p>
                  </a:txBody>
                  <a:tcPr marL="59369" marR="59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Уточненный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годовой план</a:t>
                      </a:r>
                    </a:p>
                  </a:txBody>
                  <a:tcPr marL="59369" marR="59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Исполнено</a:t>
                      </a:r>
                    </a:p>
                  </a:txBody>
                  <a:tcPr marL="59369" marR="59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Темп роста</a:t>
                      </a:r>
                    </a:p>
                  </a:txBody>
                  <a:tcPr marL="59369" marR="59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Удельный вес (%)</a:t>
                      </a:r>
                    </a:p>
                  </a:txBody>
                  <a:tcPr marL="59369" marR="59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805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НЕНАЛОГОВЫЕ ДОХОДЫ:  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из них:</a:t>
                      </a:r>
                    </a:p>
                  </a:txBody>
                  <a:tcPr marL="59369" marR="59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147,4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369" marR="593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713,8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369" marR="593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114,8</a:t>
                      </a:r>
                    </a:p>
                  </a:txBody>
                  <a:tcPr marL="59369" marR="593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59369" marR="593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956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-компенсации расходов государства</a:t>
                      </a:r>
                    </a:p>
                  </a:txBody>
                  <a:tcPr marL="59369" marR="593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720,9</a:t>
                      </a:r>
                      <a:endParaRPr lang="ru-RU" sz="2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369" marR="593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437,2</a:t>
                      </a:r>
                      <a:endParaRPr lang="ru-RU" sz="2200" b="1" dirty="0">
                        <a:solidFill>
                          <a:srgbClr val="C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369" marR="593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135,2</a:t>
                      </a:r>
                    </a:p>
                  </a:txBody>
                  <a:tcPr marL="59369" marR="593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61,3</a:t>
                      </a:r>
                    </a:p>
                  </a:txBody>
                  <a:tcPr marL="59369" marR="593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966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-дивиденды по акциям и доходы от других форм участия в капитале</a:t>
                      </a:r>
                    </a:p>
                  </a:txBody>
                  <a:tcPr marL="59369" marR="59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53,7</a:t>
                      </a:r>
                      <a:endParaRPr lang="ru-RU" sz="2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369" marR="593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74,6</a:t>
                      </a:r>
                      <a:endParaRPr lang="ru-RU" sz="2200" b="1" dirty="0">
                        <a:solidFill>
                          <a:srgbClr val="C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369" marR="593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92,0</a:t>
                      </a:r>
                    </a:p>
                  </a:txBody>
                  <a:tcPr marL="59369" marR="593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10,4</a:t>
                      </a:r>
                    </a:p>
                  </a:txBody>
                  <a:tcPr marL="59369" marR="593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2332737"/>
                  </a:ext>
                </a:extLst>
              </a:tr>
              <a:tr h="82445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 доходы от сдачи в аренду земельных участков и иного имущества</a:t>
                      </a:r>
                    </a:p>
                  </a:txBody>
                  <a:tcPr marL="59369" marR="59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132,7</a:t>
                      </a:r>
                      <a:endParaRPr lang="ru-RU" sz="2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369" marR="593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38,4</a:t>
                      </a:r>
                      <a:endParaRPr lang="ru-RU" sz="2200" b="1" dirty="0">
                        <a:solidFill>
                          <a:srgbClr val="C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369" marR="593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51,0</a:t>
                      </a:r>
                    </a:p>
                  </a:txBody>
                  <a:tcPr marL="59369" marR="593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5,4</a:t>
                      </a:r>
                    </a:p>
                  </a:txBody>
                  <a:tcPr marL="59369" marR="593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9558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 доходы от реализации имущества</a:t>
                      </a:r>
                    </a:p>
                  </a:txBody>
                  <a:tcPr marL="59369" marR="593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86,2</a:t>
                      </a:r>
                      <a:endParaRPr lang="ru-RU" sz="2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369" marR="593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52,3</a:t>
                      </a:r>
                      <a:endParaRPr lang="ru-RU" sz="2200" b="1" dirty="0">
                        <a:solidFill>
                          <a:srgbClr val="C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369" marR="593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129,8</a:t>
                      </a:r>
                    </a:p>
                  </a:txBody>
                  <a:tcPr marL="59369" marR="593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7,3</a:t>
                      </a:r>
                    </a:p>
                  </a:txBody>
                  <a:tcPr marL="59369" marR="593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5310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endParaRPr lang="en-US" sz="2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-прочие неналоговые доходы </a:t>
                      </a:r>
                    </a:p>
                  </a:txBody>
                  <a:tcPr marL="59369" marR="593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80,4</a:t>
                      </a:r>
                      <a:endParaRPr lang="ru-RU" sz="2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369" marR="593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36,2</a:t>
                      </a:r>
                      <a:endParaRPr lang="ru-RU" sz="2200" b="1" dirty="0">
                        <a:solidFill>
                          <a:srgbClr val="C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369" marR="593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78,6</a:t>
                      </a:r>
                      <a:endParaRPr lang="ru-RU" sz="2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9369" marR="593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5,1</a:t>
                      </a:r>
                    </a:p>
                  </a:txBody>
                  <a:tcPr marL="59369" marR="5936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63047" y="-129189"/>
            <a:ext cx="11724361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ИСПОЛНЕНИЕ ПЛАНА НЕНАЛОГОВЫХ ДОХОДОВ</a:t>
            </a:r>
            <a:endParaRPr kumimoji="0" lang="ru-RU" sz="2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 БЮДЖЕТУ СВИСЛОЧСКОГО РАЙОНА</a:t>
            </a:r>
            <a:endParaRPr kumimoji="0" lang="ru-RU" sz="2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</a:t>
            </a:r>
            <a:r>
              <a:rPr lang="ru-RU" sz="20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                                                                                               </a:t>
            </a: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тысячи рублей</a:t>
            </a:r>
            <a:endParaRPr kumimoji="0" 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8520" y="202565"/>
            <a:ext cx="10515600" cy="619613"/>
          </a:xfrm>
        </p:spPr>
        <p:txBody>
          <a:bodyPr>
            <a:normAutofit/>
          </a:bodyPr>
          <a:lstStyle/>
          <a:p>
            <a:pPr algn="ctr"/>
            <a:r>
              <a:rPr lang="ru-RU" sz="27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СТРУКТУРА ДОХОДОВ БЮДЖЕТА РАЙОНА</a:t>
            </a:r>
            <a:endParaRPr lang="ru-RU" sz="27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3405597"/>
              </p:ext>
            </p:extLst>
          </p:nvPr>
        </p:nvGraphicFramePr>
        <p:xfrm>
          <a:off x="374981" y="846728"/>
          <a:ext cx="11482678" cy="5666039"/>
        </p:xfrm>
        <a:graphic>
          <a:graphicData uri="http://schemas.openxmlformats.org/drawingml/2006/table">
            <a:tbl>
              <a:tblPr firstRow="1" firstCol="1" bandRow="1"/>
              <a:tblGrid>
                <a:gridCol w="6015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12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958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3036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400" b="1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Наименование доходов</a:t>
                      </a:r>
                    </a:p>
                  </a:txBody>
                  <a:tcPr marL="41733" marR="41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Сумма,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(тысячи рублей)</a:t>
                      </a:r>
                    </a:p>
                  </a:txBody>
                  <a:tcPr marL="41733" marR="41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Удельный вес в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общей сумме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 доходов (%)</a:t>
                      </a:r>
                    </a:p>
                  </a:txBody>
                  <a:tcPr marL="41733" marR="4173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26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Собственные доходы,</a:t>
                      </a: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9</a:t>
                      </a:r>
                      <a:r>
                        <a:rPr lang="ru-RU" sz="28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344,2</a:t>
                      </a:r>
                      <a:endParaRPr lang="ru-RU" sz="2800" b="1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41,</a:t>
                      </a:r>
                      <a:r>
                        <a:rPr lang="ru-RU" sz="28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2737598"/>
                  </a:ext>
                </a:extLst>
              </a:tr>
              <a:tr h="4526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Безвозмездные поступления,</a:t>
                      </a:r>
                      <a:r>
                        <a:rPr lang="ru-RU" sz="2800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13</a:t>
                      </a:r>
                      <a:r>
                        <a:rPr lang="ru-RU" sz="28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409,0</a:t>
                      </a:r>
                      <a:endParaRPr lang="ru-RU" sz="2800" b="1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58,9</a:t>
                      </a:r>
                      <a:endParaRPr lang="ru-RU" sz="2800" b="1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96549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в том числе: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     </a:t>
                      </a:r>
                      <a:r>
                        <a:rPr lang="ru-RU" sz="2400" b="1" i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дотация</a:t>
                      </a:r>
                      <a:endParaRPr lang="ru-RU" sz="2400" b="1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12</a:t>
                      </a:r>
                      <a:r>
                        <a:rPr lang="ru-RU" sz="28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757,9</a:t>
                      </a:r>
                      <a:endParaRPr lang="ru-RU" sz="2800" b="1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56,</a:t>
                      </a:r>
                      <a:r>
                        <a:rPr lang="ru-RU" sz="28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900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     </a:t>
                      </a:r>
                      <a:r>
                        <a:rPr lang="ru-RU" sz="2400" b="1" i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межбюджетные трансферты</a:t>
                      </a:r>
                      <a:endParaRPr lang="ru-RU" sz="2400" b="1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415,7</a:t>
                      </a:r>
                      <a:endParaRPr lang="ru-RU" sz="2800" b="1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1,8</a:t>
                      </a:r>
                      <a:endParaRPr lang="ru-RU" sz="2800" b="1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3781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</a:t>
                      </a:r>
                      <a:r>
                        <a:rPr lang="ru-RU" sz="24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субвенции на финансирование расходов по развитию сельского хозяйства и </a:t>
                      </a:r>
                      <a:r>
                        <a:rPr lang="ru-RU" sz="2400" b="1" i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рыбохозяйственной</a:t>
                      </a:r>
                      <a:r>
                        <a:rPr lang="ru-RU" sz="24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деятельности</a:t>
                      </a: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235,4</a:t>
                      </a:r>
                      <a:endParaRPr lang="ru-RU" sz="2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1,0</a:t>
                      </a:r>
                      <a:endParaRPr lang="ru-RU" sz="2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9541500"/>
                  </a:ext>
                </a:extLst>
              </a:tr>
              <a:tr h="4967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Всего</a:t>
                      </a:r>
                      <a:r>
                        <a:rPr lang="ru-RU" sz="2800" b="1" baseline="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доходов</a:t>
                      </a:r>
                      <a:endParaRPr lang="ru-RU" sz="28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r>
                        <a:rPr lang="ru-RU" sz="2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753,2</a:t>
                      </a:r>
                      <a:endParaRPr lang="ru-RU" sz="28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41733" marR="417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33253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3275400"/>
              </p:ext>
            </p:extLst>
          </p:nvPr>
        </p:nvGraphicFramePr>
        <p:xfrm>
          <a:off x="363558" y="1330041"/>
          <a:ext cx="11409344" cy="5398624"/>
        </p:xfrm>
        <a:graphic>
          <a:graphicData uri="http://schemas.openxmlformats.org/drawingml/2006/table">
            <a:tbl>
              <a:tblPr/>
              <a:tblGrid>
                <a:gridCol w="39348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273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04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466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21485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 </a:t>
                      </a:r>
                      <a:r>
                        <a:rPr lang="ru-RU" sz="2000" kern="1200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1200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Бюджеты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82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400" b="1" kern="1200" dirty="0">
                        <a:solidFill>
                          <a:srgbClr val="C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1200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Уточненный</a:t>
                      </a:r>
                      <a:r>
                        <a:rPr lang="en-US" sz="2400" b="1" kern="1200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2400" b="1" kern="1200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годовой план </a:t>
                      </a:r>
                      <a:endParaRPr lang="ru-RU" sz="2400" dirty="0">
                        <a:solidFill>
                          <a:srgbClr val="C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82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700" b="1" kern="1200" dirty="0">
                        <a:solidFill>
                          <a:srgbClr val="C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1200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Исполнено за </a:t>
                      </a:r>
                      <a:r>
                        <a:rPr lang="en-US" sz="2400" b="1" kern="1200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 </a:t>
                      </a:r>
                      <a:r>
                        <a:rPr lang="ru-RU" sz="2400" b="1" kern="1200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полугодие 2022 года</a:t>
                      </a:r>
                      <a:r>
                        <a:rPr lang="ru-RU" sz="2400" kern="1200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endParaRPr lang="ru-RU" sz="2400" dirty="0">
                        <a:solidFill>
                          <a:srgbClr val="C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82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1200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Удельный</a:t>
                      </a:r>
                      <a:r>
                        <a:rPr lang="ru-RU" sz="2400" b="1" kern="1200" baseline="0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вес в общей сумме расходов бюджета района  (</a:t>
                      </a:r>
                      <a:r>
                        <a:rPr lang="ru-RU" sz="2400" b="1" kern="1200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%)</a:t>
                      </a:r>
                      <a:endParaRPr lang="ru-RU" sz="2400" dirty="0">
                        <a:solidFill>
                          <a:srgbClr val="C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82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6504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Консолидированный бюджет</a:t>
                      </a:r>
                      <a:endParaRPr lang="ru-RU" sz="2000" dirty="0">
                        <a:solidFill>
                          <a:srgbClr val="C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82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45 187,8</a:t>
                      </a:r>
                    </a:p>
                  </a:txBody>
                  <a:tcPr marL="68580" marR="68580" marT="82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22 440,8</a:t>
                      </a:r>
                    </a:p>
                  </a:txBody>
                  <a:tcPr marL="68580" marR="68580" marT="82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100,0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82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3647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районный бюджет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82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44 159,0</a:t>
                      </a:r>
                    </a:p>
                  </a:txBody>
                  <a:tcPr marL="68580" marR="68580" marT="82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21 971,8</a:t>
                      </a:r>
                    </a:p>
                  </a:txBody>
                  <a:tcPr marL="68580" marR="68580" marT="82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97,9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82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6486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бюджеты первичного уровня</a:t>
                      </a:r>
                      <a:r>
                        <a:rPr lang="ru-RU" sz="2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 том числе:</a:t>
                      </a:r>
                    </a:p>
                  </a:txBody>
                  <a:tcPr marL="68580" marR="68580" marT="82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1 028,8</a:t>
                      </a:r>
                    </a:p>
                  </a:txBody>
                  <a:tcPr marL="68580" marR="68580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469,0</a:t>
                      </a:r>
                    </a:p>
                  </a:txBody>
                  <a:tcPr marL="68580" marR="68580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2,1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722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Вердомичский</a:t>
                      </a:r>
                      <a:r>
                        <a:rPr lang="ru-RU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сельсовет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82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141,5</a:t>
                      </a:r>
                    </a:p>
                  </a:txBody>
                  <a:tcPr marL="68580" marR="68580" marT="82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65,3</a:t>
                      </a:r>
                    </a:p>
                  </a:txBody>
                  <a:tcPr marL="68580" marR="68580" marT="82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0,3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82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909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Добровольский сельсовет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82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97,4</a:t>
                      </a:r>
                    </a:p>
                  </a:txBody>
                  <a:tcPr marL="68580" marR="68580" marT="82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46,9</a:t>
                      </a:r>
                    </a:p>
                  </a:txBody>
                  <a:tcPr marL="68580" marR="68580" marT="82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0,2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82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909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Незбодичский</a:t>
                      </a:r>
                      <a:r>
                        <a:rPr lang="ru-RU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сельсовет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82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144,6</a:t>
                      </a:r>
                    </a:p>
                  </a:txBody>
                  <a:tcPr marL="68580" marR="68580" marT="82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79,2</a:t>
                      </a:r>
                    </a:p>
                  </a:txBody>
                  <a:tcPr marL="68580" marR="68580" marT="82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0,3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82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9068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Новодворский сельсовет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82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115,2</a:t>
                      </a:r>
                    </a:p>
                  </a:txBody>
                  <a:tcPr marL="68580" marR="68580" marT="82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52,9</a:t>
                      </a:r>
                    </a:p>
                  </a:txBody>
                  <a:tcPr marL="68580" marR="68580" marT="82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0,2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82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722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Свислочский</a:t>
                      </a:r>
                      <a:r>
                        <a:rPr lang="ru-RU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сельсовет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82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180,6</a:t>
                      </a:r>
                    </a:p>
                  </a:txBody>
                  <a:tcPr marL="68580" marR="68580" marT="82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60,9</a:t>
                      </a:r>
                    </a:p>
                  </a:txBody>
                  <a:tcPr marL="68580" marR="68580" marT="82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0,3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82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76797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Хоневичский</a:t>
                      </a:r>
                      <a:r>
                        <a:rPr lang="ru-RU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сельсовет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82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126,3</a:t>
                      </a:r>
                    </a:p>
                  </a:txBody>
                  <a:tcPr marL="68580" marR="68580" marT="82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60,6</a:t>
                      </a:r>
                    </a:p>
                  </a:txBody>
                  <a:tcPr marL="68580" marR="68580" marT="82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0,3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82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0251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err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Порозовский</a:t>
                      </a:r>
                      <a:r>
                        <a:rPr lang="ru-RU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сельсовет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82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223,2</a:t>
                      </a:r>
                    </a:p>
                  </a:txBody>
                  <a:tcPr marL="68580" marR="68580" marT="82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103,2</a:t>
                      </a:r>
                    </a:p>
                  </a:txBody>
                  <a:tcPr marL="68580" marR="68580" marT="82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0,5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825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-121920" y="132081"/>
            <a:ext cx="12192000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ИСПОЛНЕНИЕ И СТРУКТУРА РАСХОДОВ БЮДЖЕТА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</a:t>
            </a:r>
            <a:r>
              <a:rPr kumimoji="0" lang="ru-RU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СВИСЛОЧСКОГО</a:t>
            </a:r>
            <a:r>
              <a:rPr kumimoji="0" lang="ru-RU" sz="24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РАЙОНА</a:t>
            </a:r>
            <a:r>
              <a:rPr kumimoji="0" 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</a:t>
            </a: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				                                                                                                 </a:t>
            </a: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</a:t>
            </a: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										</a:t>
            </a:r>
            <a:r>
              <a:rPr kumimoji="0" lang="ru-RU" sz="20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</a:t>
            </a:r>
            <a:r>
              <a:rPr kumimoji="0" 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тысячи рублей		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10920" y="263525"/>
            <a:ext cx="10515600" cy="1097915"/>
          </a:xfrm>
        </p:spPr>
        <p:txBody>
          <a:bodyPr>
            <a:normAutofit fontScale="90000"/>
          </a:bodyPr>
          <a:lstStyle/>
          <a:p>
            <a:r>
              <a:rPr lang="ru-RU" b="1" i="1" dirty="0"/>
              <a:t>              </a:t>
            </a:r>
            <a:r>
              <a:rPr lang="ru-RU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СТРУКТУРА РАСХОДОВ БЮДЖЕТА РАЙОНА </a:t>
            </a:r>
            <a:br>
              <a:rPr lang="ru-RU" sz="3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</a:t>
            </a:r>
            <a:r>
              <a:rPr lang="ru-RU" sz="2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тысячи рублей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8323003"/>
              </p:ext>
            </p:extLst>
          </p:nvPr>
        </p:nvGraphicFramePr>
        <p:xfrm>
          <a:off x="450937" y="1361439"/>
          <a:ext cx="11263267" cy="5302871"/>
        </p:xfrm>
        <a:graphic>
          <a:graphicData uri="http://schemas.openxmlformats.org/drawingml/2006/table">
            <a:tbl>
              <a:tblPr firstRow="1" firstCol="1" bandRow="1"/>
              <a:tblGrid>
                <a:gridCol w="54265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21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1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034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22559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400" b="1" kern="0" baseline="0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Наименование </a:t>
                      </a:r>
                    </a:p>
                  </a:txBody>
                  <a:tcPr marL="48928" marR="48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Уточненный годовой план</a:t>
                      </a:r>
                    </a:p>
                  </a:txBody>
                  <a:tcPr marL="48928" marR="48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Исполнено за 1 полугодие  2022 года</a:t>
                      </a:r>
                    </a:p>
                  </a:txBody>
                  <a:tcPr marL="48928" marR="48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Удельный вес (%)</a:t>
                      </a:r>
                    </a:p>
                  </a:txBody>
                  <a:tcPr marL="48928" marR="48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372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Социальная сфера</a:t>
                      </a:r>
                    </a:p>
                  </a:txBody>
                  <a:tcPr marL="48928" marR="48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30 291,3</a:t>
                      </a:r>
                    </a:p>
                  </a:txBody>
                  <a:tcPr marL="48928" marR="48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15 799,8</a:t>
                      </a:r>
                    </a:p>
                  </a:txBody>
                  <a:tcPr marL="48928" marR="48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70,4</a:t>
                      </a:r>
                    </a:p>
                  </a:txBody>
                  <a:tcPr marL="48928" marR="48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372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Общегосударственная деятельность</a:t>
                      </a:r>
                    </a:p>
                  </a:txBody>
                  <a:tcPr marL="48928" marR="48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6 773,</a:t>
                      </a:r>
                    </a:p>
                  </a:txBody>
                  <a:tcPr marL="48928" marR="48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2 533,1</a:t>
                      </a:r>
                    </a:p>
                  </a:txBody>
                  <a:tcPr marL="48928" marR="48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11,3</a:t>
                      </a:r>
                    </a:p>
                  </a:txBody>
                  <a:tcPr marL="48928" marR="48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836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Жилищно-коммунальное хозяйство </a:t>
                      </a:r>
                    </a:p>
                  </a:txBody>
                  <a:tcPr marL="48928" marR="48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5 541,0</a:t>
                      </a:r>
                    </a:p>
                  </a:txBody>
                  <a:tcPr marL="48928" marR="48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2 791,8</a:t>
                      </a:r>
                    </a:p>
                  </a:txBody>
                  <a:tcPr marL="48928" marR="48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12,4</a:t>
                      </a:r>
                    </a:p>
                  </a:txBody>
                  <a:tcPr marL="48928" marR="48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0829384"/>
                  </a:ext>
                </a:extLst>
              </a:tr>
              <a:tr h="47836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Национальная экономика</a:t>
                      </a:r>
                    </a:p>
                  </a:txBody>
                  <a:tcPr marL="48928" marR="48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2 481,5</a:t>
                      </a:r>
                    </a:p>
                  </a:txBody>
                  <a:tcPr marL="48928" marR="48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1 299,9</a:t>
                      </a:r>
                    </a:p>
                  </a:txBody>
                  <a:tcPr marL="48928" marR="48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5,8</a:t>
                      </a:r>
                    </a:p>
                  </a:txBody>
                  <a:tcPr marL="48928" marR="48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372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Охрана окружающей среды</a:t>
                      </a:r>
                    </a:p>
                  </a:txBody>
                  <a:tcPr marL="48928" marR="48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78,3</a:t>
                      </a:r>
                    </a:p>
                  </a:txBody>
                  <a:tcPr marL="48928" marR="48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6,9</a:t>
                      </a:r>
                    </a:p>
                  </a:txBody>
                  <a:tcPr marL="48928" marR="48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0,03</a:t>
                      </a:r>
                    </a:p>
                  </a:txBody>
                  <a:tcPr marL="48928" marR="48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51188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Судебная власть, правоохранительная деятельность и обеспечение безопасности</a:t>
                      </a:r>
                    </a:p>
                  </a:txBody>
                  <a:tcPr marL="48928" marR="48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16,2</a:t>
                      </a:r>
                    </a:p>
                  </a:txBody>
                  <a:tcPr marL="48928" marR="48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7,3</a:t>
                      </a:r>
                    </a:p>
                  </a:txBody>
                  <a:tcPr marL="48928" marR="48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0,03</a:t>
                      </a:r>
                    </a:p>
                  </a:txBody>
                  <a:tcPr marL="48928" marR="48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853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Национальная оборона</a:t>
                      </a:r>
                    </a:p>
                  </a:txBody>
                  <a:tcPr marL="48928" marR="48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6,0</a:t>
                      </a:r>
                    </a:p>
                  </a:txBody>
                  <a:tcPr marL="48928" marR="48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2,0</a:t>
                      </a:r>
                    </a:p>
                  </a:txBody>
                  <a:tcPr marL="48928" marR="48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0,01</a:t>
                      </a:r>
                    </a:p>
                  </a:txBody>
                  <a:tcPr marL="48928" marR="48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9628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ВСЕГО:</a:t>
                      </a:r>
                      <a:endParaRPr lang="ru-RU" sz="2400" kern="0" baseline="0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48928" marR="48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45 187,8</a:t>
                      </a:r>
                    </a:p>
                  </a:txBody>
                  <a:tcPr marL="48928" marR="48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22 440,8</a:t>
                      </a:r>
                    </a:p>
                  </a:txBody>
                  <a:tcPr marL="48928" marR="48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kern="0" baseline="0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100,0</a:t>
                      </a:r>
                    </a:p>
                  </a:txBody>
                  <a:tcPr marL="48928" marR="489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25022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017520" y="147444"/>
            <a:ext cx="61264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СТРУКТУРА РАСХОДОВ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СОЦИАЛЬНОЙ СФЕРЫ БЮДЖЕТА РАЙОНА за 1 полугодие 2022 года</a:t>
            </a:r>
            <a:endParaRPr lang="ru-RU" sz="24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8957026"/>
              </p:ext>
            </p:extLst>
          </p:nvPr>
        </p:nvGraphicFramePr>
        <p:xfrm>
          <a:off x="143219" y="1392168"/>
          <a:ext cx="6804537" cy="51802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65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87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6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92609">
                  <a:extLst>
                    <a:ext uri="{9D8B030D-6E8A-4147-A177-3AD203B41FA5}">
                      <a16:colId xmlns:a16="http://schemas.microsoft.com/office/drawing/2014/main" val="1493961655"/>
                    </a:ext>
                  </a:extLst>
                </a:gridCol>
              </a:tblGrid>
              <a:tr h="187313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Наименование расходов</a:t>
                      </a:r>
                      <a:endParaRPr lang="ru-RU" sz="1800" baseline="0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54" marR="46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Исполнено за 1 полугодие 2022 года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(тысячи рублей)</a:t>
                      </a:r>
                      <a:endParaRPr lang="ru-RU" sz="1800" baseline="0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54" marR="46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Удельный вес в общей сумме расходов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бюджета района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(проценты)</a:t>
                      </a:r>
                    </a:p>
                  </a:txBody>
                  <a:tcPr marL="46554" marR="46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aseline="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Удельный вес в расходах социальной сферы (проценты)</a:t>
                      </a:r>
                    </a:p>
                  </a:txBody>
                  <a:tcPr marL="46554" marR="46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88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900" b="1" dirty="0">
                          <a:latin typeface="Times New Roman"/>
                          <a:ea typeface="Calibri"/>
                          <a:cs typeface="Times New Roman"/>
                        </a:rPr>
                        <a:t>Образование</a:t>
                      </a:r>
                      <a:endParaRPr lang="ru-RU" sz="19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54" marR="46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7 665,7</a:t>
                      </a:r>
                    </a:p>
                  </a:txBody>
                  <a:tcPr marL="46554" marR="46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34,2</a:t>
                      </a:r>
                    </a:p>
                  </a:txBody>
                  <a:tcPr marL="46554" marR="46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48,5</a:t>
                      </a:r>
                    </a:p>
                  </a:txBody>
                  <a:tcPr marL="46554" marR="46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32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900" b="1" dirty="0">
                          <a:latin typeface="Times New Roman"/>
                          <a:ea typeface="Calibri"/>
                          <a:cs typeface="Times New Roman"/>
                        </a:rPr>
                        <a:t>Здравоохранение</a:t>
                      </a:r>
                      <a:endParaRPr lang="ru-RU" sz="19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54" marR="46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5 495,1</a:t>
                      </a:r>
                    </a:p>
                  </a:txBody>
                  <a:tcPr marL="46554" marR="46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24,5</a:t>
                      </a:r>
                    </a:p>
                  </a:txBody>
                  <a:tcPr marL="46554" marR="46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34,8</a:t>
                      </a:r>
                    </a:p>
                  </a:txBody>
                  <a:tcPr marL="46554" marR="46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32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900" b="1" dirty="0">
                          <a:latin typeface="Times New Roman"/>
                          <a:ea typeface="Calibri"/>
                          <a:cs typeface="Times New Roman"/>
                        </a:rPr>
                        <a:t>Культура </a:t>
                      </a:r>
                      <a:endParaRPr lang="ru-RU" sz="19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54" marR="46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1 166,7</a:t>
                      </a:r>
                    </a:p>
                  </a:txBody>
                  <a:tcPr marL="46554" marR="46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5,2</a:t>
                      </a:r>
                    </a:p>
                  </a:txBody>
                  <a:tcPr marL="46554" marR="46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7,4</a:t>
                      </a:r>
                    </a:p>
                  </a:txBody>
                  <a:tcPr marL="46554" marR="46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491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900" b="1" dirty="0">
                          <a:latin typeface="Times New Roman"/>
                          <a:ea typeface="Calibri"/>
                          <a:cs typeface="Times New Roman"/>
                        </a:rPr>
                        <a:t>Социальная политика</a:t>
                      </a:r>
                      <a:endParaRPr lang="ru-RU" sz="19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54" marR="46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1 084,6</a:t>
                      </a:r>
                    </a:p>
                  </a:txBody>
                  <a:tcPr marL="46554" marR="46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4,8</a:t>
                      </a:r>
                    </a:p>
                  </a:txBody>
                  <a:tcPr marL="46554" marR="46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6,9</a:t>
                      </a:r>
                    </a:p>
                  </a:txBody>
                  <a:tcPr marL="46554" marR="46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491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900" b="1" dirty="0">
                          <a:latin typeface="Times New Roman"/>
                          <a:ea typeface="Calibri"/>
                          <a:cs typeface="Times New Roman"/>
                        </a:rPr>
                        <a:t>Физическая культура</a:t>
                      </a:r>
                      <a:endParaRPr lang="ru-RU" sz="19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54" marR="46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318,7</a:t>
                      </a:r>
                    </a:p>
                  </a:txBody>
                  <a:tcPr marL="46554" marR="46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1,4</a:t>
                      </a:r>
                    </a:p>
                  </a:txBody>
                  <a:tcPr marL="46554" marR="46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2,0</a:t>
                      </a:r>
                    </a:p>
                  </a:txBody>
                  <a:tcPr marL="46554" marR="46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4737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900" b="1" dirty="0">
                          <a:latin typeface="Times New Roman"/>
                          <a:ea typeface="Calibri"/>
                          <a:cs typeface="Times New Roman"/>
                        </a:rPr>
                        <a:t>Средства массовой информации</a:t>
                      </a:r>
                      <a:endParaRPr lang="ru-RU" sz="19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54" marR="4655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69,0</a:t>
                      </a:r>
                    </a:p>
                  </a:txBody>
                  <a:tcPr marL="46554" marR="46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0,3</a:t>
                      </a:r>
                    </a:p>
                  </a:txBody>
                  <a:tcPr marL="46554" marR="46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b="1" dirty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0,4</a:t>
                      </a:r>
                    </a:p>
                  </a:txBody>
                  <a:tcPr marL="46554" marR="46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40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Всего</a:t>
                      </a:r>
                      <a:endParaRPr lang="ru-RU" sz="1900" b="1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54" marR="46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b="1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15 799,8</a:t>
                      </a:r>
                      <a:endParaRPr lang="ru-RU" sz="1900" b="1" dirty="0">
                        <a:solidFill>
                          <a:srgbClr val="C0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54" marR="46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70,4</a:t>
                      </a:r>
                    </a:p>
                  </a:txBody>
                  <a:tcPr marL="46554" marR="46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900" b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46554" marR="4655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7" name="Object 2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713646917"/>
              </p:ext>
            </p:extLst>
          </p:nvPr>
        </p:nvGraphicFramePr>
        <p:xfrm>
          <a:off x="6947755" y="1258125"/>
          <a:ext cx="5420707" cy="5415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2026" y="386914"/>
            <a:ext cx="10515600" cy="1117600"/>
          </a:xfrm>
        </p:spPr>
        <p:txBody>
          <a:bodyPr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6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ОБЪЕМ  ПЕРВООЧЕРЕДНЫХ  РАСХОДОВ, </a:t>
            </a:r>
            <a:br>
              <a:rPr lang="ru-RU" sz="26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6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ОСВОЕННЫХ  ПРИ ИСПОЛНЕНИИ  </a:t>
            </a:r>
            <a:br>
              <a:rPr lang="ru-RU" sz="26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6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БЮДЖЕТА РАЙОНА  ЗА  1 ПОЛУГОДИЕ 2022  года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4660314"/>
              </p:ext>
            </p:extLst>
          </p:nvPr>
        </p:nvGraphicFramePr>
        <p:xfrm>
          <a:off x="517946" y="1954060"/>
          <a:ext cx="11156108" cy="4671309"/>
        </p:xfrm>
        <a:graphic>
          <a:graphicData uri="http://schemas.openxmlformats.org/drawingml/2006/table">
            <a:tbl>
              <a:tblPr firstRow="1" firstCol="1" bandRow="1"/>
              <a:tblGrid>
                <a:gridCol w="7510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452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202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Наименование расходов</a:t>
                      </a: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Сумма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(тысячи рублей)</a:t>
                      </a: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804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Заработная плата с начислениями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13 762,2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804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Лекарственные средства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333,6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830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Продукты питания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392,9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830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Коммунальные услуги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2 271,8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598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639,9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598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Трансферты населению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617,0</a:t>
                      </a:r>
                      <a:endParaRPr lang="ru-RU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830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первоочередных расходов</a:t>
                      </a:r>
                      <a:endParaRPr lang="ru-RU" sz="24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50" marR="543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18 017,4  (</a:t>
                      </a:r>
                      <a:r>
                        <a:rPr lang="en-US" sz="2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0,3 %)</a:t>
                      </a:r>
                      <a:endParaRPr lang="ru-RU" sz="24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50" marR="543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1196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и расходы по укреплению материально-технической</a:t>
                      </a:r>
                      <a:r>
                        <a:rPr lang="ru-RU" sz="2400" b="1" baseline="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базы</a:t>
                      </a:r>
                      <a:endParaRPr lang="ru-RU" sz="24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50" marR="543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                4 423,4  (</a:t>
                      </a:r>
                      <a:r>
                        <a:rPr lang="en-US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1</a:t>
                      </a: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9,7%)</a:t>
                      </a: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33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</a:t>
                      </a:r>
                      <a:endParaRPr lang="ru-RU" sz="24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22 440,8</a:t>
                      </a:r>
                      <a:endParaRPr lang="ru-RU" sz="24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50" marR="543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15718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4523</TotalTime>
  <Words>1186</Words>
  <Application>Microsoft Office PowerPoint</Application>
  <PresentationFormat>Широкоэкранный</PresentationFormat>
  <Paragraphs>531</Paragraphs>
  <Slides>14</Slides>
  <Notes>12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Office Theme</vt:lpstr>
      <vt:lpstr>ИСПОЛНЕНИЕ  ПЛАНА СОБСТВЕННЫХ ДОХОДОВ БЮДЖЕТА  РАЙОНА                                                                                                                         тысячи рублей</vt:lpstr>
      <vt:lpstr>СТРУКТУРА СОБСТВЕННЫХ ДОХОДОВ БЮДЖЕТА РАЙОНА</vt:lpstr>
      <vt:lpstr>ИСПОЛНЕНИЕ  ПЛАНА СОБСТВЕННЫХ ДОХОДОВ БЮДЖЕТА  РАЙОНА                                                                                                                         тысячи рублей</vt:lpstr>
      <vt:lpstr>Презентация PowerPoint</vt:lpstr>
      <vt:lpstr>СТРУКТУРА ДОХОДОВ БЮДЖЕТА РАЙОНА</vt:lpstr>
      <vt:lpstr>Презентация PowerPoint</vt:lpstr>
      <vt:lpstr>              СТРУКТУРА РАСХОДОВ БЮДЖЕТА РАЙОНА                                                                                              тысячи рублей</vt:lpstr>
      <vt:lpstr>Презентация PowerPoint</vt:lpstr>
      <vt:lpstr>ОБЪЕМ  ПЕРВООЧЕРЕДНЫХ  РАСХОДОВ,  ОСВОЕННЫХ  ПРИ ИСПОЛНЕНИИ    БЮДЖЕТА РАЙОНА  ЗА  1 ПОЛУГОДИЕ 2022  года</vt:lpstr>
      <vt:lpstr>Презентация PowerPoint</vt:lpstr>
      <vt:lpstr>       ВЫПОЛНЕНИЕ ПЛАНА ДОХОДОВ ОТ ПРИНОСЯЩЕЙ                                                        ДОХОДЫ ДЕЯТЕЛЬНОСТИ  </vt:lpstr>
      <vt:lpstr>     ЖИЛИЩНО-КОММУНАЛЬНОЕ ХОЗЯЙСТВО                                                                                                        (тысячи рублей)               </vt:lpstr>
      <vt:lpstr>   РАСХОДЫ НА ФИНАНСИРОВАНИЕ    НАЦИОНАЛЬНОЙ ЭКОНОМИКИ                                                                                                            (тысячи рублей) 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Сергей Щиглинский</dc:creator>
  <cp:lastModifiedBy>Фальковская Татьяна Борисовна</cp:lastModifiedBy>
  <cp:revision>624</cp:revision>
  <cp:lastPrinted>2021-07-16T09:46:30Z</cp:lastPrinted>
  <dcterms:created xsi:type="dcterms:W3CDTF">2015-01-27T12:52:46Z</dcterms:created>
  <dcterms:modified xsi:type="dcterms:W3CDTF">2022-08-10T06:03:42Z</dcterms:modified>
</cp:coreProperties>
</file>