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43" autoAdjust="0"/>
    <p:restoredTop sz="94676" autoAdjust="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8"/>
          <c:y val="0.10989890152619812"/>
          <c:w val="0.81200676186662213"/>
          <c:h val="0.396867113832997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Падаходны падатак з фізічных асоб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16.5</c:v>
                </c:pt>
                <c:pt idx="1">
                  <c:v>61</c:v>
                </c:pt>
                <c:pt idx="2">
                  <c:v>69.400000000000006</c:v>
                </c:pt>
                <c:pt idx="3">
                  <c:v>73.3</c:v>
                </c:pt>
                <c:pt idx="4">
                  <c:v>50.3</c:v>
                </c:pt>
                <c:pt idx="5">
                  <c:v>59.5</c:v>
                </c:pt>
                <c:pt idx="6">
                  <c:v>65</c:v>
                </c:pt>
                <c:pt idx="7">
                  <c:v>67.099999999999994</c:v>
                </c:pt>
                <c:pt idx="8">
                  <c:v>52.4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1-41B4-9C95-AEAD4F3F10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Падаткі на ўласнасць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4.2</c:v>
                </c:pt>
                <c:pt idx="1">
                  <c:v>9.6999999999999993</c:v>
                </c:pt>
                <c:pt idx="2">
                  <c:v>4.5999999999999996</c:v>
                </c:pt>
                <c:pt idx="3">
                  <c:v>7.7</c:v>
                </c:pt>
                <c:pt idx="4">
                  <c:v>6.5</c:v>
                </c:pt>
                <c:pt idx="5">
                  <c:v>10.8</c:v>
                </c:pt>
                <c:pt idx="6">
                  <c:v>16.399999999999999</c:v>
                </c:pt>
                <c:pt idx="7">
                  <c:v>7.2</c:v>
                </c:pt>
                <c:pt idx="8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71-41B4-9C95-AEAD4F3F10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Падатак на дабаўленую вартасць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71-41B4-9C95-AEAD4F3F10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Адзіны падатак для вытворцаў сельскагаспадарчай прадукцыі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71-41B4-9C95-AEAD4F3F10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Іншыя падатковыя і непадатковыя даходы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F71-41B4-9C95-AEAD4F3F10A7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F71-41B4-9C95-AEAD4F3F10A7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F71-41B4-9C95-AEAD4F3F10A7}"/>
                </c:ext>
              </c:extLst>
            </c:dLbl>
            <c:dLbl>
              <c:idx val="3"/>
              <c:layout>
                <c:manualLayout>
                  <c:x val="5.6494950843009976E-3"/>
                  <c:y val="2.2897443375133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F71-41B4-9C95-AEAD4F3F10A7}"/>
                </c:ext>
              </c:extLst>
            </c:dLbl>
            <c:dLbl>
              <c:idx val="4"/>
              <c:layout>
                <c:manualLayout>
                  <c:x val="-2.8248587570621798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F71-41B4-9C95-AEAD4F3F10A7}"/>
                </c:ext>
              </c:extLst>
            </c:dLbl>
            <c:dLbl>
              <c:idx val="5"/>
              <c:layout>
                <c:manualLayout>
                  <c:x val="0"/>
                  <c:y val="7.78380480217753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F71-41B4-9C95-AEAD4F3F10A7}"/>
                </c:ext>
              </c:extLst>
            </c:dLbl>
            <c:dLbl>
              <c:idx val="6"/>
              <c:layout>
                <c:manualLayout>
                  <c:x val="2.8248587570621647E-3"/>
                  <c:y val="5.3146689997084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6.7</c:v>
                </c:pt>
                <c:pt idx="1">
                  <c:v>8.4</c:v>
                </c:pt>
                <c:pt idx="2">
                  <c:v>5.2</c:v>
                </c:pt>
                <c:pt idx="3">
                  <c:v>0.9</c:v>
                </c:pt>
                <c:pt idx="4">
                  <c:v>12.2</c:v>
                </c:pt>
                <c:pt idx="5">
                  <c:v>14.6</c:v>
                </c:pt>
                <c:pt idx="6">
                  <c:v>3.4</c:v>
                </c:pt>
                <c:pt idx="7">
                  <c:v>6.3</c:v>
                </c:pt>
                <c:pt idx="8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F71-41B4-9C95-AEAD4F3F10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Датацыя, субвенцыі і іншыя міжбюджэтныя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9F71-41B4-9C95-AEAD4F3F10A7}"/>
                </c:ext>
              </c:extLst>
            </c:dLbl>
            <c:dLbl>
              <c:idx val="4"/>
              <c:layout>
                <c:manualLayout>
                  <c:x val="8.4745762711865361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9F71-41B4-9C95-AEAD4F3F10A7}"/>
                </c:ext>
              </c:extLst>
            </c:dLbl>
            <c:dLbl>
              <c:idx val="6"/>
              <c:layout>
                <c:manualLayout>
                  <c:x val="-8.4745762711865361E-3"/>
                  <c:y val="-7.4074074074074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64.900000000000006</c:v>
                </c:pt>
                <c:pt idx="1">
                  <c:v>20.9</c:v>
                </c:pt>
                <c:pt idx="2">
                  <c:v>20.8</c:v>
                </c:pt>
                <c:pt idx="3">
                  <c:v>18.100000000000001</c:v>
                </c:pt>
                <c:pt idx="4">
                  <c:v>31</c:v>
                </c:pt>
                <c:pt idx="5">
                  <c:v>15.1</c:v>
                </c:pt>
                <c:pt idx="6">
                  <c:v>15.2</c:v>
                </c:pt>
                <c:pt idx="7">
                  <c:v>19.399999999999999</c:v>
                </c:pt>
                <c:pt idx="8">
                  <c:v>21.9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F71-41B4-9C95-AEAD4F3F1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1332480"/>
        <c:axId val="81330944"/>
      </c:barChart>
      <c:valAx>
        <c:axId val="813309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2480"/>
        <c:crosses val="autoZero"/>
        <c:crossBetween val="between"/>
        <c:majorUnit val="20"/>
        <c:minorUnit val="20"/>
      </c:valAx>
      <c:catAx>
        <c:axId val="81332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09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5.8939454602073074E-2"/>
          <c:y val="0.68377038981238469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5264004642745539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8214-4E25-A0F3-9B87A9690398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214-4E25-A0F3-9B87A9690398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214-4E25-A0F3-9B87A9690398}"/>
                </c:ext>
              </c:extLst>
            </c:dLbl>
            <c:dLbl>
              <c:idx val="2"/>
              <c:layout>
                <c:manualLayout>
                  <c:x val="8.4745762711864403E-2"/>
                  <c:y val="-2.453151881651196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214-4E25-A0F3-9B87A9690398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214-4E25-A0F3-9B87A9690398}"/>
                </c:ext>
              </c:extLst>
            </c:dLbl>
            <c:dLbl>
              <c:idx val="4"/>
              <c:layout>
                <c:manualLayout>
                  <c:x val="-0.10169491525423729"/>
                  <c:y val="8.722317801426476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214-4E25-A0F3-9B87A9690398}"/>
                </c:ext>
              </c:extLst>
            </c:dLbl>
            <c:dLbl>
              <c:idx val="5"/>
              <c:layout>
                <c:manualLayout>
                  <c:x val="-3.1073446327684009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214-4E25-A0F3-9B87A969039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Падаходны падатак</c:v>
                </c:pt>
                <c:pt idx="1">
                  <c:v>Падаткі на ўласнасць</c:v>
                </c:pt>
                <c:pt idx="2">
                  <c:v>Падатак на дабаўленую вартасць</c:v>
                </c:pt>
                <c:pt idx="3">
                  <c:v>Адзіны падатак для вытворцаў сельскагаспадарчай прадукцыі</c:v>
                </c:pt>
                <c:pt idx="4">
                  <c:v>Іншыя падатковыя і непадатковыя даходы</c:v>
                </c:pt>
                <c:pt idx="5">
                  <c:v>Датацыя, субвенцыі і іншыя міжбюджэтныя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5203.6000000000004</c:v>
                </c:pt>
                <c:pt idx="1">
                  <c:v>1289.3</c:v>
                </c:pt>
                <c:pt idx="2">
                  <c:v>1677.8</c:v>
                </c:pt>
                <c:pt idx="3">
                  <c:v>547.1</c:v>
                </c:pt>
                <c:pt idx="4">
                  <c:v>2023</c:v>
                </c:pt>
                <c:pt idx="5">
                  <c:v>19109.099999999999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14-4E25-A0F3-9B87A9690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774456159082208E-2"/>
          <c:y val="6.8837448634842123E-4"/>
          <c:w val="0.75021486720940256"/>
          <c:h val="0.749479290865793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45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012-4AC7-B6E1-2813ED4843FB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012-4AC7-B6E1-2813ED4843FB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012-4AC7-B6E1-2813ED4843FB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012-4AC7-B6E1-2813ED4843FB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012-4AC7-B6E1-2813ED4843FB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1 432,0</a:t>
                    </a:r>
                  </a:p>
                  <a:p>
                    <a:r>
                      <a:rPr lang="en-US" dirty="0"/>
                      <a:t> 5,1%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012-4AC7-B6E1-2813ED4843FB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96E-2"/>
                </c:manualLayout>
              </c:layout>
              <c:tx>
                <c:rich>
                  <a:bodyPr/>
                  <a:lstStyle/>
                  <a:p>
                    <a:r>
                      <a:rPr lang="en-US" i="0" dirty="0"/>
                      <a:t>2149,1</a:t>
                    </a:r>
                  </a:p>
                  <a:p>
                    <a:r>
                      <a:rPr lang="en-US" i="1" baseline="0" dirty="0"/>
                      <a:t> </a:t>
                    </a:r>
                    <a:r>
                      <a:rPr lang="en-US" baseline="0" dirty="0"/>
                      <a:t>7,1 %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012-4AC7-B6E1-2813ED4843F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Агульнадзяржаўная дзейнасць</c:v>
                </c:pt>
                <c:pt idx="1">
                  <c:v>Жыллёва-камунальныя паслугі і жыллёвае будаўніцтва</c:v>
                </c:pt>
                <c:pt idx="2">
                  <c:v>Ахова здароўя</c:v>
                </c:pt>
                <c:pt idx="3">
                  <c:v>Фізічная культура, спорт, культура і СМІ</c:v>
                </c:pt>
                <c:pt idx="4">
                  <c:v>Адукацыя</c:v>
                </c:pt>
                <c:pt idx="5">
                  <c:v>Сацыяльная палітыка</c:v>
                </c:pt>
                <c:pt idx="6">
                  <c:v>Нацыянальная эканоміка і іншыя выдаткі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2706.4</c:v>
                </c:pt>
                <c:pt idx="1">
                  <c:v>3281</c:v>
                </c:pt>
                <c:pt idx="2">
                  <c:v>7304.2</c:v>
                </c:pt>
                <c:pt idx="3">
                  <c:v>2149.1</c:v>
                </c:pt>
                <c:pt idx="4">
                  <c:v>11122.6</c:v>
                </c:pt>
                <c:pt idx="5">
                  <c:v>1527.7</c:v>
                </c:pt>
                <c:pt idx="6">
                  <c:v>2057.5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012-4AC7-B6E1-2813ED484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691"/>
          <c:w val="1"/>
          <c:h val="0.25642912765084913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Агульнадзяржаўная дзейнасць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7.4</c:v>
                </c:pt>
                <c:pt idx="1">
                  <c:v>82.8</c:v>
                </c:pt>
                <c:pt idx="2">
                  <c:v>80.8</c:v>
                </c:pt>
                <c:pt idx="3">
                  <c:v>86.7</c:v>
                </c:pt>
                <c:pt idx="4">
                  <c:v>85.7</c:v>
                </c:pt>
                <c:pt idx="5">
                  <c:v>82.6</c:v>
                </c:pt>
                <c:pt idx="6">
                  <c:v>73.8</c:v>
                </c:pt>
                <c:pt idx="7">
                  <c:v>81.8</c:v>
                </c:pt>
                <c:pt idx="8">
                  <c:v>86.9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0-4DD5-BD1E-DFB6820010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Жыллёва-камунальныя паслугі і жыллёвае будаўніцтва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10.7</c:v>
                </c:pt>
                <c:pt idx="1">
                  <c:v>17.2</c:v>
                </c:pt>
                <c:pt idx="2">
                  <c:v>19.2</c:v>
                </c:pt>
                <c:pt idx="3">
                  <c:v>13.3</c:v>
                </c:pt>
                <c:pt idx="4">
                  <c:v>14.3</c:v>
                </c:pt>
                <c:pt idx="5">
                  <c:v>17.399999999999999</c:v>
                </c:pt>
                <c:pt idx="6">
                  <c:v>26.2</c:v>
                </c:pt>
                <c:pt idx="7">
                  <c:v>18.2</c:v>
                </c:pt>
                <c:pt idx="8">
                  <c:v>13.1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70-4DD5-BD1E-DFB68200109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Ахова здароўя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24.8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70-4DD5-BD1E-DFB68200109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Фізічная культура, спорт, культура і СМІ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70-4DD5-BD1E-DFB68200109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Адукацыя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770-4DD5-BD1E-DFB68200109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70-4DD5-BD1E-DFB68200109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70-4DD5-BD1E-DFB682001097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0-4DD5-BD1E-DFB682001097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70-4DD5-BD1E-DFB682001097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0-4DD5-BD1E-DFB682001097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37.700000000000003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770-4DD5-BD1E-DFB68200109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Сацыяльная палітыка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770-4DD5-BD1E-DFB68200109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Нацыянальная эканоміка і 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770-4DD5-BD1E-DFB68200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422080"/>
        <c:axId val="133420544"/>
      </c:barChart>
      <c:valAx>
        <c:axId val="133420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2080"/>
        <c:crosses val="autoZero"/>
        <c:crossBetween val="between"/>
        <c:majorUnit val="20"/>
        <c:minorUnit val="20"/>
      </c:valAx>
      <c:catAx>
        <c:axId val="133422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054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75143632562185159"/>
          <c:w val="0.96140551181102352"/>
          <c:h val="0.2457834310306845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91"/>
          <c:y val="1.0366455058169709E-3"/>
          <c:w val="0.7376482494772969"/>
          <c:h val="0.737478026319385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6.497175141242939E-2"/>
                  <c:y val="-4.9371441026619702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03E-450F-8708-599434BF7612}"/>
                </c:ext>
              </c:extLst>
            </c:dLbl>
            <c:dLbl>
              <c:idx val="1"/>
              <c:layout>
                <c:manualLayout>
                  <c:x val="-1.6949152542372777E-2"/>
                  <c:y val="-9.8554123641119248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03E-450F-8708-599434BF761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3E-450F-8708-599434BF7612}"/>
                </c:ext>
              </c:extLst>
            </c:dLbl>
            <c:dLbl>
              <c:idx val="3"/>
              <c:layout>
                <c:manualLayout>
                  <c:x val="-1.371213132256773E-2"/>
                  <c:y val="3.104498269896193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78813559322034"/>
                      <c:h val="0.116816608996539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03E-450F-8708-599434BF7612}"/>
                </c:ext>
              </c:extLst>
            </c:dLbl>
            <c:dLbl>
              <c:idx val="4"/>
              <c:layout>
                <c:manualLayout>
                  <c:x val="0"/>
                  <c:y val="-1.496204669917990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03E-450F-8708-599434BF7612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03E-450F-8708-599434BF7612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03E-450F-8708-599434BF761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Заробак</c:v>
                </c:pt>
                <c:pt idx="1">
                  <c:v>Набыццё прадметаў забеспячэння і расходных матэрыялаў</c:v>
                </c:pt>
                <c:pt idx="2">
                  <c:v>Аплата камунальных паслуг</c:v>
                </c:pt>
                <c:pt idx="3">
                  <c:v>Іншыя бягучыя выдаткі на закупкі тавараў і аплату паслуг</c:v>
                </c:pt>
                <c:pt idx="4">
                  <c:v>Субсідыі гаспадарчым арганізацыям</c:v>
                </c:pt>
                <c:pt idx="5">
                  <c:v>Бягучыя і капітальныя бюджэтныя трансферты насельніцтву</c:v>
                </c:pt>
                <c:pt idx="6">
                  <c:v>Іншыя выдаткі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17993.400000000001</c:v>
                </c:pt>
                <c:pt idx="1">
                  <c:v>190.2</c:v>
                </c:pt>
                <c:pt idx="2">
                  <c:v>2761.9</c:v>
                </c:pt>
                <c:pt idx="3">
                  <c:v>2134.3000000000002</c:v>
                </c:pt>
                <c:pt idx="4">
                  <c:v>3308.4</c:v>
                </c:pt>
                <c:pt idx="5">
                  <c:v>1071.7</c:v>
                </c:pt>
                <c:pt idx="6">
                  <c:v>2688.6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03E-450F-8708-599434BF761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Заробак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678E-4"/>
                  <c:y val="-1.6440073018554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59.8</c:v>
                </c:pt>
                <c:pt idx="1">
                  <c:v>53.3</c:v>
                </c:pt>
                <c:pt idx="2">
                  <c:v>50.8</c:v>
                </c:pt>
                <c:pt idx="3">
                  <c:v>62.8</c:v>
                </c:pt>
                <c:pt idx="4">
                  <c:v>43.7</c:v>
                </c:pt>
                <c:pt idx="5">
                  <c:v>57.9</c:v>
                </c:pt>
                <c:pt idx="6">
                  <c:v>53.7</c:v>
                </c:pt>
                <c:pt idx="7">
                  <c:v>59.8</c:v>
                </c:pt>
                <c:pt idx="8">
                  <c:v>51.1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15-4134-AA36-7ECA24ED1FE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Набыццё прадметаў забеспячэння і расходных матэрыялаў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15-4134-AA36-7ECA24ED1FE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Аплата камунальных паслуг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32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9.1999999999999993</c:v>
                </c:pt>
                <c:pt idx="1">
                  <c:v>7</c:v>
                </c:pt>
                <c:pt idx="2">
                  <c:v>7.4</c:v>
                </c:pt>
                <c:pt idx="3">
                  <c:v>7.5</c:v>
                </c:pt>
                <c:pt idx="4">
                  <c:v>10.7</c:v>
                </c:pt>
                <c:pt idx="5">
                  <c:v>3.9</c:v>
                </c:pt>
                <c:pt idx="6">
                  <c:v>7.9</c:v>
                </c:pt>
                <c:pt idx="7">
                  <c:v>7.3</c:v>
                </c:pt>
                <c:pt idx="8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15-4134-AA36-7ECA24ED1FE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Іншыя бягучыя выдаткі на закупкі тавараў і аплату паслуг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6.7</c:v>
                </c:pt>
                <c:pt idx="1">
                  <c:v>24.5</c:v>
                </c:pt>
                <c:pt idx="2">
                  <c:v>32.9</c:v>
                </c:pt>
                <c:pt idx="3">
                  <c:v>11.5</c:v>
                </c:pt>
                <c:pt idx="4">
                  <c:v>18.5</c:v>
                </c:pt>
                <c:pt idx="5">
                  <c:v>20.5</c:v>
                </c:pt>
                <c:pt idx="6">
                  <c:v>29.8</c:v>
                </c:pt>
                <c:pt idx="7">
                  <c:v>21.3</c:v>
                </c:pt>
                <c:pt idx="8">
                  <c:v>32.200000000000003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15-4134-AA36-7ECA24ED1FE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Субсідыі гаспадарчым арганізацыям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915-4134-AA36-7ECA24ED1FE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15-4134-AA36-7ECA24ED1FE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15-4134-AA36-7ECA24ED1FE6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15-4134-AA36-7ECA24ED1FE6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15-4134-AA36-7ECA24ED1FE6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915-4134-AA36-7ECA24ED1FE6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915-4134-AA36-7ECA24ED1FE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Бягучыя і капітальныя бюджэтныя трансферты насельніцтва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3.6</c:v>
                </c:pt>
                <c:pt idx="1">
                  <c:v>2.4</c:v>
                </c:pt>
                <c:pt idx="3">
                  <c:v>2.2000000000000002</c:v>
                </c:pt>
                <c:pt idx="5">
                  <c:v>9.4</c:v>
                </c:pt>
                <c:pt idx="8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915-4134-AA36-7ECA24ED1FE6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A915-4134-AA36-7ECA24ED1FE6}"/>
                </c:ext>
              </c:extLst>
            </c:dLbl>
            <c:dLbl>
              <c:idx val="1"/>
              <c:layout>
                <c:manualLayout>
                  <c:x val="0"/>
                  <c:y val="-2.2145328719723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8.8000000000000007</c:v>
                </c:pt>
                <c:pt idx="1">
                  <c:v>12.9</c:v>
                </c:pt>
                <c:pt idx="2">
                  <c:v>9</c:v>
                </c:pt>
                <c:pt idx="3">
                  <c:v>16</c:v>
                </c:pt>
                <c:pt idx="4">
                  <c:v>27</c:v>
                </c:pt>
                <c:pt idx="5">
                  <c:v>8.3000000000000007</c:v>
                </c:pt>
                <c:pt idx="6">
                  <c:v>8.6</c:v>
                </c:pt>
                <c:pt idx="7">
                  <c:v>11.5</c:v>
                </c:pt>
                <c:pt idx="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915-4134-AA36-7ECA24ED1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4018560"/>
        <c:axId val="134017024"/>
      </c:barChart>
      <c:valAx>
        <c:axId val="13401702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8560"/>
        <c:crosses val="autoZero"/>
        <c:crossBetween val="between"/>
        <c:majorUnit val="20"/>
        <c:minorUnit val="20"/>
      </c:valAx>
      <c:catAx>
        <c:axId val="134018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702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0916855732016549E-2"/>
          <c:y val="0.69053668637441079"/>
          <c:w val="0.96015814760443163"/>
          <c:h val="0.30946331362558932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даўгавых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абавязацельстваў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доўгатэрміновы (звыш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63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0F-4578-B265-3BCD6BDBE8E9}"/>
                </c:ext>
              </c:extLst>
            </c:dLbl>
            <c:dLbl>
              <c:idx val="1"/>
              <c:layout>
                <c:manualLayout>
                  <c:x val="-2.0833333333333663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01.01.19 г.</c:v>
                </c:pt>
                <c:pt idx="1">
                  <c:v>01.01.20 г.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450.2</c:v>
                </c:pt>
                <c:pt idx="1">
                  <c:v>297.7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0F-4578-B265-3BCD6BDBE8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кароткатэрміновы (да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01.01.19 г.</c:v>
                </c:pt>
                <c:pt idx="1">
                  <c:v>01.01.20 г.</c:v>
                </c:pt>
              </c:strCache>
            </c:strRef>
          </c:cat>
          <c:val>
            <c:numRef>
              <c:f>Лист1!$C$2:$C$4</c:f>
              <c:numCache>
                <c:formatCode>#\ ##0.0</c:formatCode>
                <c:ptCount val="3"/>
                <c:pt idx="0">
                  <c:v>86</c:v>
                </c:pt>
                <c:pt idx="1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0F-4578-B265-3BCD6BDBE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829952"/>
        <c:axId val="134831488"/>
      </c:barChart>
      <c:catAx>
        <c:axId val="13482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31488"/>
        <c:crosses val="autoZero"/>
        <c:auto val="1"/>
        <c:lblAlgn val="ctr"/>
        <c:lblOffset val="100"/>
        <c:noMultiLvlLbl val="0"/>
      </c:catAx>
      <c:valAx>
        <c:axId val="134831488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2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920308398950165"/>
          <c:y val="0.33255290354331107"/>
          <c:w val="0.34413024934383202"/>
          <c:h val="0.4454099409448854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32048" y="7200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0.35377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0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0.35377</cdr:x>
      <cdr:y>0.72765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793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0.35377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5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0.81698</cdr:x>
      <cdr:y>0.45516</cdr:y>
    </cdr:from>
    <cdr:to>
      <cdr:x>0.98305</cdr:x>
      <cdr:y>0.54933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672980" y="2088232"/>
          <a:ext cx="746620" cy="43204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400" dirty="0">
              <a:solidFill>
                <a:schemeClr val="tx1"/>
              </a:solidFill>
            </a:rPr>
            <a:t>2 761,9</a:t>
          </a:r>
        </a:p>
        <a:p xmlns:a="http://schemas.openxmlformats.org/drawingml/2006/main">
          <a:r>
            <a:rPr lang="en-US" sz="1400" dirty="0">
              <a:solidFill>
                <a:schemeClr val="tx1"/>
              </a:solidFill>
            </a:rPr>
            <a:t>   9,2 %</a:t>
          </a:r>
          <a:endParaRPr lang="ru-RU" sz="1400" dirty="0">
            <a:solidFill>
              <a:schemeClr val="tx1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968466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БЮЛЕТЭНЬ</a:t>
                      </a:r>
                    </a:p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</a:t>
                      </a:r>
                      <a:r>
                        <a:rPr lang="be-BY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выкананні бюджету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2019 год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710111560"/>
              </p:ext>
            </p:extLst>
          </p:nvPr>
        </p:nvGraphicFramePr>
        <p:xfrm>
          <a:off x="1475656" y="55552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347230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кансалідаванага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бюджэту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71085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Раённы бюджэт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сельскіх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бюджэтаў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Вердаміцкі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Дабравольскі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Нязбодзіцкі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Навадворскі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Свіслацкі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Ханявіцкі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Паразоўскі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83124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Базавы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Першасны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82237"/>
              </p:ext>
            </p:extLst>
          </p:nvPr>
        </p:nvGraphicFramePr>
        <p:xfrm>
          <a:off x="107505" y="555526"/>
          <a:ext cx="8856984" cy="4090114"/>
        </p:xfrm>
        <a:graphic>
          <a:graphicData uri="http://schemas.openxmlformats.org/drawingml/2006/table">
            <a:tbl>
              <a:tblPr/>
              <a:tblGrid>
                <a:gridCol w="1571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1677">
                  <a:extLst>
                    <a:ext uri="{9D8B030D-6E8A-4147-A177-3AD203B41FA5}">
                      <a16:colId xmlns:a16="http://schemas.microsoft.com/office/drawing/2014/main" val="475653390"/>
                    </a:ext>
                  </a:extLst>
                </a:gridCol>
                <a:gridCol w="194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4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3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4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99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428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23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ВЫКАНАННЕ</a:t>
                      </a:r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БЮДЖЭТУ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  <a:r>
                        <a:rPr lang="be-BY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ВЫДАТКІ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ДЭФІЦЫТ (-);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ПРАФІЦЫТ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9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2984</a:t>
                      </a:r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29849,9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30148,5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30148,5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-298,6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29210,1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29210,9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29510,1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29510,1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-300</a:t>
                      </a:r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-299,2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638,4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639,0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100,09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638,4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638,4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90,4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99,64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90,4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90,4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-0,3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67,0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67,3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100,48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67,0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67,0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112,8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113,5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100,64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112,8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112,8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0,7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87,4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100,45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87,0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88,6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88,2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99,46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88,6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88,6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-0,4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73,7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73,6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99,83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73,7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73,7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293584"/>
              </p:ext>
            </p:extLst>
          </p:nvPr>
        </p:nvGraphicFramePr>
        <p:xfrm>
          <a:off x="107505" y="267494"/>
          <a:ext cx="8640961" cy="4406138"/>
        </p:xfrm>
        <a:graphic>
          <a:graphicData uri="http://schemas.openxmlformats.org/drawingml/2006/table">
            <a:tbl>
              <a:tblPr/>
              <a:tblGrid>
                <a:gridCol w="140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2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5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1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1137">
                  <a:extLst>
                    <a:ext uri="{9D8B030D-6E8A-4147-A177-3AD203B41FA5}">
                      <a16:colId xmlns:a16="http://schemas.microsoft.com/office/drawing/2014/main" val="277275635"/>
                    </a:ext>
                  </a:extLst>
                </a:gridCol>
                <a:gridCol w="5542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27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73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359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370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93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6264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паступленняў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</a:p>
                    <a:p>
                      <a:pPr algn="ctr" rtl="0" fontAlgn="ctr"/>
                      <a:r>
                        <a:rPr lang="be-BY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даходы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Бязвыплатныя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датацыя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субвенцыі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</a:t>
                      </a:r>
                      <a:r>
                        <a:rPr kumimoji="0" lang="en-US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8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en-US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18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en-US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год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</a:t>
                      </a:r>
                      <a:r>
                        <a:rPr kumimoji="0" lang="en-US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8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2019 год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9708,3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10740,8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18624,1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19109,1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28332,4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29849,9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9207,0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10234,8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18519,5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18976,1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27726,5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29210,9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314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2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даходаў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14189711"/>
              </p:ext>
            </p:extLst>
          </p:nvPr>
        </p:nvGraphicFramePr>
        <p:xfrm>
          <a:off x="4648202" y="20525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21354515"/>
              </p:ext>
            </p:extLst>
          </p:nvPr>
        </p:nvGraphicFramePr>
        <p:xfrm>
          <a:off x="0" y="454773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095558"/>
              </p:ext>
            </p:extLst>
          </p:nvPr>
        </p:nvGraphicFramePr>
        <p:xfrm>
          <a:off x="142844" y="27176"/>
          <a:ext cx="8786876" cy="4548556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</a:p>
                    <a:p>
                      <a:pPr algn="ctr" rtl="0" fontAlgn="ctr"/>
                      <a:r>
                        <a:rPr lang="be-BY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Першачарговыя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(заработная плата,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лекавыя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сродкі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прадукты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харчавання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камунальныя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паслугі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транспарт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сувязь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рамонт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будынкаў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вулічнае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асвятленне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набыццё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0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росту %,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тэмп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тэмп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21 254,4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25 246,1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6 896,0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4 902,4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28 150,4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30 148,5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20 883,4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24 846,3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6 662,0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4 663,8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27 545,0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29 510,1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72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605,4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па                                   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функцыянальнай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класіфікацыі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14920510"/>
              </p:ext>
            </p:extLst>
          </p:nvPr>
        </p:nvGraphicFramePr>
        <p:xfrm>
          <a:off x="6740" y="641554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98398597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мясцовых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па                                     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эканамічнай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класіфікацыі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бюджэту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90167927"/>
              </p:ext>
            </p:extLst>
          </p:nvPr>
        </p:nvGraphicFramePr>
        <p:xfrm>
          <a:off x="152400" y="555526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20938260"/>
              </p:ext>
            </p:extLst>
          </p:nvPr>
        </p:nvGraphicFramePr>
        <p:xfrm>
          <a:off x="464820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049232"/>
              </p:ext>
            </p:extLst>
          </p:nvPr>
        </p:nvGraphicFramePr>
        <p:xfrm>
          <a:off x="-828599" y="-1604714"/>
          <a:ext cx="9397549" cy="4878276"/>
        </p:xfrm>
        <a:graphic>
          <a:graphicData uri="http://schemas.openxmlformats.org/drawingml/2006/table">
            <a:tbl>
              <a:tblPr/>
              <a:tblGrid>
                <a:gridCol w="676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9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04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04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04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04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137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582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Даўгавыя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абавязацельствы органаў мясцовага кіравання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 самакіравання Свіслацкага раёна на 01.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.2020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37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814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Віды абязацельстваў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1.2019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1.2020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2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2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 органаў мясцовага кіравання і самакіравання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4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Каштоўныя бумагі, размешчаныя мясцовымі выканаўчымі і распарадчымі органамі на ўнутраным фінансавым рынку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4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Абязацельствы, якія падлягаюць выкананню па выдадзеным гарантыям мясцовых выканаўчых і распарадчых органаў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Бюджэтныя крэдыты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65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Іншыя даўгавыя абязацельствы, раней аднесеныя ў адпаведнасці з заканадаўствам на доўг органаў мясцовага кіравання і самакіравання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64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Доўг, гарантаваны мясцовымі выканаўчымі і распарадчымі органамі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536,2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383,7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-152,5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71,6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РАЗАМ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536,2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383,7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-152,5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71,6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5902</TotalTime>
  <Words>784</Words>
  <Application>Microsoft Office PowerPoint</Application>
  <PresentationFormat>Экран (16:9)</PresentationFormat>
  <Paragraphs>471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даходаў мясцовых бюджэтаў.</vt:lpstr>
      <vt:lpstr>Презентация PowerPoint</vt:lpstr>
      <vt:lpstr>Структура выдаткаў мясцовых бюджэтаў па                                    функцыянальнай класіфікацыі выдаткаў бюджэту.</vt:lpstr>
      <vt:lpstr>Структура выдаткаў мясцовых бюджэтаў па                                      эканамічнай класіфікацыі выдаткаў бюджэту.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Фальковская Татьяна Борисовна</cp:lastModifiedBy>
  <cp:revision>475</cp:revision>
  <cp:lastPrinted>2016-04-12T06:59:46Z</cp:lastPrinted>
  <dcterms:created xsi:type="dcterms:W3CDTF">2013-10-16T05:53:51Z</dcterms:created>
  <dcterms:modified xsi:type="dcterms:W3CDTF">2020-03-09T09:47:53Z</dcterms:modified>
</cp:coreProperties>
</file>