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ppt/charts/chart3.xml" ContentType="application/vnd.openxmlformats-officedocument.drawingml.chart+xml"/>
  <Override PartName="/ppt/drawings/drawing3.xml" ContentType="application/vnd.openxmlformats-officedocument.drawingml.chartshapes+xml"/>
  <Override PartName="/ppt/charts/chart4.xml" ContentType="application/vnd.openxmlformats-officedocument.drawingml.chart+xml"/>
  <Override PartName="/ppt/drawings/drawing4.xml" ContentType="application/vnd.openxmlformats-officedocument.drawingml.chartshapes+xml"/>
  <Override PartName="/ppt/charts/chart5.xml" ContentType="application/vnd.openxmlformats-officedocument.drawingml.chart+xml"/>
  <Override PartName="/ppt/drawings/drawing5.xml" ContentType="application/vnd.openxmlformats-officedocument.drawingml.chartshapes+xml"/>
  <Override PartName="/ppt/charts/chart6.xml" ContentType="application/vnd.openxmlformats-officedocument.drawingml.chart+xml"/>
  <Override PartName="/ppt/drawings/drawing6.xml" ContentType="application/vnd.openxmlformats-officedocument.drawingml.chartshapes+xml"/>
  <Override PartName="/ppt/charts/chart7.xml" ContentType="application/vnd.openxmlformats-officedocument.drawingml.chart+xml"/>
  <Override PartName="/ppt/drawings/drawing7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344" r:id="rId1"/>
  </p:sldMasterIdLst>
  <p:notesMasterIdLst>
    <p:notesMasterId r:id="rId12"/>
  </p:notesMasterIdLst>
  <p:handoutMasterIdLst>
    <p:handoutMasterId r:id="rId13"/>
  </p:handoutMasterIdLst>
  <p:sldIdLst>
    <p:sldId id="258" r:id="rId2"/>
    <p:sldId id="284" r:id="rId3"/>
    <p:sldId id="289" r:id="rId4"/>
    <p:sldId id="285" r:id="rId5"/>
    <p:sldId id="295" r:id="rId6"/>
    <p:sldId id="296" r:id="rId7"/>
    <p:sldId id="293" r:id="rId8"/>
    <p:sldId id="292" r:id="rId9"/>
    <p:sldId id="282" r:id="rId10"/>
    <p:sldId id="291" r:id="rId11"/>
  </p:sldIdLst>
  <p:sldSz cx="9144000" cy="5143500" type="screen16x9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  <a:srgbClr val="FFFF66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7110" autoAdjust="0"/>
    <p:restoredTop sz="94676" autoAdjust="0"/>
  </p:normalViewPr>
  <p:slideViewPr>
    <p:cSldViewPr>
      <p:cViewPr varScale="1">
        <p:scale>
          <a:sx n="143" d="100"/>
          <a:sy n="143" d="100"/>
        </p:scale>
        <p:origin x="282" y="162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oleObject" Target="../embeddings/oleObject1.bin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oleObject" Target="../embeddings/oleObject2.bin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5.xml"/><Relationship Id="rId1" Type="http://schemas.openxmlformats.org/officeDocument/2006/relationships/oleObject" Target="../embeddings/oleObject3.bin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6.xml"/><Relationship Id="rId1" Type="http://schemas.openxmlformats.org/officeDocument/2006/relationships/oleObject" Target="../embeddings/oleObject4.bin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7.xml"/><Relationship Id="rId1" Type="http://schemas.openxmlformats.org/officeDocument/2006/relationships/package" Target="../embeddings/Microsoft_Excel_Worksheet6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2636438453668"/>
          <c:y val="0.10989890152619812"/>
          <c:w val="0.81200676186662213"/>
          <c:h val="0.39686711383299789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Падаходны падатак з фізічных асоб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Раённы бюджэт</c:v>
                </c:pt>
                <c:pt idx="1">
                  <c:v>Сельскія бюджэты</c:v>
                </c:pt>
                <c:pt idx="2">
                  <c:v>Вердамицкі</c:v>
                </c:pt>
                <c:pt idx="3">
                  <c:v>Дабравольскі</c:v>
                </c:pt>
                <c:pt idx="4">
                  <c:v>Нязбодзіцкі</c:v>
                </c:pt>
                <c:pt idx="5">
                  <c:v>Навадворскі</c:v>
                </c:pt>
                <c:pt idx="6">
                  <c:v>Свіслацкі</c:v>
                </c:pt>
                <c:pt idx="7">
                  <c:v>Ханявіцкі</c:v>
                </c:pt>
                <c:pt idx="8">
                  <c:v>Паразоўскі</c:v>
                </c:pt>
              </c:strCache>
            </c:strRef>
          </c:cat>
          <c:val>
            <c:numRef>
              <c:f>Лист1!$B$2:$B$10</c:f>
              <c:numCache>
                <c:formatCode>0.0</c:formatCode>
                <c:ptCount val="9"/>
                <c:pt idx="0">
                  <c:v>17.3</c:v>
                </c:pt>
                <c:pt idx="1">
                  <c:v>67.5</c:v>
                </c:pt>
                <c:pt idx="2">
                  <c:v>74.8</c:v>
                </c:pt>
                <c:pt idx="3">
                  <c:v>76.400000000000006</c:v>
                </c:pt>
                <c:pt idx="4">
                  <c:v>65.3</c:v>
                </c:pt>
                <c:pt idx="5">
                  <c:v>61.7</c:v>
                </c:pt>
                <c:pt idx="6">
                  <c:v>61.8</c:v>
                </c:pt>
                <c:pt idx="7">
                  <c:v>67.400000000000006</c:v>
                </c:pt>
                <c:pt idx="8">
                  <c:v>67.7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F71-41B4-9C95-AEAD4F3F10A7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Падаткі на ўласнасць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Раённы бюджэт</c:v>
                </c:pt>
                <c:pt idx="1">
                  <c:v>Сельскія бюджэты</c:v>
                </c:pt>
                <c:pt idx="2">
                  <c:v>Вердамицкі</c:v>
                </c:pt>
                <c:pt idx="3">
                  <c:v>Дабравольскі</c:v>
                </c:pt>
                <c:pt idx="4">
                  <c:v>Нязбодзіцкі</c:v>
                </c:pt>
                <c:pt idx="5">
                  <c:v>Навадворскі</c:v>
                </c:pt>
                <c:pt idx="6">
                  <c:v>Свіслацкі</c:v>
                </c:pt>
                <c:pt idx="7">
                  <c:v>Ханявіцкі</c:v>
                </c:pt>
                <c:pt idx="8">
                  <c:v>Паразоўскі</c:v>
                </c:pt>
              </c:strCache>
            </c:strRef>
          </c:cat>
          <c:val>
            <c:numRef>
              <c:f>Лист1!$C$2:$C$10</c:f>
              <c:numCache>
                <c:formatCode>0.0</c:formatCode>
                <c:ptCount val="9"/>
                <c:pt idx="0">
                  <c:v>3.7</c:v>
                </c:pt>
                <c:pt idx="1">
                  <c:v>9.3000000000000007</c:v>
                </c:pt>
                <c:pt idx="2">
                  <c:v>5.8</c:v>
                </c:pt>
                <c:pt idx="3">
                  <c:v>6.2</c:v>
                </c:pt>
                <c:pt idx="4">
                  <c:v>7.9</c:v>
                </c:pt>
                <c:pt idx="5">
                  <c:v>9.1</c:v>
                </c:pt>
                <c:pt idx="6">
                  <c:v>14.5</c:v>
                </c:pt>
                <c:pt idx="7">
                  <c:v>5.3</c:v>
                </c:pt>
                <c:pt idx="8">
                  <c:v>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F71-41B4-9C95-AEAD4F3F10A7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Падатак на дабаўленую вартасць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Раённы бюджэт</c:v>
                </c:pt>
                <c:pt idx="1">
                  <c:v>Сельскія бюджэты</c:v>
                </c:pt>
                <c:pt idx="2">
                  <c:v>Вердамицкі</c:v>
                </c:pt>
                <c:pt idx="3">
                  <c:v>Дабравольскі</c:v>
                </c:pt>
                <c:pt idx="4">
                  <c:v>Нязбодзіцкі</c:v>
                </c:pt>
                <c:pt idx="5">
                  <c:v>Навадворскі</c:v>
                </c:pt>
                <c:pt idx="6">
                  <c:v>Свіслацкі</c:v>
                </c:pt>
                <c:pt idx="7">
                  <c:v>Ханявіцкі</c:v>
                </c:pt>
                <c:pt idx="8">
                  <c:v>Паразоўскі</c:v>
                </c:pt>
              </c:strCache>
            </c:strRef>
          </c:cat>
          <c:val>
            <c:numRef>
              <c:f>Лист1!$D$2:$D$10</c:f>
              <c:numCache>
                <c:formatCode>General</c:formatCode>
                <c:ptCount val="9"/>
                <c:pt idx="0" formatCode="0.0">
                  <c:v>5.6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9F71-41B4-9C95-AEAD4F3F10A7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Адзіны падатак для вытворцаў сельскагаспадарчай прадукцыі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Раённы бюджэт</c:v>
                </c:pt>
                <c:pt idx="1">
                  <c:v>Сельскія бюджэты</c:v>
                </c:pt>
                <c:pt idx="2">
                  <c:v>Вердамицкі</c:v>
                </c:pt>
                <c:pt idx="3">
                  <c:v>Дабравольскі</c:v>
                </c:pt>
                <c:pt idx="4">
                  <c:v>Нязбодзіцкі</c:v>
                </c:pt>
                <c:pt idx="5">
                  <c:v>Навадворскі</c:v>
                </c:pt>
                <c:pt idx="6">
                  <c:v>Свіслацкі</c:v>
                </c:pt>
                <c:pt idx="7">
                  <c:v>Ханявіцкі</c:v>
                </c:pt>
                <c:pt idx="8">
                  <c:v>Паразоўскі</c:v>
                </c:pt>
              </c:strCache>
            </c:strRef>
          </c:cat>
          <c:val>
            <c:numRef>
              <c:f>Лист1!$E$2:$E$10</c:f>
              <c:numCache>
                <c:formatCode>General</c:formatCode>
                <c:ptCount val="9"/>
                <c:pt idx="0" formatCode="0.0">
                  <c:v>2.1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9F71-41B4-9C95-AEAD4F3F10A7}"/>
            </c:ext>
          </c:extLst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Іншыя падатковыя і непадатковыя даходы</c:v>
                </c:pt>
              </c:strCache>
            </c:strRef>
          </c:tx>
          <c:invertIfNegative val="0"/>
          <c:dLbls>
            <c:dLbl>
              <c:idx val="0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9F71-41B4-9C95-AEAD4F3F10A7}"/>
                </c:ext>
              </c:extLst>
            </c:dLbl>
            <c:dLbl>
              <c:idx val="1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9F71-41B4-9C95-AEAD4F3F10A7}"/>
                </c:ext>
              </c:extLst>
            </c:dLbl>
            <c:dLbl>
              <c:idx val="2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9F71-41B4-9C95-AEAD4F3F10A7}"/>
                </c:ext>
              </c:extLst>
            </c:dLbl>
            <c:dLbl>
              <c:idx val="3"/>
              <c:layout>
                <c:manualLayout>
                  <c:x val="5.6494950843009976E-3"/>
                  <c:y val="2.289744337513382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9F71-41B4-9C95-AEAD4F3F10A7}"/>
                </c:ext>
              </c:extLst>
            </c:dLbl>
            <c:dLbl>
              <c:idx val="4"/>
              <c:layout>
                <c:manualLayout>
                  <c:x val="-2.8248587570621798E-3"/>
                  <c:y val="-2.21448508644556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9F71-41B4-9C95-AEAD4F3F10A7}"/>
                </c:ext>
              </c:extLst>
            </c:dLbl>
            <c:dLbl>
              <c:idx val="5"/>
              <c:layout>
                <c:manualLayout>
                  <c:x val="0"/>
                  <c:y val="7.783804802177537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9F71-41B4-9C95-AEAD4F3F10A7}"/>
                </c:ext>
              </c:extLst>
            </c:dLbl>
            <c:dLbl>
              <c:idx val="6"/>
              <c:layout>
                <c:manualLayout>
                  <c:x val="2.8248587570621647E-3"/>
                  <c:y val="5.314668999708404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9F71-41B4-9C95-AEAD4F3F10A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Раённы бюджэт</c:v>
                </c:pt>
                <c:pt idx="1">
                  <c:v>Сельскія бюджэты</c:v>
                </c:pt>
                <c:pt idx="2">
                  <c:v>Вердамицкі</c:v>
                </c:pt>
                <c:pt idx="3">
                  <c:v>Дабравольскі</c:v>
                </c:pt>
                <c:pt idx="4">
                  <c:v>Нязбодзіцкі</c:v>
                </c:pt>
                <c:pt idx="5">
                  <c:v>Навадворскі</c:v>
                </c:pt>
                <c:pt idx="6">
                  <c:v>Свіслацкі</c:v>
                </c:pt>
                <c:pt idx="7">
                  <c:v>Ханявіцкі</c:v>
                </c:pt>
                <c:pt idx="8">
                  <c:v>Паразоўскі</c:v>
                </c:pt>
              </c:strCache>
            </c:strRef>
          </c:cat>
          <c:val>
            <c:numRef>
              <c:f>Лист1!$F$2:$F$10</c:f>
              <c:numCache>
                <c:formatCode>0.0</c:formatCode>
                <c:ptCount val="9"/>
                <c:pt idx="0">
                  <c:v>4.7</c:v>
                </c:pt>
                <c:pt idx="1">
                  <c:v>7.3</c:v>
                </c:pt>
                <c:pt idx="2">
                  <c:v>5.0999999999999996</c:v>
                </c:pt>
                <c:pt idx="3">
                  <c:v>0.7</c:v>
                </c:pt>
                <c:pt idx="4">
                  <c:v>13.9</c:v>
                </c:pt>
                <c:pt idx="5">
                  <c:v>17.3</c:v>
                </c:pt>
                <c:pt idx="6">
                  <c:v>3.8</c:v>
                </c:pt>
                <c:pt idx="7">
                  <c:v>7</c:v>
                </c:pt>
                <c:pt idx="8">
                  <c:v>2.2000000000000002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9F71-41B4-9C95-AEAD4F3F10A7}"/>
            </c:ext>
          </c:extLst>
        </c:ser>
        <c:ser>
          <c:idx val="5"/>
          <c:order val="5"/>
          <c:tx>
            <c:strRef>
              <c:f>Лист1!$G$1</c:f>
              <c:strCache>
                <c:ptCount val="1"/>
                <c:pt idx="0">
                  <c:v>Датацыя, субвенцыі і іншыя міжбюджэтныя транферты</c:v>
                </c:pt>
              </c:strCache>
            </c:strRef>
          </c:tx>
          <c:invertIfNegative val="0"/>
          <c:dLbls>
            <c:dLbl>
              <c:idx val="1"/>
              <c:layout>
                <c:manualLayout>
                  <c:x val="0"/>
                  <c:y val="-8.304319074170866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9F71-41B4-9C95-AEAD4F3F10A7}"/>
                </c:ext>
              </c:extLst>
            </c:dLbl>
            <c:dLbl>
              <c:idx val="4"/>
              <c:layout>
                <c:manualLayout>
                  <c:x val="8.4745762711865361E-3"/>
                  <c:y val="3.456790123456789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9F71-41B4-9C95-AEAD4F3F10A7}"/>
                </c:ext>
              </c:extLst>
            </c:dLbl>
            <c:dLbl>
              <c:idx val="6"/>
              <c:layout>
                <c:manualLayout>
                  <c:x val="-8.4745762711865361E-3"/>
                  <c:y val="-7.407407407407433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9F71-41B4-9C95-AEAD4F3F10A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Раённы бюджэт</c:v>
                </c:pt>
                <c:pt idx="1">
                  <c:v>Сельскія бюджэты</c:v>
                </c:pt>
                <c:pt idx="2">
                  <c:v>Вердамицкі</c:v>
                </c:pt>
                <c:pt idx="3">
                  <c:v>Дабравольскі</c:v>
                </c:pt>
                <c:pt idx="4">
                  <c:v>Нязбодзіцкі</c:v>
                </c:pt>
                <c:pt idx="5">
                  <c:v>Навадворскі</c:v>
                </c:pt>
                <c:pt idx="6">
                  <c:v>Свіслацкі</c:v>
                </c:pt>
                <c:pt idx="7">
                  <c:v>Ханявіцкі</c:v>
                </c:pt>
                <c:pt idx="8">
                  <c:v>Паразоўскі</c:v>
                </c:pt>
              </c:strCache>
            </c:strRef>
          </c:cat>
          <c:val>
            <c:numRef>
              <c:f>Лист1!$G$2:$G$10</c:f>
              <c:numCache>
                <c:formatCode>0.0</c:formatCode>
                <c:ptCount val="9"/>
                <c:pt idx="0">
                  <c:v>66.599999999999994</c:v>
                </c:pt>
                <c:pt idx="1">
                  <c:v>15.9</c:v>
                </c:pt>
                <c:pt idx="2">
                  <c:v>14.3</c:v>
                </c:pt>
                <c:pt idx="3">
                  <c:v>16.7</c:v>
                </c:pt>
                <c:pt idx="4">
                  <c:v>12.9</c:v>
                </c:pt>
                <c:pt idx="5">
                  <c:v>11.9</c:v>
                </c:pt>
                <c:pt idx="6">
                  <c:v>19.899999999999999</c:v>
                </c:pt>
                <c:pt idx="7">
                  <c:v>20.3</c:v>
                </c:pt>
                <c:pt idx="8">
                  <c:v>16.100000000000001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F-9F71-41B4-9C95-AEAD4F3F10A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100"/>
        <c:axId val="81332480"/>
        <c:axId val="81330944"/>
      </c:barChart>
      <c:valAx>
        <c:axId val="81330944"/>
        <c:scaling>
          <c:orientation val="minMax"/>
          <c:max val="100"/>
          <c:min val="0"/>
        </c:scaling>
        <c:delete val="0"/>
        <c:axPos val="l"/>
        <c:majorGridlines/>
        <c:numFmt formatCode="#,##0.0" sourceLinked="0"/>
        <c:majorTickMark val="none"/>
        <c:minorTickMark val="none"/>
        <c:tickLblPos val="nextTo"/>
        <c:spPr>
          <a:ln w="9525">
            <a:noFill/>
          </a:ln>
        </c:spPr>
        <c:txPr>
          <a:bodyPr/>
          <a:lstStyle/>
          <a:p>
            <a:pPr>
              <a:defRPr sz="11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81332480"/>
        <c:crosses val="autoZero"/>
        <c:crossBetween val="between"/>
        <c:majorUnit val="20"/>
        <c:minorUnit val="20"/>
      </c:valAx>
      <c:catAx>
        <c:axId val="81332480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9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81330944"/>
        <c:crosses val="autoZero"/>
        <c:auto val="1"/>
        <c:lblAlgn val="ctr"/>
        <c:lblOffset val="100"/>
        <c:noMultiLvlLbl val="0"/>
      </c:catAx>
    </c:plotArea>
    <c:legend>
      <c:legendPos val="b"/>
      <c:legendEntry>
        <c:idx val="2"/>
        <c:txPr>
          <a:bodyPr/>
          <a:lstStyle/>
          <a:p>
            <a:pPr>
              <a:lnSpc>
                <a:spcPts val="1100"/>
              </a:lnSpc>
              <a:spcBef>
                <a:spcPts val="0"/>
              </a:spcBef>
              <a:defRPr sz="1050" kern="1200" cap="none" spc="0" baseline="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</c:legendEntry>
      <c:layout>
        <c:manualLayout>
          <c:xMode val="edge"/>
          <c:yMode val="edge"/>
          <c:x val="5.8939454602073074E-2"/>
          <c:y val="0.68377038981238469"/>
          <c:w val="0.88744917478535523"/>
          <c:h val="0.30475775349890555"/>
        </c:manualLayout>
      </c:layout>
      <c:overlay val="0"/>
      <c:txPr>
        <a:bodyPr/>
        <a:lstStyle/>
        <a:p>
          <a:pPr>
            <a:lnSpc>
              <a:spcPct val="100000"/>
            </a:lnSpc>
            <a:defRPr sz="1050" kern="1200" cap="none" spc="0" baseline="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"/>
          <c:y val="3.5264004642745539E-2"/>
          <c:w val="0.76836158192089998"/>
          <c:h val="0.74139701312125061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25"/>
          <c:dPt>
            <c:idx val="5"/>
            <c:bubble3D val="0"/>
            <c:explosion val="0"/>
            <c:extLst>
              <c:ext xmlns:c16="http://schemas.microsoft.com/office/drawing/2014/chart" uri="{C3380CC4-5D6E-409C-BE32-E72D297353CC}">
                <c16:uniqueId val="{00000000-8214-4E25-A0F3-9B87A9690398}"/>
              </c:ext>
            </c:extLst>
          </c:dPt>
          <c:dLbls>
            <c:dLbl>
              <c:idx val="0"/>
              <c:layout>
                <c:manualLayout>
                  <c:x val="2.8248587570621472E-2"/>
                  <c:y val="1.3628621564728887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8214-4E25-A0F3-9B87A9690398}"/>
                </c:ext>
              </c:extLst>
            </c:dLbl>
            <c:dLbl>
              <c:idx val="1"/>
              <c:layout>
                <c:manualLayout>
                  <c:x val="0"/>
                  <c:y val="-3.5434416068295081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8214-4E25-A0F3-9B87A9690398}"/>
                </c:ext>
              </c:extLst>
            </c:dLbl>
            <c:dLbl>
              <c:idx val="2"/>
              <c:layout>
                <c:manualLayout>
                  <c:x val="8.4745762711864403E-2"/>
                  <c:y val="-2.4531518816511964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8214-4E25-A0F3-9B87A9690398}"/>
                </c:ext>
              </c:extLst>
            </c:dLbl>
            <c:dLbl>
              <c:idx val="3"/>
              <c:layout>
                <c:manualLayout>
                  <c:x val="-2.8248587570621612E-3"/>
                  <c:y val="2.1805794503566452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8214-4E25-A0F3-9B87A9690398}"/>
                </c:ext>
              </c:extLst>
            </c:dLbl>
            <c:dLbl>
              <c:idx val="4"/>
              <c:layout>
                <c:manualLayout>
                  <c:x val="-0.10169491525423729"/>
                  <c:y val="8.7223178014264768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8214-4E25-A0F3-9B87A9690398}"/>
                </c:ext>
              </c:extLst>
            </c:dLbl>
            <c:dLbl>
              <c:idx val="5"/>
              <c:layout>
                <c:manualLayout>
                  <c:x val="-3.1073446327684009E-2"/>
                  <c:y val="-8.177172938837322E-3"/>
                </c:manualLayout>
              </c:layout>
              <c:numFmt formatCode="0.0%" sourceLinked="0"/>
              <c:spPr>
                <a:scene3d>
                  <a:camera prst="orthographicFront"/>
                  <a:lightRig rig="threePt" dir="t"/>
                </a:scene3d>
                <a:sp3d>
                  <a:bevelT w="6350"/>
                </a:sp3d>
              </c:spPr>
              <c:txPr>
                <a:bodyPr rot="0"/>
                <a:lstStyle/>
                <a:p>
                  <a:pPr>
                    <a:defRPr sz="1400">
                      <a:latin typeface="Times New Roman" pitchFamily="18" charset="0"/>
                      <a:cs typeface="Times New Roman" pitchFamily="18" charset="0"/>
                    </a:defRPr>
                  </a:pPr>
                  <a:endParaRPr lang="ru-RU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8214-4E25-A0F3-9B87A9690398}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Лист1!$A$2:$A$7</c:f>
              <c:strCache>
                <c:ptCount val="6"/>
                <c:pt idx="0">
                  <c:v>Падаходны падатак</c:v>
                </c:pt>
                <c:pt idx="1">
                  <c:v>Падаткі на ўласнасць</c:v>
                </c:pt>
                <c:pt idx="2">
                  <c:v>Падатак на дабаўленую вартасць</c:v>
                </c:pt>
                <c:pt idx="3">
                  <c:v>Адзіны падатак для вытворцаў сельскагаспадарчай прадукцыі</c:v>
                </c:pt>
                <c:pt idx="4">
                  <c:v>Іншыя падатковыя і непадатковыя даходы</c:v>
                </c:pt>
                <c:pt idx="5">
                  <c:v>Датацыя, субвенцыі і іншыя міжбюджэтныя транферты</c:v>
                </c:pt>
              </c:strCache>
            </c:strRef>
          </c:cat>
          <c:val>
            <c:numRef>
              <c:f>Лист1!$B$2:$B$7</c:f>
              <c:numCache>
                <c:formatCode>#,##0.0</c:formatCode>
                <c:ptCount val="6"/>
                <c:pt idx="0">
                  <c:v>5978.3</c:v>
                </c:pt>
                <c:pt idx="1">
                  <c:v>1250.5999999999999</c:v>
                </c:pt>
                <c:pt idx="2">
                  <c:v>1796.8</c:v>
                </c:pt>
                <c:pt idx="3">
                  <c:v>656.8</c:v>
                </c:pt>
                <c:pt idx="4">
                  <c:v>1547.6</c:v>
                </c:pt>
                <c:pt idx="5">
                  <c:v>21420.799999999999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8214-4E25-A0F3-9B87A969039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"/>
          <c:y val="0.7581632223813306"/>
          <c:w val="1"/>
          <c:h val="0.24183677761866987"/>
        </c:manualLayout>
      </c:layout>
      <c:overlay val="0"/>
      <c:txPr>
        <a:bodyPr/>
        <a:lstStyle/>
        <a:p>
          <a:pPr>
            <a:defRPr sz="1100" baseline="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zero"/>
    <c:showDLblsOverMax val="0"/>
  </c:chart>
  <c:spPr>
    <a:scene3d>
      <a:camera prst="orthographicFront"/>
      <a:lightRig rig="threePt" dir="t"/>
    </a:scene3d>
  </c:spPr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8.9774456159082208E-2"/>
          <c:y val="6.8837448634842123E-4"/>
          <c:w val="0.75021486720940256"/>
          <c:h val="0.74947929086579335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16"/>
          <c:dLbls>
            <c:dLbl>
              <c:idx val="0"/>
              <c:layout>
                <c:manualLayout>
                  <c:x val="2.3271052982784052E-2"/>
                  <c:y val="6.998879869242145E-4"/>
                </c:manualLayout>
              </c:layout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2012-4AC7-B6E1-2813ED4843FB}"/>
                </c:ext>
              </c:extLst>
            </c:dLbl>
            <c:dLbl>
              <c:idx val="1"/>
              <c:layout>
                <c:manualLayout>
                  <c:x val="1.4155878820232221E-2"/>
                  <c:y val="-5.2238966247065997E-2"/>
                </c:manualLayout>
              </c:layout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2012-4AC7-B6E1-2813ED4843FB}"/>
                </c:ext>
              </c:extLst>
            </c:dLbl>
            <c:dLbl>
              <c:idx val="2"/>
              <c:layout>
                <c:manualLayout>
                  <c:x val="3.4019478435376685E-2"/>
                  <c:y val="-5.8084375104706194E-3"/>
                </c:manualLayout>
              </c:layout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2012-4AC7-B6E1-2813ED4843FB}"/>
                </c:ext>
              </c:extLst>
            </c:dLbl>
            <c:dLbl>
              <c:idx val="3"/>
              <c:layout>
                <c:manualLayout>
                  <c:x val="4.4960852351083234E-2"/>
                  <c:y val="3.6790505436032871E-2"/>
                </c:manualLayout>
              </c:layout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2012-4AC7-B6E1-2813ED4843FB}"/>
                </c:ext>
              </c:extLst>
            </c:dLbl>
            <c:dLbl>
              <c:idx val="4"/>
              <c:layout>
                <c:manualLayout>
                  <c:x val="0"/>
                  <c:y val="0.16354086196707721"/>
                </c:manualLayout>
              </c:layout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2012-4AC7-B6E1-2813ED4843FB}"/>
                </c:ext>
              </c:extLst>
            </c:dLbl>
            <c:dLbl>
              <c:idx val="5"/>
              <c:layout>
                <c:manualLayout>
                  <c:x val="-5.2008763735041597E-2"/>
                  <c:y val="-2.8567209063250561E-2"/>
                </c:manualLayout>
              </c:layout>
              <c:tx>
                <c:rich>
                  <a:bodyPr anchorCtr="0"/>
                  <a:lstStyle/>
                  <a:p>
                    <a:pPr algn="just">
                      <a:defRPr sz="1400">
                        <a:latin typeface="Times New Roman" pitchFamily="18" charset="0"/>
                        <a:cs typeface="Times New Roman" pitchFamily="18" charset="0"/>
                      </a:defRPr>
                    </a:pPr>
                    <a:r>
                      <a:rPr lang="en-US" dirty="0"/>
                      <a:t>1 638,4</a:t>
                    </a:r>
                  </a:p>
                  <a:p>
                    <a:pPr algn="just">
                      <a:defRPr sz="1400">
                        <a:latin typeface="Times New Roman" pitchFamily="18" charset="0"/>
                        <a:cs typeface="Times New Roman" pitchFamily="18" charset="0"/>
                      </a:defRPr>
                    </a:pPr>
                    <a:r>
                      <a:rPr lang="en-US" dirty="0"/>
                      <a:t>5,0%</a:t>
                    </a:r>
                  </a:p>
                </c:rich>
              </c:tx>
              <c:numFmt formatCode="0.0%" sourceLinked="0"/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4632768361581922"/>
                      <c:h val="0.1048857761106819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2012-4AC7-B6E1-2813ED4843FB}"/>
                </c:ext>
              </c:extLst>
            </c:dLbl>
            <c:dLbl>
              <c:idx val="6"/>
              <c:layout>
                <c:manualLayout>
                  <c:x val="5.7519462609546913E-2"/>
                  <c:y val="-3.0931462123793996E-2"/>
                </c:manualLayout>
              </c:layout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2012-4AC7-B6E1-2813ED4843FB}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Лист1!$A$2:$A$8</c:f>
              <c:strCache>
                <c:ptCount val="7"/>
                <c:pt idx="0">
                  <c:v>Агульнадзяржаўная дзейнасць</c:v>
                </c:pt>
                <c:pt idx="1">
                  <c:v>Жыллёва-камунальныя паслугі і жыллёвае будаўніцтва</c:v>
                </c:pt>
                <c:pt idx="2">
                  <c:v>Ахова здароўя</c:v>
                </c:pt>
                <c:pt idx="3">
                  <c:v>Фізічная культура, спорт, культура і СМІ</c:v>
                </c:pt>
                <c:pt idx="4">
                  <c:v>Адукацыя</c:v>
                </c:pt>
                <c:pt idx="5">
                  <c:v>Сацыяльная палітыка</c:v>
                </c:pt>
                <c:pt idx="6">
                  <c:v>Нацыянальная эканоміка і іншыя выдаткі</c:v>
                </c:pt>
              </c:strCache>
            </c:strRef>
          </c:cat>
          <c:val>
            <c:numRef>
              <c:f>Лист1!$B$2:$B$8</c:f>
              <c:numCache>
                <c:formatCode>#,##0.0</c:formatCode>
                <c:ptCount val="7"/>
                <c:pt idx="0">
                  <c:v>3375.4</c:v>
                </c:pt>
                <c:pt idx="1">
                  <c:v>3093.4</c:v>
                </c:pt>
                <c:pt idx="2">
                  <c:v>9311.7999999999993</c:v>
                </c:pt>
                <c:pt idx="3">
                  <c:v>2130.4</c:v>
                </c:pt>
                <c:pt idx="4">
                  <c:v>11506.2</c:v>
                </c:pt>
                <c:pt idx="5">
                  <c:v>1638.4</c:v>
                </c:pt>
                <c:pt idx="6">
                  <c:v>1878.9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2012-4AC7-B6E1-2813ED4843F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"/>
          <c:y val="0.74357082017342691"/>
          <c:w val="1"/>
          <c:h val="0.25642912765084913"/>
        </c:manualLayout>
      </c:layout>
      <c:overlay val="0"/>
      <c:txPr>
        <a:bodyPr/>
        <a:lstStyle/>
        <a:p>
          <a:pPr>
            <a:defRPr sz="115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4048862642169729"/>
          <c:y val="4.5156658628328794E-2"/>
          <c:w val="0.82895581802274765"/>
          <c:h val="0.48448270148647177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Агульнадзяржаўная дзейнасць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Раённы бюджэт</c:v>
                </c:pt>
                <c:pt idx="1">
                  <c:v>Сельскія бюджэты</c:v>
                </c:pt>
                <c:pt idx="2">
                  <c:v>Вердаміцкі</c:v>
                </c:pt>
                <c:pt idx="3">
                  <c:v>Дабравольскі</c:v>
                </c:pt>
                <c:pt idx="4">
                  <c:v>Нязбодзіцкі</c:v>
                </c:pt>
                <c:pt idx="5">
                  <c:v>Навадворскі</c:v>
                </c:pt>
                <c:pt idx="6">
                  <c:v>Свіслацкі</c:v>
                </c:pt>
                <c:pt idx="7">
                  <c:v>Ханявіцкі</c:v>
                </c:pt>
                <c:pt idx="8">
                  <c:v>Паразоўскі</c:v>
                </c:pt>
              </c:strCache>
            </c:strRef>
          </c:cat>
          <c:val>
            <c:numRef>
              <c:f>Лист1!$B$2:$B$10</c:f>
              <c:numCache>
                <c:formatCode>0.0</c:formatCode>
                <c:ptCount val="9"/>
                <c:pt idx="0">
                  <c:v>8.8000000000000007</c:v>
                </c:pt>
                <c:pt idx="1">
                  <c:v>78.900000000000006</c:v>
                </c:pt>
                <c:pt idx="2">
                  <c:v>75.3</c:v>
                </c:pt>
                <c:pt idx="3">
                  <c:v>84.2</c:v>
                </c:pt>
                <c:pt idx="4">
                  <c:v>82.2</c:v>
                </c:pt>
                <c:pt idx="5">
                  <c:v>82.9</c:v>
                </c:pt>
                <c:pt idx="6">
                  <c:v>72.8</c:v>
                </c:pt>
                <c:pt idx="7">
                  <c:v>76</c:v>
                </c:pt>
                <c:pt idx="8">
                  <c:v>80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770-4DD5-BD1E-DFB682001097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Жыллёва-камунальныя паслугі і жыллёвае будаўніцтва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Раённы бюджэт</c:v>
                </c:pt>
                <c:pt idx="1">
                  <c:v>Сельскія бюджэты</c:v>
                </c:pt>
                <c:pt idx="2">
                  <c:v>Вердаміцкі</c:v>
                </c:pt>
                <c:pt idx="3">
                  <c:v>Дабравольскі</c:v>
                </c:pt>
                <c:pt idx="4">
                  <c:v>Нязбодзіцкі</c:v>
                </c:pt>
                <c:pt idx="5">
                  <c:v>Навадворскі</c:v>
                </c:pt>
                <c:pt idx="6">
                  <c:v>Свіслацкі</c:v>
                </c:pt>
                <c:pt idx="7">
                  <c:v>Ханявіцкі</c:v>
                </c:pt>
                <c:pt idx="8">
                  <c:v>Паразоўскі</c:v>
                </c:pt>
              </c:strCache>
            </c:strRef>
          </c:cat>
          <c:val>
            <c:numRef>
              <c:f>Лист1!$C$2:$C$10</c:f>
              <c:numCache>
                <c:formatCode>0.0</c:formatCode>
                <c:ptCount val="9"/>
                <c:pt idx="0">
                  <c:v>9.1999999999999993</c:v>
                </c:pt>
                <c:pt idx="1">
                  <c:v>20</c:v>
                </c:pt>
                <c:pt idx="2">
                  <c:v>23.6</c:v>
                </c:pt>
                <c:pt idx="3">
                  <c:v>14.3</c:v>
                </c:pt>
                <c:pt idx="4">
                  <c:v>16.8</c:v>
                </c:pt>
                <c:pt idx="5">
                  <c:v>15.9</c:v>
                </c:pt>
                <c:pt idx="6">
                  <c:v>26.3</c:v>
                </c:pt>
                <c:pt idx="7">
                  <c:v>22.8</c:v>
                </c:pt>
                <c:pt idx="8">
                  <c:v>19.100000000000001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770-4DD5-BD1E-DFB682001097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Ахова здароўя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Раённы бюджэт</c:v>
                </c:pt>
                <c:pt idx="1">
                  <c:v>Сельскія бюджэты</c:v>
                </c:pt>
                <c:pt idx="2">
                  <c:v>Вердаміцкі</c:v>
                </c:pt>
                <c:pt idx="3">
                  <c:v>Дабравольскі</c:v>
                </c:pt>
                <c:pt idx="4">
                  <c:v>Нязбодзіцкі</c:v>
                </c:pt>
                <c:pt idx="5">
                  <c:v>Навадворскі</c:v>
                </c:pt>
                <c:pt idx="6">
                  <c:v>Свіслацкі</c:v>
                </c:pt>
                <c:pt idx="7">
                  <c:v>Ханявіцкі</c:v>
                </c:pt>
                <c:pt idx="8">
                  <c:v>Паразоўскі</c:v>
                </c:pt>
              </c:strCache>
            </c:strRef>
          </c:cat>
          <c:val>
            <c:numRef>
              <c:f>Лист1!$D$2:$D$10</c:f>
              <c:numCache>
                <c:formatCode>0.0</c:formatCode>
                <c:ptCount val="9"/>
                <c:pt idx="0">
                  <c:v>28.9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770-4DD5-BD1E-DFB682001097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Фізічная культура, спорт, культура і СМІ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Раённы бюджэт</c:v>
                </c:pt>
                <c:pt idx="1">
                  <c:v>Сельскія бюджэты</c:v>
                </c:pt>
                <c:pt idx="2">
                  <c:v>Вердаміцкі</c:v>
                </c:pt>
                <c:pt idx="3">
                  <c:v>Дабравольскі</c:v>
                </c:pt>
                <c:pt idx="4">
                  <c:v>Нязбодзіцкі</c:v>
                </c:pt>
                <c:pt idx="5">
                  <c:v>Навадворскі</c:v>
                </c:pt>
                <c:pt idx="6">
                  <c:v>Свіслацкі</c:v>
                </c:pt>
                <c:pt idx="7">
                  <c:v>Ханявіцкі</c:v>
                </c:pt>
                <c:pt idx="8">
                  <c:v>Паразоўскі</c:v>
                </c:pt>
              </c:strCache>
            </c:strRef>
          </c:cat>
          <c:val>
            <c:numRef>
              <c:f>Лист1!$E$2:$E$10</c:f>
              <c:numCache>
                <c:formatCode>0.0</c:formatCode>
                <c:ptCount val="9"/>
                <c:pt idx="0">
                  <c:v>6.6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3770-4DD5-BD1E-DFB682001097}"/>
            </c:ext>
          </c:extLst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Адукацыя</c:v>
                </c:pt>
              </c:strCache>
            </c:strRef>
          </c:tx>
          <c:invertIfNegative val="0"/>
          <c:dLbls>
            <c:dLbl>
              <c:idx val="0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3770-4DD5-BD1E-DFB682001097}"/>
                </c:ext>
              </c:extLst>
            </c:dLbl>
            <c:dLbl>
              <c:idx val="1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3770-4DD5-BD1E-DFB682001097}"/>
                </c:ext>
              </c:extLst>
            </c:dLbl>
            <c:dLbl>
              <c:idx val="2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3770-4DD5-BD1E-DFB682001097}"/>
                </c:ext>
              </c:extLst>
            </c:dLbl>
            <c:dLbl>
              <c:idx val="3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3770-4DD5-BD1E-DFB682001097}"/>
                </c:ext>
              </c:extLst>
            </c:dLbl>
            <c:dLbl>
              <c:idx val="4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3770-4DD5-BD1E-DFB682001097}"/>
                </c:ext>
              </c:extLst>
            </c:dLbl>
            <c:dLbl>
              <c:idx val="5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3770-4DD5-BD1E-DFB682001097}"/>
                </c:ext>
              </c:extLst>
            </c:dLbl>
            <c:dLbl>
              <c:idx val="6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3770-4DD5-BD1E-DFB68200109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Раённы бюджэт</c:v>
                </c:pt>
                <c:pt idx="1">
                  <c:v>Сельскія бюджэты</c:v>
                </c:pt>
                <c:pt idx="2">
                  <c:v>Вердаміцкі</c:v>
                </c:pt>
                <c:pt idx="3">
                  <c:v>Дабравольскі</c:v>
                </c:pt>
                <c:pt idx="4">
                  <c:v>Нязбодзіцкі</c:v>
                </c:pt>
                <c:pt idx="5">
                  <c:v>Навадворскі</c:v>
                </c:pt>
                <c:pt idx="6">
                  <c:v>Свіслацкі</c:v>
                </c:pt>
                <c:pt idx="7">
                  <c:v>Ханявіцкі</c:v>
                </c:pt>
                <c:pt idx="8">
                  <c:v>Паразоўскі</c:v>
                </c:pt>
              </c:strCache>
            </c:strRef>
          </c:cat>
          <c:val>
            <c:numRef>
              <c:f>Лист1!$F$2:$F$10</c:f>
              <c:numCache>
                <c:formatCode>0.0</c:formatCode>
                <c:ptCount val="9"/>
                <c:pt idx="0">
                  <c:v>35.700000000000003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3770-4DD5-BD1E-DFB682001097}"/>
            </c:ext>
          </c:extLst>
        </c:ser>
        <c:ser>
          <c:idx val="5"/>
          <c:order val="5"/>
          <c:tx>
            <c:strRef>
              <c:f>Лист1!$G$1</c:f>
              <c:strCache>
                <c:ptCount val="1"/>
                <c:pt idx="0">
                  <c:v>Сацыяльная палітыка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2.8248587570621612E-3"/>
                  <c:y val="2.811951102163059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3770-4DD5-BD1E-DFB68200109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Раённы бюджэт</c:v>
                </c:pt>
                <c:pt idx="1">
                  <c:v>Сельскія бюджэты</c:v>
                </c:pt>
                <c:pt idx="2">
                  <c:v>Вердаміцкі</c:v>
                </c:pt>
                <c:pt idx="3">
                  <c:v>Дабравольскі</c:v>
                </c:pt>
                <c:pt idx="4">
                  <c:v>Нязбодзіцкі</c:v>
                </c:pt>
                <c:pt idx="5">
                  <c:v>Навадворскі</c:v>
                </c:pt>
                <c:pt idx="6">
                  <c:v>Свіслацкі</c:v>
                </c:pt>
                <c:pt idx="7">
                  <c:v>Ханявіцкі</c:v>
                </c:pt>
                <c:pt idx="8">
                  <c:v>Паразоўскі</c:v>
                </c:pt>
              </c:strCache>
            </c:strRef>
          </c:cat>
          <c:val>
            <c:numRef>
              <c:f>Лист1!$G$2:$G$10</c:f>
              <c:numCache>
                <c:formatCode>0.0</c:formatCode>
                <c:ptCount val="9"/>
                <c:pt idx="0">
                  <c:v>5.0999999999999996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D-3770-4DD5-BD1E-DFB682001097}"/>
            </c:ext>
          </c:extLst>
        </c:ser>
        <c:ser>
          <c:idx val="6"/>
          <c:order val="6"/>
          <c:tx>
            <c:strRef>
              <c:f>Лист1!$H$1</c:f>
              <c:strCache>
                <c:ptCount val="1"/>
                <c:pt idx="0">
                  <c:v>Нацыянальная эканоміка і іншыя выдаткі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2.8248587570621612E-3"/>
                  <c:y val="-8.435853306489172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3770-4DD5-BD1E-DFB68200109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Раённы бюджэт</c:v>
                </c:pt>
                <c:pt idx="1">
                  <c:v>Сельскія бюджэты</c:v>
                </c:pt>
                <c:pt idx="2">
                  <c:v>Вердаміцкі</c:v>
                </c:pt>
                <c:pt idx="3">
                  <c:v>Дабравольскі</c:v>
                </c:pt>
                <c:pt idx="4">
                  <c:v>Нязбодзіцкі</c:v>
                </c:pt>
                <c:pt idx="5">
                  <c:v>Навадворскі</c:v>
                </c:pt>
                <c:pt idx="6">
                  <c:v>Свіслацкі</c:v>
                </c:pt>
                <c:pt idx="7">
                  <c:v>Ханявіцкі</c:v>
                </c:pt>
                <c:pt idx="8">
                  <c:v>Паразоўскі</c:v>
                </c:pt>
              </c:strCache>
            </c:strRef>
          </c:cat>
          <c:val>
            <c:numRef>
              <c:f>Лист1!$H$2:$H$10</c:f>
              <c:numCache>
                <c:formatCode>0.0</c:formatCode>
                <c:ptCount val="9"/>
                <c:pt idx="0">
                  <c:v>5.8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F-3770-4DD5-BD1E-DFB68200109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100"/>
        <c:axId val="133422080"/>
        <c:axId val="133420544"/>
      </c:barChart>
      <c:valAx>
        <c:axId val="133420544"/>
        <c:scaling>
          <c:orientation val="minMax"/>
          <c:max val="100"/>
          <c:min val="0"/>
        </c:scaling>
        <c:delete val="0"/>
        <c:axPos val="l"/>
        <c:majorGridlines/>
        <c:numFmt formatCode="#,##0.0" sourceLinked="0"/>
        <c:majorTickMark val="none"/>
        <c:minorTickMark val="none"/>
        <c:tickLblPos val="nextTo"/>
        <c:spPr>
          <a:ln w="9525">
            <a:noFill/>
          </a:ln>
        </c:spPr>
        <c:txPr>
          <a:bodyPr/>
          <a:lstStyle/>
          <a:p>
            <a:pPr>
              <a:defRPr sz="14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33422080"/>
        <c:crosses val="autoZero"/>
        <c:crossBetween val="between"/>
        <c:majorUnit val="20"/>
        <c:minorUnit val="20"/>
      </c:valAx>
      <c:catAx>
        <c:axId val="133422080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105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33420544"/>
        <c:crosses val="autoZero"/>
        <c:auto val="1"/>
        <c:lblAlgn val="ctr"/>
        <c:lblOffset val="100"/>
        <c:noMultiLvlLbl val="0"/>
      </c:catAx>
    </c:plotArea>
    <c:legend>
      <c:legendPos val="b"/>
      <c:layout>
        <c:manualLayout>
          <c:xMode val="edge"/>
          <c:yMode val="edge"/>
          <c:x val="1.3741688538932817E-2"/>
          <c:y val="0.75143632562185159"/>
          <c:w val="0.96140551181102352"/>
          <c:h val="0.24578343103068459"/>
        </c:manualLayout>
      </c:layout>
      <c:overlay val="0"/>
      <c:txPr>
        <a:bodyPr/>
        <a:lstStyle/>
        <a:p>
          <a:pPr>
            <a:lnSpc>
              <a:spcPct val="100000"/>
            </a:lnSpc>
            <a:defRPr sz="115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249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4950220205525158"/>
          <c:y val="2.8718306405470937E-2"/>
          <c:w val="0.7376482494772969"/>
          <c:h val="0.73747802631938575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15"/>
          <c:dLbls>
            <c:dLbl>
              <c:idx val="0"/>
              <c:layout>
                <c:manualLayout>
                  <c:x val="6.497175141242939E-2"/>
                  <c:y val="-4.9371441026619702E-3"/>
                </c:manualLayout>
              </c:layout>
              <c:tx>
                <c:rich>
                  <a:bodyPr/>
                  <a:lstStyle/>
                  <a:p>
                    <a:fld id="{E5628A29-B738-45AC-81D4-217B7C9731E8}" type="VALUE">
                      <a:rPr lang="en-US"/>
                      <a:pPr/>
                      <a:t>[ЗНАЧЕНИЕ]</a:t>
                    </a:fld>
                    <a:r>
                      <a:rPr lang="en-US" baseline="0" dirty="0"/>
                      <a:t>; 63,7%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0-D03E-450F-8708-599434BF7612}"/>
                </c:ext>
              </c:extLst>
            </c:dLbl>
            <c:dLbl>
              <c:idx val="1"/>
              <c:layout>
                <c:manualLayout>
                  <c:x val="-4.2372881355932306E-2"/>
                  <c:y val="-5.4263466201672904E-2"/>
                </c:manualLayout>
              </c:layout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D03E-450F-8708-599434BF7612}"/>
                </c:ext>
              </c:extLst>
            </c:dLbl>
            <c:dLbl>
              <c:idx val="2"/>
              <c:layout>
                <c:manualLayout>
                  <c:x val="0"/>
                  <c:y val="-1.583347410293439E-2"/>
                </c:manualLayout>
              </c:layout>
              <c:tx>
                <c:rich>
                  <a:bodyPr/>
                  <a:lstStyle/>
                  <a:p>
                    <a:fld id="{0C5A3992-AB2C-4A0D-845F-EF122B23ADCC}" type="VALUE">
                      <a:rPr lang="en-US"/>
                      <a:pPr/>
                      <a:t>[ЗНАЧЕНИЕ]</a:t>
                    </a:fld>
                    <a:r>
                      <a:rPr lang="en-US" baseline="0" dirty="0"/>
                      <a:t>; 9,0%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2-D03E-450F-8708-599434BF7612}"/>
                </c:ext>
              </c:extLst>
            </c:dLbl>
            <c:dLbl>
              <c:idx val="3"/>
              <c:layout>
                <c:manualLayout>
                  <c:x val="1.8245918412740779E-3"/>
                  <c:y val="-3.1238863308176445E-2"/>
                </c:manualLayout>
              </c:layout>
              <c:tx>
                <c:rich>
                  <a:bodyPr/>
                  <a:lstStyle/>
                  <a:p>
                    <a:fld id="{EB57A7E8-F981-4BAA-850D-C34711649AFE}" type="VALUE">
                      <a:rPr lang="en-US"/>
                      <a:pPr/>
                      <a:t>[ЗНАЧЕНИЕ]</a:t>
                    </a:fld>
                    <a:r>
                      <a:rPr lang="en-US" baseline="0" dirty="0"/>
                      <a:t>; 7,3%		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D03E-450F-8708-599434BF7612}"/>
                </c:ext>
              </c:extLst>
            </c:dLbl>
            <c:dLbl>
              <c:idx val="4"/>
              <c:layout>
                <c:manualLayout>
                  <c:x val="0"/>
                  <c:y val="-1.4962046699179903E-2"/>
                </c:manualLayout>
              </c:layout>
              <c:tx>
                <c:rich>
                  <a:bodyPr/>
                  <a:lstStyle/>
                  <a:p>
                    <a:fld id="{79793E3B-34EB-473D-B032-DD7FD7287FB7}" type="VALUE">
                      <a:rPr lang="en-US"/>
                      <a:pPr/>
                      <a:t>[ЗНАЧЕНИЕ]</a:t>
                    </a:fld>
                    <a:r>
                      <a:rPr lang="en-US" baseline="0" dirty="0"/>
                      <a:t>; 8,0%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4-D03E-450F-8708-599434BF7612}"/>
                </c:ext>
              </c:extLst>
            </c:dLbl>
            <c:dLbl>
              <c:idx val="5"/>
              <c:layout>
                <c:manualLayout>
                  <c:x val="-8.5824899526155768E-2"/>
                  <c:y val="0"/>
                </c:manualLayout>
              </c:layout>
              <c:tx>
                <c:rich>
                  <a:bodyPr/>
                  <a:lstStyle/>
                  <a:p>
                    <a:fld id="{FD2F541F-527D-42FE-93CF-07337637D710}" type="VALUE">
                      <a:rPr lang="en-US"/>
                      <a:pPr/>
                      <a:t>[ЗНАЧЕНИЕ]</a:t>
                    </a:fld>
                    <a:r>
                      <a:rPr lang="en-US" baseline="0" dirty="0"/>
                      <a:t>; 3,1 %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D03E-450F-8708-599434BF7612}"/>
                </c:ext>
              </c:extLst>
            </c:dLbl>
            <c:dLbl>
              <c:idx val="6"/>
              <c:layout>
                <c:manualLayout>
                  <c:x val="0"/>
                  <c:y val="-7.7835163338147023E-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2 801,5</a:t>
                    </a:r>
                    <a:r>
                      <a:rPr lang="en-US" baseline="0" dirty="0"/>
                      <a:t>; 8,5%	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D03E-450F-8708-599434BF7612}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Лист1!$A$2:$A$8</c:f>
              <c:strCache>
                <c:ptCount val="7"/>
                <c:pt idx="0">
                  <c:v>Заробак</c:v>
                </c:pt>
                <c:pt idx="1">
                  <c:v>Набыццё прадметаў забеспячэння і расходных матэрыялаў</c:v>
                </c:pt>
                <c:pt idx="2">
                  <c:v>Аплата камунальных паслуг</c:v>
                </c:pt>
                <c:pt idx="3">
                  <c:v>Іншыя бягучыя выдаткі на закупкі тавараў і аплату паслуг</c:v>
                </c:pt>
                <c:pt idx="4">
                  <c:v>Субсідыі гаспадарчым арганізацыям</c:v>
                </c:pt>
                <c:pt idx="5">
                  <c:v>Бягучыя і капітальныя бюджэтныя трансферты насельніцтву</c:v>
                </c:pt>
                <c:pt idx="6">
                  <c:v>Іншыя выдаткі</c:v>
                </c:pt>
              </c:strCache>
            </c:strRef>
          </c:cat>
          <c:val>
            <c:numRef>
              <c:f>Лист1!$B$2:$B$8</c:f>
              <c:numCache>
                <c:formatCode>#,##0.0</c:formatCode>
                <c:ptCount val="7"/>
                <c:pt idx="0">
                  <c:v>20993.7</c:v>
                </c:pt>
                <c:pt idx="1">
                  <c:v>124</c:v>
                </c:pt>
                <c:pt idx="2">
                  <c:v>2953.6</c:v>
                </c:pt>
                <c:pt idx="3">
                  <c:v>2406.8000000000002</c:v>
                </c:pt>
                <c:pt idx="4">
                  <c:v>2634.3</c:v>
                </c:pt>
                <c:pt idx="5">
                  <c:v>1020.6</c:v>
                </c:pt>
                <c:pt idx="6">
                  <c:v>2406.8000000000002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D03E-450F-8708-599434BF7612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"/>
          <c:y val="0.7461681947155786"/>
          <c:w val="1"/>
          <c:h val="0.25383189385063892"/>
        </c:manualLayout>
      </c:layout>
      <c:overlay val="0"/>
      <c:txPr>
        <a:bodyPr/>
        <a:lstStyle/>
        <a:p>
          <a:pPr>
            <a:defRPr sz="115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4048862642169729"/>
          <c:y val="4.5156658628328794E-2"/>
          <c:w val="0.82895581802274765"/>
          <c:h val="0.48448270148647177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Заробак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9.4154544241294678E-4"/>
                  <c:y val="-1.644007301855456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A915-4134-AA36-7ECA24ED1FE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Раённы бюджэт</c:v>
                </c:pt>
                <c:pt idx="1">
                  <c:v>Сельскія бюджэты</c:v>
                </c:pt>
                <c:pt idx="2">
                  <c:v>Вердаміцкі</c:v>
                </c:pt>
                <c:pt idx="3">
                  <c:v>Дабравольскі</c:v>
                </c:pt>
                <c:pt idx="4">
                  <c:v>Нязбодзіцкі</c:v>
                </c:pt>
                <c:pt idx="5">
                  <c:v>Навадворскі</c:v>
                </c:pt>
                <c:pt idx="6">
                  <c:v>Свіслацкі</c:v>
                </c:pt>
                <c:pt idx="7">
                  <c:v>Ханявіцкі</c:v>
                </c:pt>
                <c:pt idx="8">
                  <c:v>Паразоўскі</c:v>
                </c:pt>
              </c:strCache>
            </c:strRef>
          </c:cat>
          <c:val>
            <c:numRef>
              <c:f>Лист1!$B$2:$B$10</c:f>
              <c:numCache>
                <c:formatCode>0.0</c:formatCode>
                <c:ptCount val="9"/>
                <c:pt idx="0">
                  <c:v>63.8</c:v>
                </c:pt>
                <c:pt idx="1">
                  <c:v>58.7</c:v>
                </c:pt>
                <c:pt idx="2">
                  <c:v>54</c:v>
                </c:pt>
                <c:pt idx="3">
                  <c:v>64.400000000000006</c:v>
                </c:pt>
                <c:pt idx="4">
                  <c:v>64.599999999999994</c:v>
                </c:pt>
                <c:pt idx="5">
                  <c:v>58.6</c:v>
                </c:pt>
                <c:pt idx="6">
                  <c:v>48.6</c:v>
                </c:pt>
                <c:pt idx="7">
                  <c:v>57.6</c:v>
                </c:pt>
                <c:pt idx="8">
                  <c:v>64.5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915-4134-AA36-7ECA24ED1FE6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Набыццё прадметаў забеспячэння і расходных матэрыялаў</c:v>
                </c:pt>
              </c:strCache>
            </c:strRef>
          </c:tx>
          <c:invertIfNegative val="0"/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A915-4134-AA36-7ECA24ED1FE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Раённы бюджэт</c:v>
                </c:pt>
                <c:pt idx="1">
                  <c:v>Сельскія бюджэты</c:v>
                </c:pt>
                <c:pt idx="2">
                  <c:v>Вердаміцкі</c:v>
                </c:pt>
                <c:pt idx="3">
                  <c:v>Дабравольскі</c:v>
                </c:pt>
                <c:pt idx="4">
                  <c:v>Нязбодзіцкі</c:v>
                </c:pt>
                <c:pt idx="5">
                  <c:v>Навадворскі</c:v>
                </c:pt>
                <c:pt idx="6">
                  <c:v>Свіслацкі</c:v>
                </c:pt>
                <c:pt idx="7">
                  <c:v>Ханявіцкі</c:v>
                </c:pt>
                <c:pt idx="8">
                  <c:v>Паразоўскі</c:v>
                </c:pt>
              </c:strCache>
            </c:strRef>
          </c:cat>
          <c:val>
            <c:numRef>
              <c:f>Лист1!$C$2:$C$10</c:f>
              <c:numCache>
                <c:formatCode>0.0</c:formatCode>
                <c:ptCount val="9"/>
                <c:pt idx="0">
                  <c:v>0.2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A915-4134-AA36-7ECA24ED1FE6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Аплата камунальных паслуг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5.6497175141242938E-3"/>
                  <c:y val="8.304498269896324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A915-4134-AA36-7ECA24ED1FE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Раённы бюджэт</c:v>
                </c:pt>
                <c:pt idx="1">
                  <c:v>Сельскія бюджэты</c:v>
                </c:pt>
                <c:pt idx="2">
                  <c:v>Вердаміцкі</c:v>
                </c:pt>
                <c:pt idx="3">
                  <c:v>Дабравольскі</c:v>
                </c:pt>
                <c:pt idx="4">
                  <c:v>Нязбодзіцкі</c:v>
                </c:pt>
                <c:pt idx="5">
                  <c:v>Навадворскі</c:v>
                </c:pt>
                <c:pt idx="6">
                  <c:v>Свіслацкі</c:v>
                </c:pt>
                <c:pt idx="7">
                  <c:v>Ханявіцкі</c:v>
                </c:pt>
                <c:pt idx="8">
                  <c:v>Паразоўскі</c:v>
                </c:pt>
              </c:strCache>
            </c:strRef>
          </c:cat>
          <c:val>
            <c:numRef>
              <c:f>Лист1!$D$2:$D$10</c:f>
              <c:numCache>
                <c:formatCode>0.0</c:formatCode>
                <c:ptCount val="9"/>
                <c:pt idx="0">
                  <c:v>9</c:v>
                </c:pt>
                <c:pt idx="1">
                  <c:v>6.6</c:v>
                </c:pt>
                <c:pt idx="2">
                  <c:v>7.8</c:v>
                </c:pt>
                <c:pt idx="3">
                  <c:v>8.1</c:v>
                </c:pt>
                <c:pt idx="4">
                  <c:v>6.3</c:v>
                </c:pt>
                <c:pt idx="5">
                  <c:v>4.0999999999999996</c:v>
                </c:pt>
                <c:pt idx="6">
                  <c:v>9.1999999999999993</c:v>
                </c:pt>
                <c:pt idx="7">
                  <c:v>7.1</c:v>
                </c:pt>
                <c:pt idx="8">
                  <c:v>4.0999999999999996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A915-4134-AA36-7ECA24ED1FE6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Іншыя бягучыя выдаткі на закупкі тавараў і аплату паслуг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Раённы бюджэт</c:v>
                </c:pt>
                <c:pt idx="1">
                  <c:v>Сельскія бюджэты</c:v>
                </c:pt>
                <c:pt idx="2">
                  <c:v>Вердаміцкі</c:v>
                </c:pt>
                <c:pt idx="3">
                  <c:v>Дабравольскі</c:v>
                </c:pt>
                <c:pt idx="4">
                  <c:v>Нязбодзіцкі</c:v>
                </c:pt>
                <c:pt idx="5">
                  <c:v>Навадворскі</c:v>
                </c:pt>
                <c:pt idx="6">
                  <c:v>Свіслацкі</c:v>
                </c:pt>
                <c:pt idx="7">
                  <c:v>Ханявіцкі</c:v>
                </c:pt>
                <c:pt idx="8">
                  <c:v>Паразоўскі</c:v>
                </c:pt>
              </c:strCache>
            </c:strRef>
          </c:cat>
          <c:val>
            <c:numRef>
              <c:f>Лист1!$E$2:$E$10</c:f>
              <c:numCache>
                <c:formatCode>0.0</c:formatCode>
                <c:ptCount val="9"/>
                <c:pt idx="0">
                  <c:v>6.9</c:v>
                </c:pt>
                <c:pt idx="1">
                  <c:v>24.8</c:v>
                </c:pt>
                <c:pt idx="2">
                  <c:v>29.8</c:v>
                </c:pt>
                <c:pt idx="3">
                  <c:v>17.399999999999999</c:v>
                </c:pt>
                <c:pt idx="4">
                  <c:v>22</c:v>
                </c:pt>
                <c:pt idx="5">
                  <c:v>18.2</c:v>
                </c:pt>
                <c:pt idx="6">
                  <c:v>36.4</c:v>
                </c:pt>
                <c:pt idx="7">
                  <c:v>25.8</c:v>
                </c:pt>
                <c:pt idx="8">
                  <c:v>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A915-4134-AA36-7ECA24ED1FE6}"/>
            </c:ext>
          </c:extLst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Субсідыі гаспадарчым арганізацыям</c:v>
                </c:pt>
              </c:strCache>
            </c:strRef>
          </c:tx>
          <c:invertIfNegative val="0"/>
          <c:dLbls>
            <c:dLbl>
              <c:idx val="0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A915-4134-AA36-7ECA24ED1FE6}"/>
                </c:ext>
              </c:extLst>
            </c:dLbl>
            <c:dLbl>
              <c:idx val="1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A915-4134-AA36-7ECA24ED1FE6}"/>
                </c:ext>
              </c:extLst>
            </c:dLbl>
            <c:dLbl>
              <c:idx val="2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A915-4134-AA36-7ECA24ED1FE6}"/>
                </c:ext>
              </c:extLst>
            </c:dLbl>
            <c:dLbl>
              <c:idx val="3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A915-4134-AA36-7ECA24ED1FE6}"/>
                </c:ext>
              </c:extLst>
            </c:dLbl>
            <c:dLbl>
              <c:idx val="4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A915-4134-AA36-7ECA24ED1FE6}"/>
                </c:ext>
              </c:extLst>
            </c:dLbl>
            <c:dLbl>
              <c:idx val="5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A915-4134-AA36-7ECA24ED1FE6}"/>
                </c:ext>
              </c:extLst>
            </c:dLbl>
            <c:dLbl>
              <c:idx val="6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A915-4134-AA36-7ECA24ED1FE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Раённы бюджэт</c:v>
                </c:pt>
                <c:pt idx="1">
                  <c:v>Сельскія бюджэты</c:v>
                </c:pt>
                <c:pt idx="2">
                  <c:v>Вердаміцкі</c:v>
                </c:pt>
                <c:pt idx="3">
                  <c:v>Дабравольскі</c:v>
                </c:pt>
                <c:pt idx="4">
                  <c:v>Нязбодзіцкі</c:v>
                </c:pt>
                <c:pt idx="5">
                  <c:v>Навадворскі</c:v>
                </c:pt>
                <c:pt idx="6">
                  <c:v>Свіслацкі</c:v>
                </c:pt>
                <c:pt idx="7">
                  <c:v>Ханявіцкі</c:v>
                </c:pt>
                <c:pt idx="8">
                  <c:v>Паразоўскі</c:v>
                </c:pt>
              </c:strCache>
            </c:strRef>
          </c:cat>
          <c:val>
            <c:numRef>
              <c:f>Лист1!$F$2:$F$10</c:f>
              <c:numCache>
                <c:formatCode>0.0</c:formatCode>
                <c:ptCount val="9"/>
                <c:pt idx="0">
                  <c:v>8.1999999999999993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A915-4134-AA36-7ECA24ED1FE6}"/>
            </c:ext>
          </c:extLst>
        </c:ser>
        <c:ser>
          <c:idx val="5"/>
          <c:order val="5"/>
          <c:tx>
            <c:strRef>
              <c:f>Лист1!$G$1</c:f>
              <c:strCache>
                <c:ptCount val="1"/>
                <c:pt idx="0">
                  <c:v>Бягучыя і капітальныя бюджэтныя трансферты насельніцтва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Раённы бюджэт</c:v>
                </c:pt>
                <c:pt idx="1">
                  <c:v>Сельскія бюджэты</c:v>
                </c:pt>
                <c:pt idx="2">
                  <c:v>Вердаміцкі</c:v>
                </c:pt>
                <c:pt idx="3">
                  <c:v>Дабравольскі</c:v>
                </c:pt>
                <c:pt idx="4">
                  <c:v>Нязбодзіцкі</c:v>
                </c:pt>
                <c:pt idx="5">
                  <c:v>Навадворскі</c:v>
                </c:pt>
                <c:pt idx="6">
                  <c:v>Свіслацкі</c:v>
                </c:pt>
                <c:pt idx="7">
                  <c:v>Ханявіцкі</c:v>
                </c:pt>
                <c:pt idx="8">
                  <c:v>Паразоўскі</c:v>
                </c:pt>
              </c:strCache>
            </c:strRef>
          </c:cat>
          <c:val>
            <c:numRef>
              <c:f>Лист1!$G$2:$G$10</c:f>
              <c:numCache>
                <c:formatCode>0.0</c:formatCode>
                <c:ptCount val="9"/>
                <c:pt idx="0">
                  <c:v>3.1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F-A915-4134-AA36-7ECA24ED1FE6}"/>
            </c:ext>
          </c:extLst>
        </c:ser>
        <c:ser>
          <c:idx val="6"/>
          <c:order val="6"/>
          <c:tx>
            <c:strRef>
              <c:f>Лист1!$H$1</c:f>
              <c:strCache>
                <c:ptCount val="1"/>
                <c:pt idx="0">
                  <c:v>Іншыя выдаткі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6949152542372881E-2"/>
                  <c:y val="-1.937716262975780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A915-4134-AA36-7ECA24ED1FE6}"/>
                </c:ext>
              </c:extLst>
            </c:dLbl>
            <c:dLbl>
              <c:idx val="1"/>
              <c:layout>
                <c:manualLayout>
                  <c:x val="0"/>
                  <c:y val="-2.214532871972379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A915-4134-AA36-7ECA24ED1FE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Раённы бюджэт</c:v>
                </c:pt>
                <c:pt idx="1">
                  <c:v>Сельскія бюджэты</c:v>
                </c:pt>
                <c:pt idx="2">
                  <c:v>Вердаміцкі</c:v>
                </c:pt>
                <c:pt idx="3">
                  <c:v>Дабравольскі</c:v>
                </c:pt>
                <c:pt idx="4">
                  <c:v>Нязбодзіцкі</c:v>
                </c:pt>
                <c:pt idx="5">
                  <c:v>Навадворскі</c:v>
                </c:pt>
                <c:pt idx="6">
                  <c:v>Свіслацкі</c:v>
                </c:pt>
                <c:pt idx="7">
                  <c:v>Ханявіцкі</c:v>
                </c:pt>
                <c:pt idx="8">
                  <c:v>Паразоўскі</c:v>
                </c:pt>
              </c:strCache>
            </c:strRef>
          </c:cat>
          <c:val>
            <c:numRef>
              <c:f>Лист1!$H$2:$H$10</c:f>
              <c:numCache>
                <c:formatCode>0.0</c:formatCode>
                <c:ptCount val="9"/>
                <c:pt idx="0">
                  <c:v>8.5</c:v>
                </c:pt>
                <c:pt idx="1">
                  <c:v>8.1999999999999993</c:v>
                </c:pt>
                <c:pt idx="2">
                  <c:v>8.1999999999999993</c:v>
                </c:pt>
                <c:pt idx="3">
                  <c:v>8.6</c:v>
                </c:pt>
                <c:pt idx="4">
                  <c:v>0.9</c:v>
                </c:pt>
                <c:pt idx="5">
                  <c:v>8.6999999999999993</c:v>
                </c:pt>
                <c:pt idx="6">
                  <c:v>5.9</c:v>
                </c:pt>
                <c:pt idx="7">
                  <c:v>9.5</c:v>
                </c:pt>
                <c:pt idx="8">
                  <c:v>9.4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2-A915-4134-AA36-7ECA24ED1FE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100"/>
        <c:axId val="134018560"/>
        <c:axId val="134017024"/>
      </c:barChart>
      <c:valAx>
        <c:axId val="134017024"/>
        <c:scaling>
          <c:orientation val="minMax"/>
          <c:max val="100"/>
          <c:min val="0"/>
        </c:scaling>
        <c:delete val="0"/>
        <c:axPos val="l"/>
        <c:majorGridlines/>
        <c:numFmt formatCode="#,##0.0" sourceLinked="0"/>
        <c:majorTickMark val="none"/>
        <c:minorTickMark val="none"/>
        <c:tickLblPos val="nextTo"/>
        <c:spPr>
          <a:ln w="9525">
            <a:noFill/>
          </a:ln>
        </c:spPr>
        <c:txPr>
          <a:bodyPr/>
          <a:lstStyle/>
          <a:p>
            <a:pPr>
              <a:defRPr sz="14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34018560"/>
        <c:crosses val="autoZero"/>
        <c:crossBetween val="between"/>
        <c:majorUnit val="20"/>
        <c:minorUnit val="20"/>
      </c:valAx>
      <c:catAx>
        <c:axId val="134018560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105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34017024"/>
        <c:crosses val="autoZero"/>
        <c:auto val="1"/>
        <c:lblAlgn val="ctr"/>
        <c:lblOffset val="100"/>
        <c:noMultiLvlLbl val="0"/>
      </c:catAx>
    </c:plotArea>
    <c:legend>
      <c:legendPos val="b"/>
      <c:layout>
        <c:manualLayout>
          <c:xMode val="edge"/>
          <c:yMode val="edge"/>
          <c:x val="1.3741688538932817E-2"/>
          <c:y val="0.6905366863744109"/>
          <c:w val="0.96015814760443163"/>
          <c:h val="0.30946331362558932"/>
        </c:manualLayout>
      </c:layout>
      <c:overlay val="0"/>
      <c:txPr>
        <a:bodyPr/>
        <a:lstStyle/>
        <a:p>
          <a:pPr>
            <a:lnSpc>
              <a:spcPct val="100000"/>
            </a:lnSpc>
            <a:defRPr sz="115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>
                <a:latin typeface="Times New Roman" pitchFamily="18" charset="0"/>
                <a:cs typeface="Times New Roman" pitchFamily="18" charset="0"/>
              </a:defRPr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Структура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даўгавых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абавязацельстваў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c:rich>
      </c:tx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доўгатэрміновы (звыш 1 года),
у нацвалюце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2.0833333333333663E-3"/>
                  <c:y val="-1.2500000000000001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F80F-4578-B265-3BCD6BDBE8E9}"/>
                </c:ext>
              </c:extLst>
            </c:dLbl>
            <c:dLbl>
              <c:idx val="1"/>
              <c:layout>
                <c:manualLayout>
                  <c:x val="-2.0833333333333663E-3"/>
                  <c:y val="6.2497539370078934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F80F-4578-B265-3BCD6BDBE8E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2"/>
                <c:pt idx="0">
                  <c:v>01.01.20 г.</c:v>
                </c:pt>
                <c:pt idx="1">
                  <c:v>01.01.21 г.</c:v>
                </c:pt>
              </c:strCache>
            </c:strRef>
          </c:cat>
          <c:val>
            <c:numRef>
              <c:f>Лист1!$B$2:$B$4</c:f>
              <c:numCache>
                <c:formatCode>#,##0.0</c:formatCode>
                <c:ptCount val="3"/>
                <c:pt idx="0">
                  <c:v>297.7</c:v>
                </c:pt>
                <c:pt idx="1">
                  <c:v>226.7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80F-4578-B265-3BCD6BDBE8E9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кароткатэрміновы (да 1 года),
у нацвалюце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4583333333333373E-2"/>
                  <c:y val="6.2500000000000134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F80F-4578-B265-3BCD6BDBE8E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2"/>
                <c:pt idx="0">
                  <c:v>01.01.20 г.</c:v>
                </c:pt>
                <c:pt idx="1">
                  <c:v>01.01.21 г.</c:v>
                </c:pt>
              </c:strCache>
            </c:strRef>
          </c:cat>
          <c:val>
            <c:numRef>
              <c:f>Лист1!$C$2:$C$4</c:f>
              <c:numCache>
                <c:formatCode>#,##0.0</c:formatCode>
                <c:ptCount val="3"/>
                <c:pt idx="0">
                  <c:v>86</c:v>
                </c:pt>
                <c:pt idx="1">
                  <c:v>74.900000000000006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F80F-4578-B265-3BCD6BDBE8E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34829952"/>
        <c:axId val="134831488"/>
      </c:barChart>
      <c:catAx>
        <c:axId val="13482995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34831488"/>
        <c:crosses val="autoZero"/>
        <c:auto val="1"/>
        <c:lblAlgn val="ctr"/>
        <c:lblOffset val="100"/>
        <c:noMultiLvlLbl val="0"/>
      </c:catAx>
      <c:valAx>
        <c:axId val="134831488"/>
        <c:scaling>
          <c:orientation val="minMax"/>
        </c:scaling>
        <c:delete val="0"/>
        <c:axPos val="l"/>
        <c:majorGridlines/>
        <c:numFmt formatCode="#,##0.0" sourceLinked="1"/>
        <c:majorTickMark val="out"/>
        <c:minorTickMark val="none"/>
        <c:tickLblPos val="nextTo"/>
        <c:txPr>
          <a:bodyPr/>
          <a:lstStyle/>
          <a:p>
            <a:pPr>
              <a:defRPr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3482995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3920308398950165"/>
          <c:y val="0.33255290354331107"/>
          <c:w val="0.34413024934383202"/>
          <c:h val="0.4454099409448854"/>
        </c:manualLayout>
      </c:layout>
      <c:overlay val="0"/>
      <c:txPr>
        <a:bodyPr/>
        <a:lstStyle/>
        <a:p>
          <a:pPr>
            <a:defRPr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0.0945</cdr:x>
      <cdr:y>0.1121</cdr:y>
    </cdr:from>
    <cdr:to>
      <cdr:x>0.16048</cdr:x>
      <cdr:y>0.17029</cdr:y>
    </cdr:to>
    <cdr:sp macro="" textlink="">
      <cdr:nvSpPr>
        <cdr:cNvPr id="3" name="Прямоугольник 2"/>
        <cdr:cNvSpPr/>
      </cdr:nvSpPr>
      <cdr:spPr>
        <a:xfrm xmlns:a="http://schemas.openxmlformats.org/drawingml/2006/main">
          <a:off x="432048" y="504056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>
              <a:latin typeface="Times New Roman" pitchFamily="18" charset="0"/>
              <a:cs typeface="Times New Roman" pitchFamily="18" charset="0"/>
            </a:rPr>
            <a:t>%</a:t>
          </a:r>
        </a:p>
      </cdr:txBody>
    </cdr:sp>
  </cdr:relSizeAnchor>
  <cdr:relSizeAnchor xmlns:cdr="http://schemas.openxmlformats.org/drawingml/2006/chartDrawing">
    <cdr:from>
      <cdr:x>0.0945</cdr:x>
      <cdr:y>0.30428</cdr:y>
    </cdr:from>
    <cdr:to>
      <cdr:x>0.16048</cdr:x>
      <cdr:y>0.36246</cdr:y>
    </cdr:to>
    <cdr:sp macro="" textlink="">
      <cdr:nvSpPr>
        <cdr:cNvPr id="4" name="Прямоугольник 3"/>
        <cdr:cNvSpPr/>
      </cdr:nvSpPr>
      <cdr:spPr>
        <a:xfrm xmlns:a="http://schemas.openxmlformats.org/drawingml/2006/main">
          <a:off x="432048" y="1368152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>
              <a:latin typeface="Times New Roman" pitchFamily="18" charset="0"/>
              <a:cs typeface="Times New Roman" pitchFamily="18" charset="0"/>
            </a:rPr>
            <a:t>%</a:t>
          </a:r>
        </a:p>
      </cdr:txBody>
    </cdr:sp>
  </cdr:relSizeAnchor>
  <cdr:relSizeAnchor xmlns:cdr="http://schemas.openxmlformats.org/drawingml/2006/chartDrawing">
    <cdr:from>
      <cdr:x>0.0945</cdr:x>
      <cdr:y>0.01601</cdr:y>
    </cdr:from>
    <cdr:to>
      <cdr:x>0.16048</cdr:x>
      <cdr:y>0.0742</cdr:y>
    </cdr:to>
    <cdr:sp macro="" textlink="">
      <cdr:nvSpPr>
        <cdr:cNvPr id="5" name="Прямоугольник 4"/>
        <cdr:cNvSpPr/>
      </cdr:nvSpPr>
      <cdr:spPr>
        <a:xfrm xmlns:a="http://schemas.openxmlformats.org/drawingml/2006/main">
          <a:off x="424853" y="82347"/>
          <a:ext cx="296633" cy="29930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>
              <a:latin typeface="Times New Roman" pitchFamily="18" charset="0"/>
              <a:cs typeface="Times New Roman" pitchFamily="18" charset="0"/>
            </a:rPr>
            <a:t>%</a:t>
          </a:r>
        </a:p>
      </cdr:txBody>
    </cdr:sp>
  </cdr:relSizeAnchor>
  <cdr:relSizeAnchor xmlns:cdr="http://schemas.openxmlformats.org/drawingml/2006/chartDrawing">
    <cdr:from>
      <cdr:x>0.0945</cdr:x>
      <cdr:y>0.49646</cdr:y>
    </cdr:from>
    <cdr:to>
      <cdr:x>0.16048</cdr:x>
      <cdr:y>0.55464</cdr:y>
    </cdr:to>
    <cdr:sp macro="" textlink="">
      <cdr:nvSpPr>
        <cdr:cNvPr id="7" name="Прямоугольник 6"/>
        <cdr:cNvSpPr/>
      </cdr:nvSpPr>
      <cdr:spPr>
        <a:xfrm xmlns:a="http://schemas.openxmlformats.org/drawingml/2006/main">
          <a:off x="432048" y="2232248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>
              <a:latin typeface="Times New Roman" pitchFamily="18" charset="0"/>
              <a:cs typeface="Times New Roman" pitchFamily="18" charset="0"/>
            </a:rPr>
            <a:t>%</a:t>
          </a:r>
        </a:p>
      </cdr:txBody>
    </cdr:sp>
  </cdr:relSizeAnchor>
  <cdr:relSizeAnchor xmlns:cdr="http://schemas.openxmlformats.org/drawingml/2006/chartDrawing">
    <cdr:from>
      <cdr:x>0.0945</cdr:x>
      <cdr:y>0.40037</cdr:y>
    </cdr:from>
    <cdr:to>
      <cdr:x>0.16048</cdr:x>
      <cdr:y>0.45855</cdr:y>
    </cdr:to>
    <cdr:sp macro="" textlink="">
      <cdr:nvSpPr>
        <cdr:cNvPr id="8" name="Прямоугольник 7"/>
        <cdr:cNvSpPr/>
      </cdr:nvSpPr>
      <cdr:spPr>
        <a:xfrm xmlns:a="http://schemas.openxmlformats.org/drawingml/2006/main">
          <a:off x="432048" y="1800200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>
              <a:latin typeface="Times New Roman" pitchFamily="18" charset="0"/>
              <a:cs typeface="Times New Roman" pitchFamily="18" charset="0"/>
            </a:rPr>
            <a:t>%</a:t>
          </a:r>
        </a:p>
      </cdr:txBody>
    </cdr:sp>
  </cdr:relSizeAnchor>
  <cdr:relSizeAnchor xmlns:cdr="http://schemas.openxmlformats.org/drawingml/2006/chartDrawing">
    <cdr:from>
      <cdr:x>0.0945</cdr:x>
      <cdr:y>0.20819</cdr:y>
    </cdr:from>
    <cdr:to>
      <cdr:x>0.16048</cdr:x>
      <cdr:y>0.26637</cdr:y>
    </cdr:to>
    <cdr:sp macro="" textlink="">
      <cdr:nvSpPr>
        <cdr:cNvPr id="9" name="Прямоугольник 8"/>
        <cdr:cNvSpPr/>
      </cdr:nvSpPr>
      <cdr:spPr>
        <a:xfrm xmlns:a="http://schemas.openxmlformats.org/drawingml/2006/main">
          <a:off x="432048" y="936104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>
              <a:latin typeface="Times New Roman" pitchFamily="18" charset="0"/>
              <a:cs typeface="Times New Roman" pitchFamily="18" charset="0"/>
            </a:rPr>
            <a:t>%</a:t>
          </a: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0.77407</cdr:x>
      <cdr:y>0</cdr:y>
    </cdr:from>
    <cdr:to>
      <cdr:x>0.98914</cdr:x>
      <cdr:y>0.05945</cdr:y>
    </cdr:to>
    <cdr:sp macro="" textlink="">
      <cdr:nvSpPr>
        <cdr:cNvPr id="2" name="Прямоугольник 1"/>
        <cdr:cNvSpPr/>
      </cdr:nvSpPr>
      <cdr:spPr>
        <a:xfrm xmlns:a="http://schemas.openxmlformats.org/drawingml/2006/main">
          <a:off x="3480064" y="0"/>
          <a:ext cx="966931" cy="27699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>
              <a:latin typeface="Times New Roman" pitchFamily="18" charset="0"/>
              <a:cs typeface="Times New Roman" pitchFamily="18" charset="0"/>
            </a:rPr>
            <a:t>тыс. 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руб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.;  %</a:t>
          </a:r>
        </a:p>
      </cdr:txBody>
    </cdr:sp>
  </cdr:relSizeAnchor>
  <cdr:relSizeAnchor xmlns:cdr="http://schemas.openxmlformats.org/drawingml/2006/chartDrawing">
    <cdr:from>
      <cdr:x>0</cdr:x>
      <cdr:y>0.67986</cdr:y>
    </cdr:from>
    <cdr:to>
      <cdr:x>0.35377</cdr:x>
      <cdr:y>0.73601</cdr:y>
    </cdr:to>
    <cdr:sp macro="" textlink="">
      <cdr:nvSpPr>
        <cdr:cNvPr id="3" name="Прямоугольник 2"/>
        <cdr:cNvSpPr/>
      </cdr:nvSpPr>
      <cdr:spPr>
        <a:xfrm xmlns:a="http://schemas.openxmlformats.org/drawingml/2006/main">
          <a:off x="0" y="3167680"/>
          <a:ext cx="1590500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dirty="0" err="1">
              <a:latin typeface="Times New Roman" pitchFamily="18" charset="0"/>
              <a:cs typeface="Times New Roman" pitchFamily="18" charset="0"/>
            </a:rPr>
            <a:t>Кансалідаваны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бюджэт</a:t>
          </a:r>
          <a:endParaRPr lang="ru-RU" sz="1100" dirty="0"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0.76068</cdr:x>
      <cdr:y>0.0001</cdr:y>
    </cdr:from>
    <cdr:to>
      <cdr:x>1</cdr:x>
      <cdr:y>0.06143</cdr:y>
    </cdr:to>
    <cdr:sp macro="" textlink="">
      <cdr:nvSpPr>
        <cdr:cNvPr id="2" name="Прямоугольник 1"/>
        <cdr:cNvSpPr/>
      </cdr:nvSpPr>
      <cdr:spPr>
        <a:xfrm xmlns:a="http://schemas.openxmlformats.org/drawingml/2006/main">
          <a:off x="3419865" y="471"/>
          <a:ext cx="1075935" cy="27699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>
              <a:latin typeface="Times New Roman" pitchFamily="18" charset="0"/>
              <a:cs typeface="Times New Roman" pitchFamily="18" charset="0"/>
            </a:rPr>
            <a:t>тыс. 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руб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.;  %</a:t>
          </a:r>
        </a:p>
      </cdr:txBody>
    </cdr:sp>
  </cdr:relSizeAnchor>
  <cdr:relSizeAnchor xmlns:cdr="http://schemas.openxmlformats.org/drawingml/2006/chartDrawing">
    <cdr:from>
      <cdr:x>0</cdr:x>
      <cdr:y>0.66973</cdr:y>
    </cdr:from>
    <cdr:to>
      <cdr:x>0.35377</cdr:x>
      <cdr:y>0.72765</cdr:y>
    </cdr:to>
    <cdr:sp macro="" textlink="">
      <cdr:nvSpPr>
        <cdr:cNvPr id="3" name="Прямоугольник 2"/>
        <cdr:cNvSpPr/>
      </cdr:nvSpPr>
      <cdr:spPr>
        <a:xfrm xmlns:a="http://schemas.openxmlformats.org/drawingml/2006/main">
          <a:off x="0" y="3024793"/>
          <a:ext cx="1590500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dirty="0" err="1">
              <a:latin typeface="Times New Roman" pitchFamily="18" charset="0"/>
              <a:cs typeface="Times New Roman" pitchFamily="18" charset="0"/>
            </a:rPr>
            <a:t>Кансалідаваны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бюджэт</a:t>
          </a:r>
          <a:endParaRPr lang="ru-RU" dirty="0"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0.09517</cdr:x>
      <cdr:y>0.01605</cdr:y>
    </cdr:from>
    <cdr:to>
      <cdr:x>0.16227</cdr:x>
      <cdr:y>0.07397</cdr:y>
    </cdr:to>
    <cdr:sp macro="" textlink="">
      <cdr:nvSpPr>
        <cdr:cNvPr id="2" name="Прямоугольник 1"/>
        <cdr:cNvSpPr/>
      </cdr:nvSpPr>
      <cdr:spPr>
        <a:xfrm xmlns:a="http://schemas.openxmlformats.org/drawingml/2006/main">
          <a:off x="427856" y="72479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>
              <a:latin typeface="Times New Roman" pitchFamily="18" charset="0"/>
              <a:cs typeface="Times New Roman" pitchFamily="18" charset="0"/>
            </a:rPr>
            <a:t>%</a:t>
          </a:r>
        </a:p>
      </cdr:txBody>
    </cdr:sp>
  </cdr:relSizeAnchor>
  <cdr:relSizeAnchor xmlns:cdr="http://schemas.openxmlformats.org/drawingml/2006/chartDrawing">
    <cdr:from>
      <cdr:x>0.09517</cdr:x>
      <cdr:y>0.11171</cdr:y>
    </cdr:from>
    <cdr:to>
      <cdr:x>0.16227</cdr:x>
      <cdr:y>0.16963</cdr:y>
    </cdr:to>
    <cdr:sp macro="" textlink="">
      <cdr:nvSpPr>
        <cdr:cNvPr id="3" name="Прямоугольник 2"/>
        <cdr:cNvSpPr/>
      </cdr:nvSpPr>
      <cdr:spPr>
        <a:xfrm xmlns:a="http://schemas.openxmlformats.org/drawingml/2006/main">
          <a:off x="427856" y="504527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>
              <a:latin typeface="Times New Roman" pitchFamily="18" charset="0"/>
              <a:cs typeface="Times New Roman" pitchFamily="18" charset="0"/>
            </a:rPr>
            <a:t>%</a:t>
          </a:r>
        </a:p>
      </cdr:txBody>
    </cdr:sp>
  </cdr:relSizeAnchor>
  <cdr:relSizeAnchor xmlns:cdr="http://schemas.openxmlformats.org/drawingml/2006/chartDrawing">
    <cdr:from>
      <cdr:x>0.09517</cdr:x>
      <cdr:y>0.20737</cdr:y>
    </cdr:from>
    <cdr:to>
      <cdr:x>0.16227</cdr:x>
      <cdr:y>0.26529</cdr:y>
    </cdr:to>
    <cdr:sp macro="" textlink="">
      <cdr:nvSpPr>
        <cdr:cNvPr id="4" name="Прямоугольник 3"/>
        <cdr:cNvSpPr/>
      </cdr:nvSpPr>
      <cdr:spPr>
        <a:xfrm xmlns:a="http://schemas.openxmlformats.org/drawingml/2006/main">
          <a:off x="427856" y="936575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>
              <a:latin typeface="Times New Roman" pitchFamily="18" charset="0"/>
              <a:cs typeface="Times New Roman" pitchFamily="18" charset="0"/>
            </a:rPr>
            <a:t>%</a:t>
          </a:r>
        </a:p>
      </cdr:txBody>
    </cdr:sp>
  </cdr:relSizeAnchor>
  <cdr:relSizeAnchor xmlns:cdr="http://schemas.openxmlformats.org/drawingml/2006/chartDrawing">
    <cdr:from>
      <cdr:x>0.09517</cdr:x>
      <cdr:y>0.30303</cdr:y>
    </cdr:from>
    <cdr:to>
      <cdr:x>0.16227</cdr:x>
      <cdr:y>0.36096</cdr:y>
    </cdr:to>
    <cdr:sp macro="" textlink="">
      <cdr:nvSpPr>
        <cdr:cNvPr id="5" name="Прямоугольник 4"/>
        <cdr:cNvSpPr/>
      </cdr:nvSpPr>
      <cdr:spPr>
        <a:xfrm xmlns:a="http://schemas.openxmlformats.org/drawingml/2006/main">
          <a:off x="427856" y="1368623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>
              <a:latin typeface="Times New Roman" pitchFamily="18" charset="0"/>
              <a:cs typeface="Times New Roman" pitchFamily="18" charset="0"/>
            </a:rPr>
            <a:t>%</a:t>
          </a:r>
        </a:p>
      </cdr:txBody>
    </cdr:sp>
  </cdr:relSizeAnchor>
  <cdr:relSizeAnchor xmlns:cdr="http://schemas.openxmlformats.org/drawingml/2006/chartDrawing">
    <cdr:from>
      <cdr:x>0.09517</cdr:x>
      <cdr:y>0.39869</cdr:y>
    </cdr:from>
    <cdr:to>
      <cdr:x>0.16227</cdr:x>
      <cdr:y>0.45662</cdr:y>
    </cdr:to>
    <cdr:sp macro="" textlink="">
      <cdr:nvSpPr>
        <cdr:cNvPr id="6" name="Прямоугольник 5"/>
        <cdr:cNvSpPr/>
      </cdr:nvSpPr>
      <cdr:spPr>
        <a:xfrm xmlns:a="http://schemas.openxmlformats.org/drawingml/2006/main">
          <a:off x="427856" y="1800671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>
              <a:latin typeface="Times New Roman" pitchFamily="18" charset="0"/>
              <a:cs typeface="Times New Roman" pitchFamily="18" charset="0"/>
            </a:rPr>
            <a:t>%</a:t>
          </a:r>
        </a:p>
      </cdr:txBody>
    </cdr:sp>
  </cdr:relSizeAnchor>
  <cdr:relSizeAnchor xmlns:cdr="http://schemas.openxmlformats.org/drawingml/2006/chartDrawing">
    <cdr:from>
      <cdr:x>0.09517</cdr:x>
      <cdr:y>0.49435</cdr:y>
    </cdr:from>
    <cdr:to>
      <cdr:x>0.16227</cdr:x>
      <cdr:y>0.55228</cdr:y>
    </cdr:to>
    <cdr:sp macro="" textlink="">
      <cdr:nvSpPr>
        <cdr:cNvPr id="7" name="Прямоугольник 6"/>
        <cdr:cNvSpPr/>
      </cdr:nvSpPr>
      <cdr:spPr>
        <a:xfrm xmlns:a="http://schemas.openxmlformats.org/drawingml/2006/main">
          <a:off x="427856" y="2232719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>
              <a:latin typeface="Times New Roman" pitchFamily="18" charset="0"/>
              <a:cs typeface="Times New Roman" pitchFamily="18" charset="0"/>
            </a:rPr>
            <a:t>%</a:t>
          </a:r>
        </a:p>
      </cdr:txBody>
    </cdr: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0.74466</cdr:x>
      <cdr:y>0</cdr:y>
    </cdr:from>
    <cdr:to>
      <cdr:x>0.95288</cdr:x>
      <cdr:y>0.09727</cdr:y>
    </cdr:to>
    <cdr:sp macro="" textlink="">
      <cdr:nvSpPr>
        <cdr:cNvPr id="2" name="Прямоугольник 1"/>
        <cdr:cNvSpPr/>
      </cdr:nvSpPr>
      <cdr:spPr>
        <a:xfrm xmlns:a="http://schemas.openxmlformats.org/drawingml/2006/main">
          <a:off x="3347842" y="0"/>
          <a:ext cx="936126" cy="44627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>
          <a:spAutoFit/>
        </a:bodyPr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>
              <a:latin typeface="Times New Roman" pitchFamily="18" charset="0"/>
              <a:cs typeface="Times New Roman" pitchFamily="18" charset="0"/>
            </a:rPr>
            <a:t>тыс. 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руб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.;  %</a:t>
          </a:r>
        </a:p>
      </cdr:txBody>
    </cdr:sp>
  </cdr:relSizeAnchor>
  <cdr:relSizeAnchor xmlns:cdr="http://schemas.openxmlformats.org/drawingml/2006/chartDrawing">
    <cdr:from>
      <cdr:x>0</cdr:x>
      <cdr:y>0.65918</cdr:y>
    </cdr:from>
    <cdr:to>
      <cdr:x>0.35377</cdr:x>
      <cdr:y>0.7162</cdr:y>
    </cdr:to>
    <cdr:sp macro="" textlink="">
      <cdr:nvSpPr>
        <cdr:cNvPr id="3" name="Прямоугольник 2"/>
        <cdr:cNvSpPr/>
      </cdr:nvSpPr>
      <cdr:spPr>
        <a:xfrm xmlns:a="http://schemas.openxmlformats.org/drawingml/2006/main">
          <a:off x="0" y="3024235"/>
          <a:ext cx="1590500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dirty="0" err="1">
              <a:latin typeface="Times New Roman" pitchFamily="18" charset="0"/>
              <a:cs typeface="Times New Roman" pitchFamily="18" charset="0"/>
            </a:rPr>
            <a:t>Кансалідаваны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бюджэт</a:t>
          </a:r>
          <a:endParaRPr lang="ru-RU" dirty="0"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drawings/drawing6.xml><?xml version="1.0" encoding="utf-8"?>
<c:userShapes xmlns:c="http://schemas.openxmlformats.org/drawingml/2006/chart">
  <cdr:relSizeAnchor xmlns:cdr="http://schemas.openxmlformats.org/drawingml/2006/chartDrawing">
    <cdr:from>
      <cdr:x>0.09517</cdr:x>
      <cdr:y>0.40806</cdr:y>
    </cdr:from>
    <cdr:to>
      <cdr:x>0.16227</cdr:x>
      <cdr:y>0.46508</cdr:y>
    </cdr:to>
    <cdr:sp macro="" textlink="">
      <cdr:nvSpPr>
        <cdr:cNvPr id="2" name="Прямоугольник 1"/>
        <cdr:cNvSpPr/>
      </cdr:nvSpPr>
      <cdr:spPr>
        <a:xfrm xmlns:a="http://schemas.openxmlformats.org/drawingml/2006/main">
          <a:off x="427856" y="1872109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>
              <a:latin typeface="Times New Roman" pitchFamily="18" charset="0"/>
              <a:cs typeface="Times New Roman" pitchFamily="18" charset="0"/>
            </a:rPr>
            <a:t>%</a:t>
          </a:r>
        </a:p>
      </cdr:txBody>
    </cdr:sp>
  </cdr:relSizeAnchor>
  <cdr:relSizeAnchor xmlns:cdr="http://schemas.openxmlformats.org/drawingml/2006/chartDrawing">
    <cdr:from>
      <cdr:x>0.09517</cdr:x>
      <cdr:y>0.01567</cdr:y>
    </cdr:from>
    <cdr:to>
      <cdr:x>0.16227</cdr:x>
      <cdr:y>0.0727</cdr:y>
    </cdr:to>
    <cdr:sp macro="" textlink="">
      <cdr:nvSpPr>
        <cdr:cNvPr id="3" name="Прямоугольник 2"/>
        <cdr:cNvSpPr/>
      </cdr:nvSpPr>
      <cdr:spPr>
        <a:xfrm xmlns:a="http://schemas.openxmlformats.org/drawingml/2006/main">
          <a:off x="427856" y="71909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>
              <a:latin typeface="Times New Roman" pitchFamily="18" charset="0"/>
              <a:cs typeface="Times New Roman" pitchFamily="18" charset="0"/>
            </a:rPr>
            <a:t>%</a:t>
          </a:r>
        </a:p>
      </cdr:txBody>
    </cdr:sp>
  </cdr:relSizeAnchor>
  <cdr:relSizeAnchor xmlns:cdr="http://schemas.openxmlformats.org/drawingml/2006/chartDrawing">
    <cdr:from>
      <cdr:x>0.09517</cdr:x>
      <cdr:y>0.10985</cdr:y>
    </cdr:from>
    <cdr:to>
      <cdr:x>0.16227</cdr:x>
      <cdr:y>0.16687</cdr:y>
    </cdr:to>
    <cdr:sp macro="" textlink="">
      <cdr:nvSpPr>
        <cdr:cNvPr id="5" name="Прямоугольник 4"/>
        <cdr:cNvSpPr/>
      </cdr:nvSpPr>
      <cdr:spPr>
        <a:xfrm xmlns:a="http://schemas.openxmlformats.org/drawingml/2006/main">
          <a:off x="427856" y="503957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>
              <a:latin typeface="Times New Roman" pitchFamily="18" charset="0"/>
              <a:cs typeface="Times New Roman" pitchFamily="18" charset="0"/>
            </a:rPr>
            <a:t>%</a:t>
          </a:r>
        </a:p>
      </cdr:txBody>
    </cdr:sp>
  </cdr:relSizeAnchor>
  <cdr:relSizeAnchor xmlns:cdr="http://schemas.openxmlformats.org/drawingml/2006/chartDrawing">
    <cdr:from>
      <cdr:x>0.09517</cdr:x>
      <cdr:y>0.20402</cdr:y>
    </cdr:from>
    <cdr:to>
      <cdr:x>0.16227</cdr:x>
      <cdr:y>0.26104</cdr:y>
    </cdr:to>
    <cdr:sp macro="" textlink="">
      <cdr:nvSpPr>
        <cdr:cNvPr id="6" name="Прямоугольник 5"/>
        <cdr:cNvSpPr/>
      </cdr:nvSpPr>
      <cdr:spPr>
        <a:xfrm xmlns:a="http://schemas.openxmlformats.org/drawingml/2006/main">
          <a:off x="427856" y="936005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>
              <a:latin typeface="Times New Roman" pitchFamily="18" charset="0"/>
              <a:cs typeface="Times New Roman" pitchFamily="18" charset="0"/>
            </a:rPr>
            <a:t>%</a:t>
          </a:r>
        </a:p>
      </cdr:txBody>
    </cdr:sp>
  </cdr:relSizeAnchor>
  <cdr:relSizeAnchor xmlns:cdr="http://schemas.openxmlformats.org/drawingml/2006/chartDrawing">
    <cdr:from>
      <cdr:x>0.09517</cdr:x>
      <cdr:y>0.31388</cdr:y>
    </cdr:from>
    <cdr:to>
      <cdr:x>0.16227</cdr:x>
      <cdr:y>0.37091</cdr:y>
    </cdr:to>
    <cdr:sp macro="" textlink="">
      <cdr:nvSpPr>
        <cdr:cNvPr id="7" name="Прямоугольник 6"/>
        <cdr:cNvSpPr/>
      </cdr:nvSpPr>
      <cdr:spPr>
        <a:xfrm xmlns:a="http://schemas.openxmlformats.org/drawingml/2006/main">
          <a:off x="427856" y="1440061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>
              <a:latin typeface="Times New Roman" pitchFamily="18" charset="0"/>
              <a:cs typeface="Times New Roman" pitchFamily="18" charset="0"/>
            </a:rPr>
            <a:t>%</a:t>
          </a:r>
        </a:p>
      </cdr:txBody>
    </cdr:sp>
  </cdr:relSizeAnchor>
  <cdr:relSizeAnchor xmlns:cdr="http://schemas.openxmlformats.org/drawingml/2006/chartDrawing">
    <cdr:from>
      <cdr:x>0.09517</cdr:x>
      <cdr:y>0.50223</cdr:y>
    </cdr:from>
    <cdr:to>
      <cdr:x>0.16227</cdr:x>
      <cdr:y>0.55925</cdr:y>
    </cdr:to>
    <cdr:sp macro="" textlink="">
      <cdr:nvSpPr>
        <cdr:cNvPr id="8" name="Прямоугольник 7"/>
        <cdr:cNvSpPr/>
      </cdr:nvSpPr>
      <cdr:spPr>
        <a:xfrm xmlns:a="http://schemas.openxmlformats.org/drawingml/2006/main">
          <a:off x="427856" y="2304157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>
              <a:latin typeface="Times New Roman" pitchFamily="18" charset="0"/>
              <a:cs typeface="Times New Roman" pitchFamily="18" charset="0"/>
            </a:rPr>
            <a:t>%</a:t>
          </a:r>
        </a:p>
      </cdr:txBody>
    </cdr:sp>
  </cdr:relSizeAnchor>
</c:userShapes>
</file>

<file path=ppt/drawings/drawing7.xml><?xml version="1.0" encoding="utf-8"?>
<c:userShapes xmlns:c="http://schemas.openxmlformats.org/drawingml/2006/chart">
  <cdr:relSizeAnchor xmlns:cdr="http://schemas.openxmlformats.org/drawingml/2006/chartDrawing">
    <cdr:from>
      <cdr:x>0.84256</cdr:x>
      <cdr:y>0.11019</cdr:y>
    </cdr:from>
    <cdr:to>
      <cdr:x>0.98436</cdr:x>
      <cdr:y>0.18592</cdr:y>
    </cdr:to>
    <cdr:sp macro="" textlink="">
      <cdr:nvSpPr>
        <cdr:cNvPr id="2" name="Прямоугольник 1"/>
        <cdr:cNvSpPr/>
      </cdr:nvSpPr>
      <cdr:spPr>
        <a:xfrm xmlns:a="http://schemas.openxmlformats.org/drawingml/2006/main">
          <a:off x="5136246" y="447812"/>
          <a:ext cx="864404" cy="30777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400" dirty="0">
              <a:latin typeface="Times New Roman" pitchFamily="18" charset="0"/>
              <a:cs typeface="Times New Roman" pitchFamily="18" charset="0"/>
            </a:rPr>
            <a:t>тыс. руб.</a:t>
          </a: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6332"/>
          </a:xfrm>
          <a:prstGeom prst="rect">
            <a:avLst/>
          </a:prstGeom>
        </p:spPr>
        <p:txBody>
          <a:bodyPr vert="horz" lIns="91394" tIns="45697" rIns="91394" bIns="45697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394" tIns="45697" rIns="91394" bIns="45697" rtlCol="0"/>
          <a:lstStyle>
            <a:lvl1pPr algn="r">
              <a:defRPr sz="1200"/>
            </a:lvl1pPr>
          </a:lstStyle>
          <a:p>
            <a:fld id="{5B5B2C10-A823-48D5-A595-3AA99F613FC7}" type="datetimeFigureOut">
              <a:rPr lang="ru-RU" smtClean="0"/>
              <a:pPr/>
              <a:t>10.03.2021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1" y="9428583"/>
            <a:ext cx="2945659" cy="496332"/>
          </a:xfrm>
          <a:prstGeom prst="rect">
            <a:avLst/>
          </a:prstGeom>
        </p:spPr>
        <p:txBody>
          <a:bodyPr vert="horz" lIns="91394" tIns="45697" rIns="91394" bIns="45697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394" tIns="45697" rIns="91394" bIns="45697" rtlCol="0" anchor="b"/>
          <a:lstStyle>
            <a:lvl1pPr algn="r">
              <a:defRPr sz="1200"/>
            </a:lvl1pPr>
          </a:lstStyle>
          <a:p>
            <a:fld id="{A4838C63-775D-441E-AC36-3484755155C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9683868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6332"/>
          </a:xfrm>
          <a:prstGeom prst="rect">
            <a:avLst/>
          </a:prstGeom>
        </p:spPr>
        <p:txBody>
          <a:bodyPr vert="horz" lIns="91394" tIns="45697" rIns="91394" bIns="45697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394" tIns="45697" rIns="91394" bIns="45697" rtlCol="0"/>
          <a:lstStyle>
            <a:lvl1pPr algn="r">
              <a:defRPr sz="1200"/>
            </a:lvl1pPr>
          </a:lstStyle>
          <a:p>
            <a:fld id="{84120DA1-7ABA-48BB-83AB-0DFBDB4DB943}" type="datetimeFigureOut">
              <a:rPr lang="ru-RU" smtClean="0"/>
              <a:pPr/>
              <a:t>10.03.2021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394" tIns="45697" rIns="91394" bIns="45697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394" tIns="45697" rIns="91394" bIns="45697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9428583"/>
            <a:ext cx="2945659" cy="496332"/>
          </a:xfrm>
          <a:prstGeom prst="rect">
            <a:avLst/>
          </a:prstGeom>
        </p:spPr>
        <p:txBody>
          <a:bodyPr vert="horz" lIns="91394" tIns="45697" rIns="91394" bIns="45697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394" tIns="45697" rIns="91394" bIns="45697" rtlCol="0" anchor="b"/>
          <a:lstStyle>
            <a:lvl1pPr algn="r">
              <a:defRPr sz="1200"/>
            </a:lvl1pPr>
          </a:lstStyle>
          <a:p>
            <a:fld id="{1F399D40-BADF-4B17-B833-149457CB67E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93769623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16700" cy="37226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024377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24"/>
            <a:ext cx="7772400" cy="1102519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C11CB-27E8-400B-A2A3-5F9A57E5E019}" type="datetime1">
              <a:rPr lang="ru-RU" smtClean="0"/>
              <a:pPr/>
              <a:t>10.03.2021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Слайд №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3468F-0B15-43B8-A9BF-5DD43273071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48296887"/>
      </p:ext>
    </p:extLst>
  </p:cSld>
  <p:clrMapOvr>
    <a:masterClrMapping/>
  </p:clrMapOvr>
  <p:transition spd="slow">
    <p:wip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BC65B0-1072-4E93-9C00-FC7D4D821DC7}" type="datetime1">
              <a:rPr lang="ru-RU" smtClean="0"/>
              <a:pPr/>
              <a:t>10.03.2021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Слайд №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3468F-0B15-43B8-A9BF-5DD43273071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0817079"/>
      </p:ext>
    </p:extLst>
  </p:cSld>
  <p:clrMapOvr>
    <a:masterClrMapping/>
  </p:clrMapOvr>
  <p:transition spd="slow">
    <p:wip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BF1F0-5418-4344-B520-CBF5221412A6}" type="datetime1">
              <a:rPr lang="ru-RU" smtClean="0"/>
              <a:pPr/>
              <a:t>10.03.2021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Слайд №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3468F-0B15-43B8-A9BF-5DD43273071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6450951"/>
      </p:ext>
    </p:extLst>
  </p:cSld>
  <p:clrMapOvr>
    <a:masterClrMapping/>
  </p:clrMapOvr>
  <p:transition spd="slow">
    <p:wip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4CF03-E368-4351-9CBF-40EFC70C6732}" type="datetime1">
              <a:rPr lang="ru-RU" smtClean="0"/>
              <a:pPr/>
              <a:t>10.03.2021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Слайд №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3468F-0B15-43B8-A9BF-5DD43273071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3370170"/>
      </p:ext>
    </p:extLst>
  </p:cSld>
  <p:clrMapOvr>
    <a:masterClrMapping/>
  </p:clrMapOvr>
  <p:transition spd="slow">
    <p:wip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F075B-B04B-4441-9A89-D82D98E4A946}" type="datetime1">
              <a:rPr lang="ru-RU" smtClean="0"/>
              <a:pPr/>
              <a:t>10.03.2021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Слайд №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3468F-0B15-43B8-A9BF-5DD43273071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59379767"/>
      </p:ext>
    </p:extLst>
  </p:cSld>
  <p:clrMapOvr>
    <a:masterClrMapping/>
  </p:clrMapOvr>
  <p:transition spd="slow">
    <p:wip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59741-87AA-41EF-8427-4D18A538D9C2}" type="datetime1">
              <a:rPr lang="ru-RU" smtClean="0"/>
              <a:pPr/>
              <a:t>10.03.2021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Слайд №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3468F-0B15-43B8-A9BF-5DD43273071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86781818"/>
      </p:ext>
    </p:extLst>
  </p:cSld>
  <p:clrMapOvr>
    <a:masterClrMapping/>
  </p:clrMapOvr>
  <p:transition spd="slow">
    <p:wip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33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33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4D1E6-B831-4991-A385-190022C92E67}" type="datetime1">
              <a:rPr lang="ru-RU" smtClean="0"/>
              <a:pPr/>
              <a:t>10.03.2021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Слайд №</a:t>
            </a: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3468F-0B15-43B8-A9BF-5DD43273071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9614142"/>
      </p:ext>
    </p:extLst>
  </p:cSld>
  <p:clrMapOvr>
    <a:masterClrMapping/>
  </p:clrMapOvr>
  <p:transition spd="slow">
    <p:wip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6BE30-DB56-4260-A5B5-27A7CD95D5BF}" type="datetime1">
              <a:rPr lang="ru-RU" smtClean="0"/>
              <a:pPr/>
              <a:t>10.03.2021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Слайд №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3468F-0B15-43B8-A9BF-5DD43273071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8061277"/>
      </p:ext>
    </p:extLst>
  </p:cSld>
  <p:clrMapOvr>
    <a:masterClrMapping/>
  </p:clrMapOvr>
  <p:transition spd="slow">
    <p:wip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4E6AF-10B7-4F8F-8260-50DE4EB0B637}" type="datetime1">
              <a:rPr lang="ru-RU" smtClean="0"/>
              <a:pPr/>
              <a:t>10.03.2021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Слайд №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3468F-0B15-43B8-A9BF-5DD43273071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0189418"/>
      </p:ext>
    </p:extLst>
  </p:cSld>
  <p:clrMapOvr>
    <a:masterClrMapping/>
  </p:clrMapOvr>
  <p:transition spd="slow">
    <p:wip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2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04793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2" y="1076328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32A36F-15B1-4727-9412-F2E547AA6EF2}" type="datetime1">
              <a:rPr lang="ru-RU" smtClean="0"/>
              <a:pPr/>
              <a:t>10.03.2021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Слайд №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3468F-0B15-43B8-A9BF-5DD43273071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5194308"/>
      </p:ext>
    </p:extLst>
  </p:cSld>
  <p:clrMapOvr>
    <a:masterClrMapping/>
  </p:clrMapOvr>
  <p:transition spd="slow">
    <p:wip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8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6047C-89A0-44C8-8757-5F0643FC4687}" type="datetime1">
              <a:rPr lang="ru-RU" smtClean="0"/>
              <a:pPr/>
              <a:t>10.03.2021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Слайд №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3468F-0B15-43B8-A9BF-5DD43273071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38125269"/>
      </p:ext>
    </p:extLst>
  </p:cSld>
  <p:clrMapOvr>
    <a:masterClrMapping/>
  </p:clrMapOvr>
  <p:transition spd="slow">
    <p:wip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6E7322-F505-497D-99E9-533EC7866A8A}" type="datetime1">
              <a:rPr lang="ru-RU" smtClean="0"/>
              <a:pPr/>
              <a:t>10.03.2021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ru-RU"/>
              <a:t>Слайд №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53468F-0B15-43B8-A9BF-5DD43273071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756409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45" r:id="rId1"/>
    <p:sldLayoutId id="2147484346" r:id="rId2"/>
    <p:sldLayoutId id="2147484347" r:id="rId3"/>
    <p:sldLayoutId id="2147484348" r:id="rId4"/>
    <p:sldLayoutId id="2147484349" r:id="rId5"/>
    <p:sldLayoutId id="2147484350" r:id="rId6"/>
    <p:sldLayoutId id="2147484351" r:id="rId7"/>
    <p:sldLayoutId id="2147484352" r:id="rId8"/>
    <p:sldLayoutId id="2147484353" r:id="rId9"/>
    <p:sldLayoutId id="2147484354" r:id="rId10"/>
    <p:sldLayoutId id="2147484355" r:id="rId11"/>
  </p:sldLayoutIdLst>
  <p:transition spd="slow">
    <p:wipe/>
  </p:transition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02365902"/>
              </p:ext>
            </p:extLst>
          </p:nvPr>
        </p:nvGraphicFramePr>
        <p:xfrm>
          <a:off x="107504" y="1059582"/>
          <a:ext cx="8928992" cy="1653064"/>
        </p:xfrm>
        <a:graphic>
          <a:graphicData uri="http://schemas.openxmlformats.org/drawingml/2006/table">
            <a:tbl>
              <a:tblPr/>
              <a:tblGrid>
                <a:gridCol w="89289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653064">
                <a:tc>
                  <a:txBody>
                    <a:bodyPr/>
                    <a:lstStyle/>
                    <a:p>
                      <a:pPr algn="ctr" fontAlgn="ctr"/>
                      <a:r>
                        <a:rPr lang="be-BY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БЮЛЕТЭНЬ</a:t>
                      </a:r>
                    </a:p>
                    <a:p>
                      <a:pPr algn="ctr" fontAlgn="ctr"/>
                      <a:r>
                        <a:rPr lang="be-BY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аб</a:t>
                      </a:r>
                      <a:r>
                        <a:rPr lang="be-BY" sz="28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выкананні бюджету </a:t>
                      </a:r>
                      <a:r>
                        <a:rPr lang="ru-RU" sz="28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Свіслацкага</a:t>
                      </a:r>
                      <a:r>
                        <a:rPr lang="ru-RU" sz="28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28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раёна</a:t>
                      </a:r>
                      <a:r>
                        <a:rPr lang="ru-RU" sz="28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en-US" sz="28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                    </a:t>
                      </a:r>
                      <a:r>
                        <a:rPr lang="ru-RU" sz="28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за</a:t>
                      </a:r>
                      <a:r>
                        <a:rPr lang="en-US" sz="28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28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2020 год</a:t>
                      </a:r>
                      <a:endParaRPr lang="ru-RU" sz="2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982770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/>
          <p:nvPr>
            <p:extLst>
              <p:ext uri="{D42A27DB-BD31-4B8C-83A1-F6EECF244321}">
                <p14:modId xmlns:p14="http://schemas.microsoft.com/office/powerpoint/2010/main" val="2875528776"/>
              </p:ext>
            </p:extLst>
          </p:nvPr>
        </p:nvGraphicFramePr>
        <p:xfrm>
          <a:off x="1475656" y="555526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46026504"/>
      </p:ext>
    </p:extLst>
  </p:cSld>
  <p:clrMapOvr>
    <a:masterClrMapping/>
  </p:clrMapOvr>
  <p:transition spd="slow">
    <p:wip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9347070"/>
              </p:ext>
            </p:extLst>
          </p:nvPr>
        </p:nvGraphicFramePr>
        <p:xfrm>
          <a:off x="107504" y="1635648"/>
          <a:ext cx="8928992" cy="933826"/>
        </p:xfrm>
        <a:graphic>
          <a:graphicData uri="http://schemas.openxmlformats.org/drawingml/2006/table">
            <a:tbl>
              <a:tblPr/>
              <a:tblGrid>
                <a:gridCol w="89289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933826">
                <a:tc>
                  <a:txBody>
                    <a:bodyPr/>
                    <a:lstStyle/>
                    <a:p>
                      <a:pPr algn="ctr" fontAlgn="ctr"/>
                      <a:endParaRPr lang="ru-RU" sz="2400" b="1" i="0" u="none" strike="noStrike" dirty="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</a:endParaRPr>
                    </a:p>
                  </a:txBody>
                  <a:tcPr marL="9525" marR="9525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56347230"/>
              </p:ext>
            </p:extLst>
          </p:nvPr>
        </p:nvGraphicFramePr>
        <p:xfrm>
          <a:off x="107504" y="123478"/>
          <a:ext cx="8928992" cy="1957864"/>
        </p:xfrm>
        <a:graphic>
          <a:graphicData uri="http://schemas.openxmlformats.org/drawingml/2006/table">
            <a:tbl>
              <a:tblPr/>
              <a:tblGrid>
                <a:gridCol w="89289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957864"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Структура </a:t>
                      </a:r>
                      <a:r>
                        <a:rPr lang="ru-RU" sz="2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кансалідаванага</a:t>
                      </a:r>
                      <a:r>
                        <a:rPr lang="ru-RU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2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бюджэту</a:t>
                      </a:r>
                      <a:r>
                        <a:rPr lang="ru-RU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2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Свіслацкага</a:t>
                      </a:r>
                      <a:r>
                        <a:rPr lang="ru-RU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2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раёна</a:t>
                      </a:r>
                      <a:endParaRPr lang="ru-RU" sz="2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endParaRPr lang="ru-RU" sz="2400" b="1" i="0" u="none" strike="noStrike" dirty="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</a:endParaRPr>
                    </a:p>
                  </a:txBody>
                  <a:tcPr marL="9525" marR="9525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4771085" y="1283124"/>
            <a:ext cx="1741909" cy="9144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e-BY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Раённы бюджэт</a:t>
            </a:r>
            <a:endParaRPr lang="ru-RU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644007" y="2357436"/>
            <a:ext cx="2029941" cy="250033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rgbClr val="000000"/>
                </a:solidFill>
                <a:latin typeface="Times New Roman"/>
              </a:rPr>
              <a:t>7 </a:t>
            </a:r>
            <a:r>
              <a:rPr lang="ru-RU" b="1" dirty="0" err="1">
                <a:solidFill>
                  <a:srgbClr val="000000"/>
                </a:solidFill>
                <a:latin typeface="Times New Roman"/>
              </a:rPr>
              <a:t>сельскіх</a:t>
            </a:r>
            <a:r>
              <a:rPr lang="ru-RU" b="1" dirty="0">
                <a:solidFill>
                  <a:srgbClr val="000000"/>
                </a:solidFill>
                <a:latin typeface="Times New Roman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Times New Roman"/>
              </a:rPr>
              <a:t>бюджэтаў</a:t>
            </a:r>
            <a:r>
              <a:rPr lang="ru-RU" b="1" dirty="0">
                <a:solidFill>
                  <a:srgbClr val="000000"/>
                </a:solidFill>
                <a:latin typeface="Times New Roman"/>
              </a:rPr>
              <a:t>:</a:t>
            </a:r>
          </a:p>
          <a:p>
            <a:pPr algn="ctr"/>
            <a:r>
              <a:rPr lang="ru-RU" b="1" dirty="0" err="1">
                <a:solidFill>
                  <a:srgbClr val="000000"/>
                </a:solidFill>
                <a:latin typeface="Times New Roman"/>
              </a:rPr>
              <a:t>Вердаміцкі</a:t>
            </a:r>
            <a:endParaRPr lang="ru-RU" b="1" dirty="0">
              <a:solidFill>
                <a:srgbClr val="000000"/>
              </a:solidFill>
              <a:latin typeface="Times New Roman"/>
            </a:endParaRPr>
          </a:p>
          <a:p>
            <a:pPr algn="ctr"/>
            <a:r>
              <a:rPr lang="ru-RU" b="1" dirty="0" err="1">
                <a:solidFill>
                  <a:srgbClr val="000000"/>
                </a:solidFill>
                <a:latin typeface="Times New Roman"/>
              </a:rPr>
              <a:t>Дабравольскі</a:t>
            </a:r>
            <a:endParaRPr lang="ru-RU" b="1" dirty="0">
              <a:solidFill>
                <a:srgbClr val="000000"/>
              </a:solidFill>
              <a:latin typeface="Times New Roman"/>
            </a:endParaRPr>
          </a:p>
          <a:p>
            <a:pPr algn="ctr"/>
            <a:r>
              <a:rPr lang="ru-RU" b="1" dirty="0" err="1">
                <a:solidFill>
                  <a:srgbClr val="000000"/>
                </a:solidFill>
                <a:latin typeface="Times New Roman"/>
              </a:rPr>
              <a:t>Нязбодзіцкі</a:t>
            </a:r>
            <a:endParaRPr lang="ru-RU" b="1" dirty="0">
              <a:solidFill>
                <a:srgbClr val="000000"/>
              </a:solidFill>
              <a:latin typeface="Times New Roman"/>
            </a:endParaRPr>
          </a:p>
          <a:p>
            <a:pPr algn="ctr"/>
            <a:r>
              <a:rPr lang="ru-RU" b="1" dirty="0" err="1">
                <a:solidFill>
                  <a:srgbClr val="000000"/>
                </a:solidFill>
                <a:latin typeface="Times New Roman"/>
              </a:rPr>
              <a:t>Навадворскі</a:t>
            </a:r>
            <a:endParaRPr lang="ru-RU" b="1" dirty="0">
              <a:solidFill>
                <a:srgbClr val="000000"/>
              </a:solidFill>
              <a:latin typeface="Times New Roman"/>
            </a:endParaRPr>
          </a:p>
          <a:p>
            <a:pPr algn="ctr"/>
            <a:r>
              <a:rPr lang="ru-RU" b="1" dirty="0" err="1">
                <a:solidFill>
                  <a:srgbClr val="000000"/>
                </a:solidFill>
                <a:latin typeface="Times New Roman"/>
              </a:rPr>
              <a:t>Свіслацкі</a:t>
            </a:r>
            <a:endParaRPr lang="ru-RU" b="1" dirty="0">
              <a:solidFill>
                <a:srgbClr val="000000"/>
              </a:solidFill>
              <a:latin typeface="Times New Roman"/>
            </a:endParaRPr>
          </a:p>
          <a:p>
            <a:pPr algn="ctr"/>
            <a:r>
              <a:rPr lang="ru-RU" b="1" dirty="0" err="1">
                <a:solidFill>
                  <a:srgbClr val="000000"/>
                </a:solidFill>
                <a:latin typeface="Times New Roman"/>
              </a:rPr>
              <a:t>Ханявіцкі</a:t>
            </a:r>
            <a:endParaRPr lang="ru-RU" b="1" dirty="0">
              <a:solidFill>
                <a:srgbClr val="000000"/>
              </a:solidFill>
              <a:latin typeface="Times New Roman"/>
            </a:endParaRPr>
          </a:p>
          <a:p>
            <a:pPr algn="ctr"/>
            <a:r>
              <a:rPr lang="ru-RU" b="1" dirty="0" err="1">
                <a:solidFill>
                  <a:srgbClr val="000000"/>
                </a:solidFill>
                <a:latin typeface="Times New Roman"/>
              </a:rPr>
              <a:t>Паразоўскі</a:t>
            </a:r>
            <a:endParaRPr lang="ru-RU" sz="1600" dirty="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907704" y="1283124"/>
            <a:ext cx="1512168" cy="914400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Базавы</a:t>
            </a:r>
            <a:r>
              <a:rPr lang="ru-RU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r>
              <a:rPr lang="be-BY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ўзровень</a:t>
            </a:r>
            <a:endParaRPr lang="ru-RU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907704" y="2472415"/>
            <a:ext cx="1512168" cy="914400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Першасны</a:t>
            </a:r>
            <a:r>
              <a:rPr lang="ru-RU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r>
              <a:rPr lang="be-BY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ўзровень</a:t>
            </a:r>
            <a:endParaRPr lang="ru-RU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5279350"/>
      </p:ext>
    </p:extLst>
  </p:cSld>
  <p:clrMapOvr>
    <a:masterClrMapping/>
  </p:clrMapOvr>
  <p:transition spd="slow">
    <p:wip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2304568"/>
              </p:ext>
            </p:extLst>
          </p:nvPr>
        </p:nvGraphicFramePr>
        <p:xfrm>
          <a:off x="107505" y="555526"/>
          <a:ext cx="8856984" cy="4250458"/>
        </p:xfrm>
        <a:graphic>
          <a:graphicData uri="http://schemas.openxmlformats.org/drawingml/2006/table">
            <a:tbl>
              <a:tblPr/>
              <a:tblGrid>
                <a:gridCol w="15714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183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455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41619">
                  <a:extLst>
                    <a:ext uri="{9D8B030D-6E8A-4147-A177-3AD203B41FA5}">
                      <a16:colId xmlns:a16="http://schemas.microsoft.com/office/drawing/2014/main" val="475653390"/>
                    </a:ext>
                  </a:extLst>
                </a:gridCol>
                <a:gridCol w="22247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4296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9391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1617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0415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499991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1142837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11238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816173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</a:tblGrid>
              <a:tr h="310506">
                <a:tc gridSpan="13">
                  <a:txBody>
                    <a:bodyPr/>
                    <a:lstStyle/>
                    <a:p>
                      <a:pPr algn="ctr" rtl="0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ВЫКАНАННЕ</a:t>
                      </a:r>
                      <a:r>
                        <a:rPr lang="ru-RU" sz="18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БЮДЖЭТУ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3393"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тыс. руб.</a:t>
                      </a:r>
                    </a:p>
                  </a:txBody>
                  <a:tcPr marL="7717" marR="7717" marT="77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8290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be-B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Найменне</a:t>
                      </a:r>
                      <a:r>
                        <a:rPr lang="be-BY" sz="1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бюждэту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rtl="0" fontAlgn="ctr"/>
                      <a:r>
                        <a:rPr lang="be-B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ДАХОДЫ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ВЫДАТКІ</a:t>
                      </a: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ДЭФІЦЫТ (-);</a:t>
                      </a:r>
                    </a:p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ПРАФІЦЫТ (+)</a:t>
                      </a: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6801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Удакладнены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гадавы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план</a:t>
                      </a: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Выканана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</a:t>
                      </a: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Удакладнены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гадавы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план</a:t>
                      </a: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Выканана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</a:t>
                      </a: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Удакладнены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гадавы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план</a:t>
                      </a: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Выканана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339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Бюджэт</a:t>
                      </a:r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раёна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itchFamily="18" charset="0"/>
                          <a:cs typeface="Times New Roman" pitchFamily="18" charset="0"/>
                        </a:rPr>
                        <a:t>32637,9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6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32650,9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32 937,9</a:t>
                      </a:r>
                      <a:endParaRPr lang="ru-RU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1500" b="1" dirty="0">
                          <a:latin typeface="Times New Roman" pitchFamily="18" charset="0"/>
                          <a:cs typeface="Times New Roman" pitchFamily="18" charset="0"/>
                        </a:rPr>
                        <a:t>32 934,5</a:t>
                      </a:r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500" b="1" dirty="0">
                          <a:latin typeface="Times New Roman" pitchFamily="18" charset="0"/>
                          <a:cs typeface="Times New Roman" pitchFamily="18" charset="0"/>
                        </a:rPr>
                        <a:t>100,0</a:t>
                      </a:r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-300,00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15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-283,6</a:t>
                      </a:r>
                      <a:endParaRPr lang="ru-RU" sz="15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339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Раённы</a:t>
                      </a:r>
                      <a:r>
                        <a:rPr lang="ru-RU" sz="14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бюджэт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itchFamily="18" charset="0"/>
                          <a:cs typeface="Times New Roman" pitchFamily="18" charset="0"/>
                        </a:rPr>
                        <a:t>31974,5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31986,3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32 274,5</a:t>
                      </a:r>
                      <a:endParaRPr lang="ru-RU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1500" b="1" dirty="0">
                          <a:latin typeface="Times New Roman" pitchFamily="18" charset="0"/>
                          <a:cs typeface="Times New Roman" pitchFamily="18" charset="0"/>
                        </a:rPr>
                        <a:t>32 271,7</a:t>
                      </a:r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500" b="1" dirty="0">
                          <a:latin typeface="Times New Roman" pitchFamily="18" charset="0"/>
                          <a:cs typeface="Times New Roman" pitchFamily="18" charset="0"/>
                        </a:rPr>
                        <a:t>100,0</a:t>
                      </a:r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-300,00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15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-285,4</a:t>
                      </a:r>
                      <a:endParaRPr lang="ru-RU" sz="15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4339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Сельскія</a:t>
                      </a:r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бюджэты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itchFamily="18" charset="0"/>
                          <a:cs typeface="Times New Roman" pitchFamily="18" charset="0"/>
                        </a:rPr>
                        <a:t>663,4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itchFamily="18" charset="0"/>
                          <a:cs typeface="Times New Roman" pitchFamily="18" charset="0"/>
                        </a:rPr>
                        <a:t>664,6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itchFamily="18" charset="0"/>
                          <a:cs typeface="Times New Roman" pitchFamily="18" charset="0"/>
                        </a:rPr>
                        <a:t>100,2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500" b="1" dirty="0">
                          <a:latin typeface="Times New Roman" pitchFamily="18" charset="0"/>
                          <a:cs typeface="Times New Roman" pitchFamily="18" charset="0"/>
                        </a:rPr>
                        <a:t>663,4</a:t>
                      </a:r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1500" b="1" dirty="0">
                          <a:latin typeface="Times New Roman" pitchFamily="18" charset="0"/>
                          <a:cs typeface="Times New Roman" pitchFamily="18" charset="0"/>
                        </a:rPr>
                        <a:t>662,8</a:t>
                      </a:r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500" b="1" dirty="0">
                          <a:latin typeface="Times New Roman" pitchFamily="18" charset="0"/>
                          <a:cs typeface="Times New Roman" pitchFamily="18" charset="0"/>
                        </a:rPr>
                        <a:t>99,9</a:t>
                      </a:r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e-BY" sz="15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5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15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1,8</a:t>
                      </a:r>
                      <a:endParaRPr lang="ru-RU" sz="15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43393">
                <a:tc>
                  <a:txBody>
                    <a:bodyPr/>
                    <a:lstStyle/>
                    <a:p>
                      <a:pPr algn="l"/>
                      <a:r>
                        <a:rPr lang="ru-RU" sz="1400" b="0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Вердаміцкі</a:t>
                      </a:r>
                      <a:endParaRPr lang="ru-RU" sz="1400" b="0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0" dirty="0">
                          <a:latin typeface="Times New Roman" pitchFamily="18" charset="0"/>
                          <a:cs typeface="Times New Roman" pitchFamily="18" charset="0"/>
                        </a:rPr>
                        <a:t>95,8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itchFamily="18" charset="0"/>
                          <a:cs typeface="Times New Roman" pitchFamily="18" charset="0"/>
                        </a:rPr>
                        <a:t>95,9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itchFamily="18" charset="0"/>
                          <a:cs typeface="Times New Roman" pitchFamily="18" charset="0"/>
                        </a:rPr>
                        <a:t>100,1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500" b="0" dirty="0">
                          <a:latin typeface="Times New Roman" pitchFamily="18" charset="0"/>
                          <a:cs typeface="Times New Roman" pitchFamily="18" charset="0"/>
                        </a:rPr>
                        <a:t>95,8</a:t>
                      </a:r>
                      <a:endParaRPr lang="ru-RU" sz="15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1500" dirty="0">
                          <a:latin typeface="Times New Roman" pitchFamily="18" charset="0"/>
                          <a:cs typeface="Times New Roman" pitchFamily="18" charset="0"/>
                        </a:rPr>
                        <a:t>95,7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500" dirty="0">
                          <a:latin typeface="Times New Roman" pitchFamily="18" charset="0"/>
                          <a:cs typeface="Times New Roman" pitchFamily="18" charset="0"/>
                        </a:rPr>
                        <a:t>99,9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e-BY" sz="15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5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15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0,2</a:t>
                      </a:r>
                      <a:endParaRPr lang="ru-RU" sz="15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4339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Дабравольскі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0" dirty="0">
                          <a:latin typeface="Times New Roman" pitchFamily="18" charset="0"/>
                          <a:cs typeface="Times New Roman" pitchFamily="18" charset="0"/>
                        </a:rPr>
                        <a:t>74,1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itchFamily="18" charset="0"/>
                          <a:cs typeface="Times New Roman" pitchFamily="18" charset="0"/>
                        </a:rPr>
                        <a:t>74,3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itchFamily="18" charset="0"/>
                          <a:cs typeface="Times New Roman" pitchFamily="18" charset="0"/>
                        </a:rPr>
                        <a:t>100,3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500" b="0" dirty="0">
                          <a:latin typeface="Times New Roman" pitchFamily="18" charset="0"/>
                          <a:cs typeface="Times New Roman" pitchFamily="18" charset="0"/>
                        </a:rPr>
                        <a:t>74,2</a:t>
                      </a:r>
                      <a:endParaRPr lang="ru-RU" sz="15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1500" dirty="0">
                          <a:latin typeface="Times New Roman" pitchFamily="18" charset="0"/>
                          <a:cs typeface="Times New Roman" pitchFamily="18" charset="0"/>
                        </a:rPr>
                        <a:t>74,1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500" dirty="0">
                          <a:latin typeface="Times New Roman" pitchFamily="18" charset="0"/>
                          <a:cs typeface="Times New Roman" pitchFamily="18" charset="0"/>
                        </a:rPr>
                        <a:t>99,9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5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r>
                        <a:rPr lang="be-BY" sz="15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0,</a:t>
                      </a:r>
                      <a:r>
                        <a:rPr lang="en-US" sz="15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5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15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0,2</a:t>
                      </a:r>
                      <a:endParaRPr lang="ru-RU" sz="15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4339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Нязбодзіцкі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0" dirty="0">
                          <a:latin typeface="Times New Roman" pitchFamily="18" charset="0"/>
                          <a:cs typeface="Times New Roman" pitchFamily="18" charset="0"/>
                        </a:rPr>
                        <a:t>101,7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itchFamily="18" charset="0"/>
                          <a:cs typeface="Times New Roman" pitchFamily="18" charset="0"/>
                        </a:rPr>
                        <a:t>100,8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itchFamily="18" charset="0"/>
                          <a:cs typeface="Times New Roman" pitchFamily="18" charset="0"/>
                        </a:rPr>
                        <a:t>99,1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500" b="0" dirty="0">
                          <a:latin typeface="Times New Roman" pitchFamily="18" charset="0"/>
                          <a:cs typeface="Times New Roman" pitchFamily="18" charset="0"/>
                        </a:rPr>
                        <a:t>101,6</a:t>
                      </a:r>
                      <a:endParaRPr lang="ru-RU" sz="15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1500" dirty="0">
                          <a:latin typeface="Times New Roman" pitchFamily="18" charset="0"/>
                          <a:cs typeface="Times New Roman" pitchFamily="18" charset="0"/>
                        </a:rPr>
                        <a:t>101,6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500" dirty="0">
                          <a:latin typeface="Times New Roman" pitchFamily="18" charset="0"/>
                          <a:cs typeface="Times New Roman" pitchFamily="18" charset="0"/>
                        </a:rPr>
                        <a:t>100,0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e-BY" sz="15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0,</a:t>
                      </a:r>
                      <a:r>
                        <a:rPr lang="en-US" sz="15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5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-0,8</a:t>
                      </a: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4339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Навадворскі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0" dirty="0">
                          <a:latin typeface="Times New Roman" pitchFamily="18" charset="0"/>
                          <a:cs typeface="Times New Roman" pitchFamily="18" charset="0"/>
                        </a:rPr>
                        <a:t>96,2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itchFamily="18" charset="0"/>
                          <a:cs typeface="Times New Roman" pitchFamily="18" charset="0"/>
                        </a:rPr>
                        <a:t>96,9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itchFamily="18" charset="0"/>
                          <a:cs typeface="Times New Roman" pitchFamily="18" charset="0"/>
                        </a:rPr>
                        <a:t>100,7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500" b="0" dirty="0">
                          <a:latin typeface="Times New Roman" pitchFamily="18" charset="0"/>
                          <a:cs typeface="Times New Roman" pitchFamily="18" charset="0"/>
                        </a:rPr>
                        <a:t>96,2</a:t>
                      </a:r>
                      <a:endParaRPr lang="ru-RU" sz="15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1500" dirty="0">
                          <a:latin typeface="Times New Roman" pitchFamily="18" charset="0"/>
                          <a:cs typeface="Times New Roman" pitchFamily="18" charset="0"/>
                        </a:rPr>
                        <a:t>96,2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500" dirty="0">
                          <a:latin typeface="Times New Roman" pitchFamily="18" charset="0"/>
                          <a:cs typeface="Times New Roman" pitchFamily="18" charset="0"/>
                        </a:rPr>
                        <a:t>100,0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e-BY" sz="15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5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0,</a:t>
                      </a:r>
                      <a:r>
                        <a:rPr lang="en-US" sz="15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ru-RU" sz="15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4339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Свіслацкі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0" dirty="0">
                          <a:latin typeface="Times New Roman" pitchFamily="18" charset="0"/>
                          <a:cs typeface="Times New Roman" pitchFamily="18" charset="0"/>
                        </a:rPr>
                        <a:t>106,1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itchFamily="18" charset="0"/>
                          <a:cs typeface="Times New Roman" pitchFamily="18" charset="0"/>
                        </a:rPr>
                        <a:t>106,5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itchFamily="18" charset="0"/>
                          <a:cs typeface="Times New Roman" pitchFamily="18" charset="0"/>
                        </a:rPr>
                        <a:t>100,4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500" b="0" dirty="0">
                          <a:latin typeface="Times New Roman" pitchFamily="18" charset="0"/>
                          <a:cs typeface="Times New Roman" pitchFamily="18" charset="0"/>
                        </a:rPr>
                        <a:t>106,1</a:t>
                      </a:r>
                      <a:endParaRPr lang="ru-RU" sz="15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1500" dirty="0">
                          <a:latin typeface="Times New Roman" pitchFamily="18" charset="0"/>
                          <a:cs typeface="Times New Roman" pitchFamily="18" charset="0"/>
                        </a:rPr>
                        <a:t>105,9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500" dirty="0">
                          <a:latin typeface="Times New Roman" pitchFamily="18" charset="0"/>
                          <a:cs typeface="Times New Roman" pitchFamily="18" charset="0"/>
                        </a:rPr>
                        <a:t>99,8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e-BY" sz="15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5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r>
                        <a:rPr lang="en-US" sz="15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,6</a:t>
                      </a:r>
                      <a:endParaRPr lang="ru-RU" sz="15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4339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Ханявіцкі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0" dirty="0">
                          <a:latin typeface="Times New Roman" pitchFamily="18" charset="0"/>
                          <a:cs typeface="Times New Roman" pitchFamily="18" charset="0"/>
                        </a:rPr>
                        <a:t>84,2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itchFamily="18" charset="0"/>
                          <a:cs typeface="Times New Roman" pitchFamily="18" charset="0"/>
                        </a:rPr>
                        <a:t>84,3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itchFamily="18" charset="0"/>
                          <a:cs typeface="Times New Roman" pitchFamily="18" charset="0"/>
                        </a:rPr>
                        <a:t>100,1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500" b="0" dirty="0">
                          <a:latin typeface="Times New Roman" pitchFamily="18" charset="0"/>
                          <a:cs typeface="Times New Roman" pitchFamily="18" charset="0"/>
                        </a:rPr>
                        <a:t>84,2</a:t>
                      </a:r>
                      <a:endParaRPr lang="ru-RU" sz="15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1500" dirty="0">
                          <a:latin typeface="Times New Roman" pitchFamily="18" charset="0"/>
                          <a:cs typeface="Times New Roman" pitchFamily="18" charset="0"/>
                        </a:rPr>
                        <a:t>84,2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500" dirty="0">
                          <a:latin typeface="Times New Roman" pitchFamily="18" charset="0"/>
                          <a:cs typeface="Times New Roman" pitchFamily="18" charset="0"/>
                        </a:rPr>
                        <a:t>100,0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e-BY" sz="15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5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0,1</a:t>
                      </a: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4339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Паразоўскі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rtl="0" fontAlgn="t"/>
                      <a:r>
                        <a:rPr lang="ru-RU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105,3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rtl="0" fontAlgn="t"/>
                      <a:r>
                        <a:rPr lang="ru-RU" sz="15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105,9</a:t>
                      </a:r>
                      <a:endParaRPr lang="ru-RU" sz="1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itchFamily="18" charset="0"/>
                          <a:cs typeface="Times New Roman" pitchFamily="18" charset="0"/>
                        </a:rPr>
                        <a:t>100,6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105,3</a:t>
                      </a:r>
                      <a:endParaRPr lang="ru-RU" sz="1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rtl="0" fontAlgn="b"/>
                      <a:r>
                        <a:rPr lang="en-US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105,1</a:t>
                      </a:r>
                      <a:endParaRPr lang="ru-RU" sz="1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99,8</a:t>
                      </a:r>
                      <a:endParaRPr lang="ru-RU" sz="1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e-BY" sz="15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5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rtl="0" fontAlgn="b"/>
                      <a:r>
                        <a:rPr lang="ru-RU" sz="15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</a:t>
                      </a:r>
                      <a:r>
                        <a:rPr lang="en-US" sz="15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ru-RU" sz="15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09432352"/>
      </p:ext>
    </p:extLst>
  </p:cSld>
  <p:clrMapOvr>
    <a:masterClrMapping/>
  </p:clrMapOvr>
  <p:transition spd="slow">
    <p:wip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26225597"/>
              </p:ext>
            </p:extLst>
          </p:nvPr>
        </p:nvGraphicFramePr>
        <p:xfrm>
          <a:off x="179512" y="483518"/>
          <a:ext cx="8856985" cy="4406138"/>
        </p:xfrm>
        <a:graphic>
          <a:graphicData uri="http://schemas.openxmlformats.org/drawingml/2006/table">
            <a:tbl>
              <a:tblPr/>
              <a:tblGrid>
                <a:gridCol w="14401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043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6416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227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8957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2196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95915">
                  <a:extLst>
                    <a:ext uri="{9D8B030D-6E8A-4147-A177-3AD203B41FA5}">
                      <a16:colId xmlns:a16="http://schemas.microsoft.com/office/drawing/2014/main" val="277275635"/>
                    </a:ext>
                  </a:extLst>
                </a:gridCol>
                <a:gridCol w="74018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956863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781709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133636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648073">
                  <a:extLst>
                    <a:ext uri="{9D8B030D-6E8A-4147-A177-3AD203B41FA5}">
                      <a16:colId xmlns:a16="http://schemas.microsoft.com/office/drawing/2014/main" val="2025109828"/>
                    </a:ext>
                  </a:extLst>
                </a:gridCol>
              </a:tblGrid>
              <a:tr h="294216">
                <a:tc gridSpan="13"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Дынаміка</a:t>
                      </a:r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8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паступленняў</a:t>
                      </a:r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8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даходаў</a:t>
                      </a:r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8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мясцовых</a:t>
                      </a:r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8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бюджэтаў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4216"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тыс. руб.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1483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be-BY" sz="13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</a:t>
                      </a:r>
                      <a:r>
                        <a:rPr lang="en-US" sz="13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</a:t>
                      </a:r>
                      <a:r>
                        <a:rPr lang="ru-RU" sz="13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</a:t>
                      </a:r>
                      <a:endParaRPr lang="be-BY" sz="13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 rtl="0" fontAlgn="ctr"/>
                      <a:r>
                        <a:rPr lang="be-BY" sz="135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бюждэту</a:t>
                      </a:r>
                      <a:endParaRPr lang="ru-RU" sz="13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ru-RU" sz="13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Падатковыя</a:t>
                      </a:r>
                      <a:r>
                        <a:rPr lang="ru-RU" sz="13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і </a:t>
                      </a:r>
                      <a:r>
                        <a:rPr lang="ru-RU" sz="13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непадатковыя</a:t>
                      </a:r>
                      <a:r>
                        <a:rPr lang="ru-RU" sz="13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3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даходы</a:t>
                      </a:r>
                      <a:endParaRPr lang="ru-RU" sz="13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ru-RU" sz="13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Бязвыплатныя</a:t>
                      </a:r>
                      <a:r>
                        <a:rPr lang="ru-RU" sz="13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3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паступленні</a:t>
                      </a:r>
                      <a:r>
                        <a:rPr lang="ru-RU" sz="13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(</a:t>
                      </a:r>
                      <a:r>
                        <a:rPr lang="ru-RU" sz="13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датацыя</a:t>
                      </a:r>
                      <a:r>
                        <a:rPr lang="ru-RU" sz="13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, </a:t>
                      </a:r>
                      <a:r>
                        <a:rPr lang="ru-RU" sz="13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субвенцыі</a:t>
                      </a:r>
                      <a:r>
                        <a:rPr lang="ru-RU" sz="13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ru-RU" sz="13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Усяго</a:t>
                      </a:r>
                      <a:r>
                        <a:rPr lang="ru-RU" sz="13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3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даходаў</a:t>
                      </a:r>
                      <a:endParaRPr lang="ru-RU" sz="13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148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5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3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2019 год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kumimoji="0" lang="ru-RU" sz="13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 2020 год</a:t>
                      </a:r>
                      <a:endParaRPr lang="ru-RU" sz="13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35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тэмп</a:t>
                      </a:r>
                      <a:endParaRPr kumimoji="0" lang="ru-RU" sz="135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3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росту, 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3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3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2019 год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endParaRPr kumimoji="0" lang="ru-RU" sz="135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  <a:p>
                      <a:pPr algn="ctr" fontAlgn="ctr"/>
                      <a:r>
                        <a:rPr kumimoji="0" lang="ru-RU" sz="13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 2020 год</a:t>
                      </a:r>
                      <a:endParaRPr lang="ru-RU" sz="13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3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35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тэмп</a:t>
                      </a:r>
                      <a:endParaRPr kumimoji="0" lang="ru-RU" sz="135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3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росту, 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2019 год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endParaRPr kumimoji="0" lang="ru-RU" sz="135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  <a:p>
                      <a:pPr algn="ctr" fontAlgn="ctr"/>
                      <a:r>
                        <a:rPr kumimoji="0" lang="ru-RU" sz="13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 2020 год</a:t>
                      </a:r>
                      <a:endParaRPr lang="ru-RU" sz="13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35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тэмп</a:t>
                      </a:r>
                      <a:endParaRPr kumimoji="0" lang="ru-RU" sz="135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3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росту, 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8365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Бюджэт</a:t>
                      </a:r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раёна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10740,8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11230,1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104,6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19109,1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21240,8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b="1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112,1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29849,9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32650,9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b="1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109,4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2982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Раённы</a:t>
                      </a:r>
                      <a:r>
                        <a:rPr lang="ru-RU" sz="14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бюджэт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10234,8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10671,5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104,3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18976,1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21314,8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b="1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112,3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29210,9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31986,3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b="1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109,5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78365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Сельскія</a:t>
                      </a:r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бюджэты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506,0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558,6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110,4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133,0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106,0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b="1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79,7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639,0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664,6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b="1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97314">
                <a:tc>
                  <a:txBody>
                    <a:bodyPr/>
                    <a:lstStyle/>
                    <a:p>
                      <a:pPr algn="l"/>
                      <a:r>
                        <a:rPr lang="ru-RU" sz="1400" b="0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Вердаміцкі</a:t>
                      </a:r>
                      <a:endParaRPr lang="ru-RU" sz="1400" b="0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82,2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115,1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18,7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13,7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73,2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90,1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95,9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106,4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16024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Дабравольскі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55,1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61,9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112,3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12,2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12,4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101,6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67,3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74,3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110,4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78365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Нязбодзіцкі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78,3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87,8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112,0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35,2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36,9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113,5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88,8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78365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Навадворскі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74,2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85,4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115,1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13,2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11,5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87,1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87,4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96,9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110,9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78365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Свіслацкі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74,8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85,2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113,9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13,4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21,3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159,0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88,2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106,5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120,7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18249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Ханявіцкі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113,3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14,3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17,1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119,6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73,6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84,3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114,5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78365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Паразоўскі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92,9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88,9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95,7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118,9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105,9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89,0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96778982"/>
      </p:ext>
    </p:extLst>
  </p:cSld>
  <p:clrMapOvr>
    <a:masterClrMapping/>
  </p:clrMapOvr>
  <p:transition spd="slow">
    <p:wip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83518"/>
          </a:xfrm>
        </p:spPr>
        <p:txBody>
          <a:bodyPr>
            <a:normAutofit/>
          </a:bodyPr>
          <a:lstStyle/>
          <a:p>
            <a:pPr lvl="0">
              <a:spcBef>
                <a:spcPts val="0"/>
              </a:spcBef>
            </a:pPr>
            <a:r>
              <a:rPr lang="ru-RU" sz="1800" b="1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Структура </a:t>
            </a:r>
            <a:r>
              <a:rPr lang="ru-RU" sz="1800" b="1" dirty="0" err="1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даходаў</a:t>
            </a:r>
            <a:r>
              <a:rPr lang="ru-RU" sz="1800" b="1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ru-RU" sz="1800" b="1" dirty="0" err="1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мясцовых</a:t>
            </a:r>
            <a:r>
              <a:rPr lang="ru-RU" sz="1800" b="1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ru-RU" sz="1800" b="1" dirty="0" err="1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бюджэтаў</a:t>
            </a:r>
            <a:r>
              <a:rPr lang="ru-RU" sz="1800" b="1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.</a:t>
            </a: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687436984"/>
              </p:ext>
            </p:extLst>
          </p:nvPr>
        </p:nvGraphicFramePr>
        <p:xfrm>
          <a:off x="4648200" y="0"/>
          <a:ext cx="4495800" cy="5143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Объект 7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379128985"/>
              </p:ext>
            </p:extLst>
          </p:nvPr>
        </p:nvGraphicFramePr>
        <p:xfrm>
          <a:off x="0" y="454773"/>
          <a:ext cx="4495800" cy="46593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261626681"/>
      </p:ext>
    </p:extLst>
  </p:cSld>
  <p:clrMapOvr>
    <a:masterClrMapping/>
  </p:clrMapOvr>
  <p:transition spd="slow">
    <p:wip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0779201"/>
              </p:ext>
            </p:extLst>
          </p:nvPr>
        </p:nvGraphicFramePr>
        <p:xfrm>
          <a:off x="142844" y="27176"/>
          <a:ext cx="8786876" cy="4690566"/>
        </p:xfrm>
        <a:graphic>
          <a:graphicData uri="http://schemas.openxmlformats.org/drawingml/2006/table">
            <a:tbl>
              <a:tblPr/>
              <a:tblGrid>
                <a:gridCol w="15571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0330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0330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0330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0330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0330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0330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03301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03301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803301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273054">
                <a:tc gridSpan="10"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Дынаміка</a:t>
                      </a:r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80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выдаткаў</a:t>
                      </a:r>
                      <a:r>
                        <a:rPr lang="ru-RU" sz="18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8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мясцовых</a:t>
                      </a:r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8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бюджэтаў</a:t>
                      </a:r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.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4411"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тыс. руб.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37712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be-BY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Від</a:t>
                      </a:r>
                    </a:p>
                    <a:p>
                      <a:pPr algn="ctr" rtl="0" fontAlgn="ctr"/>
                      <a:r>
                        <a:rPr lang="be-BY" sz="12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бюждэту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Першачарговыя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выдаткі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(заработная плата, </a:t>
                      </a:r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лекавыя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сродкі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, </a:t>
                      </a:r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прадукты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харчавання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, </a:t>
                      </a:r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камунальныя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паслугі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і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іншыя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Іншыя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выдаткі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(</a:t>
                      </a:r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транспарт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, </a:t>
                      </a:r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сувязь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, </a:t>
                      </a:r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рамонт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абсталявання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і </a:t>
                      </a:r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будынкаў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, </a:t>
                      </a:r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вулічнае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асвятленне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, </a:t>
                      </a:r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набыццё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абсталявання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і </a:t>
                      </a:r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іншыя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Усяго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выдаткаў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4009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2019 год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e-BY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</a:p>
                    <a:p>
                      <a:pPr algn="ctr" fontAlgn="ctr"/>
                      <a:r>
                        <a:rPr lang="be-BY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2020 год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тэмп</a:t>
                      </a:r>
                      <a:endParaRPr kumimoji="0" lang="ru-RU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росту, 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be-BY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be-BY" sz="12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2019 год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kumimoji="0" lang="be-BY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  <a:p>
                      <a:pPr algn="ctr" fontAlgn="ctr"/>
                      <a:r>
                        <a:rPr kumimoji="0" lang="be-BY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 2020 год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тэмп</a:t>
                      </a:r>
                      <a:endParaRPr kumimoji="0" lang="ru-RU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росту, 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be-BY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be-BY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2019 год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kumimoji="0" lang="be-BY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  <a:p>
                      <a:pPr algn="ctr" fontAlgn="ctr"/>
                      <a:r>
                        <a:rPr kumimoji="0" lang="be-BY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 2020 год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тэмп</a:t>
                      </a:r>
                      <a:endParaRPr kumimoji="0" lang="ru-RU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росту, 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368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Бюджэт</a:t>
                      </a:r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раёна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25 246,1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26 272,0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104,1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4 902,4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6 662,5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135,9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30 148,5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32 934,5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109,2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5368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Раённы</a:t>
                      </a:r>
                      <a:r>
                        <a:rPr lang="ru-RU" sz="14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бюджэт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24 846,3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25 839,0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104,0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4 663,8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6 432,7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137,9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29 510,1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32 271,7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109,4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09294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Сельскія</a:t>
                      </a:r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бюджэты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399,8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433,0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108,3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238,6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229,8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96,3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638,4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662,8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103,8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53683">
                <a:tc>
                  <a:txBody>
                    <a:bodyPr/>
                    <a:lstStyle/>
                    <a:p>
                      <a:pPr algn="l"/>
                      <a:r>
                        <a:rPr lang="ru-RU" sz="1400" b="0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Вердаміцкі</a:t>
                      </a:r>
                      <a:endParaRPr lang="ru-RU" sz="1400" b="0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52,6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59,4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112,9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37,8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36,3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96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90,4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95,7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105,9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5368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Дабравольскі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48,6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53,6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110,3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18,4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20,5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111,4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67,0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74,1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110,6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5368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Нязбодзіцкі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61,4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71,9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117,1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51,4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29,7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57,8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112,8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101,6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90,1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5368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Навадворскі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62,0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60,3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97,3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25,0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35,9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143,6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87,0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96,2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110,6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5368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Свіслацкі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54,6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61,2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112,1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34,0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44,7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131,5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88,6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105,9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119,5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5368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Ханявіцкі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49,5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54,5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110,1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24,2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29,7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122,7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73,7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84,2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114,2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5368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Паразоўскі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71,1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72,1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101,4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47,8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33,0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69,0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118,9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105,1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88,4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45708797"/>
      </p:ext>
    </p:extLst>
  </p:cSld>
  <p:clrMapOvr>
    <a:masterClrMapping/>
  </p:clrMapOvr>
  <p:transition spd="slow">
    <p:wip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555526"/>
          </a:xfrm>
        </p:spPr>
        <p:txBody>
          <a:bodyPr>
            <a:noAutofit/>
          </a:bodyPr>
          <a:lstStyle/>
          <a:p>
            <a:r>
              <a:rPr lang="ru-RU" sz="1800" b="1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Структура </a:t>
            </a:r>
            <a:r>
              <a:rPr lang="ru-RU" sz="1800" b="1" dirty="0" err="1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выдатка</a:t>
            </a:r>
            <a:r>
              <a:rPr lang="ru-RU" sz="18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ў</a:t>
            </a:r>
            <a:r>
              <a:rPr lang="ru-RU" sz="1800" b="1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ru-RU" sz="1800" b="1" dirty="0" err="1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мясцовых</a:t>
            </a:r>
            <a:r>
              <a:rPr lang="ru-RU" sz="1800" b="1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ru-RU" sz="1800" b="1" dirty="0" err="1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бюджэтаў</a:t>
            </a:r>
            <a:r>
              <a:rPr lang="ru-RU" sz="1800" b="1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па                                    </a:t>
            </a:r>
            <a:r>
              <a:rPr lang="ru-RU" sz="1800" b="1" dirty="0" err="1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функцыянальнай</a:t>
            </a:r>
            <a:r>
              <a:rPr lang="ru-RU" sz="1800" b="1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ru-RU" sz="1800" b="1" dirty="0" err="1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класіфікацыі</a:t>
            </a:r>
            <a:r>
              <a:rPr lang="ru-RU" sz="1800" b="1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ru-RU" sz="1800" b="1" dirty="0" err="1">
                <a:latin typeface="Times New Roman" pitchFamily="18" charset="0"/>
                <a:ea typeface="+mn-ea"/>
                <a:cs typeface="Times New Roman" pitchFamily="18" charset="0"/>
              </a:rPr>
              <a:t>выдатка</a:t>
            </a:r>
            <a:r>
              <a:rPr lang="ru-RU" sz="1800" b="1" dirty="0" err="1">
                <a:latin typeface="Times New Roman" pitchFamily="18" charset="0"/>
                <a:cs typeface="Times New Roman" pitchFamily="18" charset="0"/>
              </a:rPr>
              <a:t>ў</a:t>
            </a:r>
            <a:r>
              <a:rPr lang="ru-RU" sz="1800" b="1" dirty="0">
                <a:solidFill>
                  <a:srgbClr val="FF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ru-RU" sz="1800" b="1" dirty="0" err="1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бюджэту</a:t>
            </a:r>
            <a:r>
              <a:rPr lang="ru-RU" sz="1800" b="1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.</a:t>
            </a:r>
            <a:endParaRPr lang="ru-RU" sz="1800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391595056"/>
              </p:ext>
            </p:extLst>
          </p:nvPr>
        </p:nvGraphicFramePr>
        <p:xfrm>
          <a:off x="6740" y="641554"/>
          <a:ext cx="4495800" cy="45164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Объект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845062979"/>
              </p:ext>
            </p:extLst>
          </p:nvPr>
        </p:nvGraphicFramePr>
        <p:xfrm>
          <a:off x="4648200" y="627063"/>
          <a:ext cx="4495800" cy="45164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347554301"/>
      </p:ext>
    </p:extLst>
  </p:cSld>
  <p:clrMapOvr>
    <a:masterClrMapping/>
  </p:clrMapOvr>
  <p:transition spd="slow">
    <p:wip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555526"/>
          </a:xfrm>
        </p:spPr>
        <p:txBody>
          <a:bodyPr>
            <a:noAutofit/>
          </a:bodyPr>
          <a:lstStyle/>
          <a:p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Структура </a:t>
            </a:r>
            <a:r>
              <a:rPr lang="ru-RU" sz="18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выдаткаў</a:t>
            </a:r>
            <a:r>
              <a:rPr lang="ru-RU" sz="18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err="1">
                <a:latin typeface="Times New Roman" pitchFamily="18" charset="0"/>
                <a:cs typeface="Times New Roman" pitchFamily="18" charset="0"/>
              </a:rPr>
              <a:t>мясцовых</a:t>
            </a: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err="1">
                <a:latin typeface="Times New Roman" pitchFamily="18" charset="0"/>
                <a:cs typeface="Times New Roman" pitchFamily="18" charset="0"/>
              </a:rPr>
              <a:t>бюджэтаў</a:t>
            </a: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 па                                      </a:t>
            </a:r>
            <a:r>
              <a:rPr lang="ru-RU" sz="1800" b="1" dirty="0" err="1">
                <a:latin typeface="Times New Roman" pitchFamily="18" charset="0"/>
                <a:cs typeface="Times New Roman" pitchFamily="18" charset="0"/>
              </a:rPr>
              <a:t>эканамічнай</a:t>
            </a: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err="1">
                <a:latin typeface="Times New Roman" pitchFamily="18" charset="0"/>
                <a:cs typeface="Times New Roman" pitchFamily="18" charset="0"/>
              </a:rPr>
              <a:t>класіфікацыі</a:t>
            </a: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err="1">
                <a:latin typeface="Times New Roman" pitchFamily="18" charset="0"/>
                <a:cs typeface="Times New Roman" pitchFamily="18" charset="0"/>
              </a:rPr>
              <a:t>выдаткаў</a:t>
            </a: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err="1">
                <a:latin typeface="Times New Roman" pitchFamily="18" charset="0"/>
                <a:cs typeface="Times New Roman" pitchFamily="18" charset="0"/>
              </a:rPr>
              <a:t>бюджэту</a:t>
            </a: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1800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80560557"/>
              </p:ext>
            </p:extLst>
          </p:nvPr>
        </p:nvGraphicFramePr>
        <p:xfrm>
          <a:off x="0" y="555625"/>
          <a:ext cx="4495800" cy="45878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Объект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403473524"/>
              </p:ext>
            </p:extLst>
          </p:nvPr>
        </p:nvGraphicFramePr>
        <p:xfrm>
          <a:off x="4648200" y="555625"/>
          <a:ext cx="4495800" cy="45878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892891155"/>
      </p:ext>
    </p:extLst>
  </p:cSld>
  <p:clrMapOvr>
    <a:masterClrMapping/>
  </p:clrMapOvr>
  <p:transition spd="slow">
    <p:wip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51079976"/>
              </p:ext>
            </p:extLst>
          </p:nvPr>
        </p:nvGraphicFramePr>
        <p:xfrm>
          <a:off x="179512" y="-236562"/>
          <a:ext cx="8712966" cy="4847255"/>
        </p:xfrm>
        <a:graphic>
          <a:graphicData uri="http://schemas.openxmlformats.org/drawingml/2006/table">
            <a:tbl>
              <a:tblPr/>
              <a:tblGrid>
                <a:gridCol w="3570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89944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6411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6411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6411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6411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48130">
                <a:tc gridSpan="6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62701">
                <a:tc gridSpan="6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e-BY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Даўгавыя</a:t>
                      </a:r>
                      <a:r>
                        <a:rPr lang="be-BY" sz="20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абавязацельствы органаў мясцовага кіравання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e-BY" sz="20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і самакіравання Свіслацкага раёна на 01.</a:t>
                      </a:r>
                      <a:r>
                        <a:rPr lang="en-US" sz="20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01</a:t>
                      </a:r>
                      <a:r>
                        <a:rPr lang="be-BY" sz="20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.20</a:t>
                      </a:r>
                      <a:r>
                        <a:rPr lang="en-US" sz="20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21</a:t>
                      </a:r>
                      <a:r>
                        <a:rPr lang="be-BY" sz="20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года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8130">
                <a:tc gridSpan="6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5525">
                <a:tc gridSpan="6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274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№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e-BY" sz="1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Віды абязацельстваў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3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01.</a:t>
                      </a:r>
                      <a:r>
                        <a:rPr kumimoji="0" lang="en-US" sz="13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01</a:t>
                      </a:r>
                      <a:r>
                        <a:rPr kumimoji="0" lang="ru-RU" sz="13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.20</a:t>
                      </a:r>
                      <a:r>
                        <a:rPr kumimoji="0" lang="en-US" sz="13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20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3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01.</a:t>
                      </a:r>
                      <a:r>
                        <a:rPr kumimoji="0" lang="en-US" sz="13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01</a:t>
                      </a:r>
                      <a:r>
                        <a:rPr kumimoji="0" lang="ru-RU" sz="13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.20</a:t>
                      </a:r>
                      <a:r>
                        <a:rPr kumimoji="0" lang="en-US" sz="13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21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+/-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3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Темп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3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роста, %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4297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6264" marR="6264" marT="62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6264" marR="6264" marT="62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</a:t>
                      </a:r>
                    </a:p>
                  </a:txBody>
                  <a:tcPr marL="6264" marR="6264" marT="62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</a:t>
                      </a:r>
                    </a:p>
                  </a:txBody>
                  <a:tcPr marL="6264" marR="6264" marT="62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</a:t>
                      </a:r>
                    </a:p>
                  </a:txBody>
                  <a:tcPr marL="6264" marR="6264" marT="62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</a:t>
                      </a:r>
                    </a:p>
                  </a:txBody>
                  <a:tcPr marL="6264" marR="6264" marT="62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1429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I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be-BY" sz="14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Доўг органаў мясцовага кіравання і самакіравання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2248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be-BY" sz="1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Каштоўныя бумагі, размешчаныя мясцовымі выканаўчымі і распарадчымі органамі на ўнутраным фінансавым рынку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2248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be-BY" sz="1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Абавязацельствы, якія падлягаюць выкананню па выдадзеным гарантыям мясцовых выканаўчых і распарадчых органаў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4" marR="6264" marT="626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1429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be-BY" sz="1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Бюджэтныя крэдыты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63066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be-BY" sz="1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Іншыя даўгавыя абавязацельствы, раней аднесеныя ў адпаведнасці з заканадаўствам на доўг органаў мясцовага кіравання і самакіравання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2248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II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be-BY" sz="14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Доўг, гарантаваны мясцовымі выканаўчымі і распарадчымі органамі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383,7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301,6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-82,1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78,6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1429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УСЯГО</a:t>
                      </a: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383,7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301,6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-82,1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78,6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01089174"/>
      </p:ext>
    </p:extLst>
  </p:cSld>
  <p:clrMapOvr>
    <a:masterClrMapping/>
  </p:clrMapOvr>
  <p:transition spd="slow">
    <p:wipe/>
  </p:transition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6072</TotalTime>
  <Words>783</Words>
  <Application>Microsoft Office PowerPoint</Application>
  <PresentationFormat>Экран (16:9)</PresentationFormat>
  <Paragraphs>471</Paragraphs>
  <Slides>10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4" baseType="lpstr">
      <vt:lpstr>Arial</vt:lpstr>
      <vt:lpstr>Calibri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Структура даходаў мясцовых бюджэтаў.</vt:lpstr>
      <vt:lpstr>Презентация PowerPoint</vt:lpstr>
      <vt:lpstr>Структура выдаткаў мясцовых бюджэтаў па                                    функцыянальнай класіфікацыі выдаткаў бюджэту.</vt:lpstr>
      <vt:lpstr>Структура выдаткаў мясцовых бюджэтаў па                                      эканамічнай класіфікацыі выдаткаў бюджэту.</vt:lpstr>
      <vt:lpstr>Презентация PowerPoint</vt:lpstr>
      <vt:lpstr>Презентация PowerPoint</vt:lpstr>
    </vt:vector>
  </TitlesOfParts>
  <Company>Home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Давыдик Александр</dc:creator>
  <cp:lastModifiedBy>Фальковская Татьяна Борисовна</cp:lastModifiedBy>
  <cp:revision>497</cp:revision>
  <cp:lastPrinted>2016-04-12T06:59:46Z</cp:lastPrinted>
  <dcterms:created xsi:type="dcterms:W3CDTF">2013-10-16T05:53:51Z</dcterms:created>
  <dcterms:modified xsi:type="dcterms:W3CDTF">2021-03-10T12:04:55Z</dcterms:modified>
</cp:coreProperties>
</file>