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10" autoAdjust="0"/>
    <p:restoredTop sz="94676" autoAdjust="0"/>
  </p:normalViewPr>
  <p:slideViewPr>
    <p:cSldViewPr>
      <p:cViewPr varScale="1">
        <p:scale>
          <a:sx n="128" d="100"/>
          <a:sy n="128" d="100"/>
        </p:scale>
        <p:origin x="732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8"/>
          <c:y val="0.10989890152619812"/>
          <c:w val="0.81200676186662213"/>
          <c:h val="0.396867113832997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Падаходны падатак з фізічных асоб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16.100000000000001</c:v>
                </c:pt>
                <c:pt idx="1">
                  <c:v>59.6</c:v>
                </c:pt>
                <c:pt idx="2">
                  <c:v>60.1</c:v>
                </c:pt>
                <c:pt idx="3">
                  <c:v>68.5</c:v>
                </c:pt>
                <c:pt idx="4">
                  <c:v>36.200000000000003</c:v>
                </c:pt>
                <c:pt idx="5">
                  <c:v>58</c:v>
                </c:pt>
                <c:pt idx="6">
                  <c:v>70.8</c:v>
                </c:pt>
                <c:pt idx="7">
                  <c:v>63.1</c:v>
                </c:pt>
                <c:pt idx="8">
                  <c:v>60.4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1-41B4-9C95-AEAD4F3F10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Падаткі на ўласнасць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71-41B4-9C95-AEAD4F3F10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Падатак на дабаўленую вартасць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71-41B4-9C95-AEAD4F3F10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Адзіны падатак для вытворцаў сельскагаспадарчай прадукцыі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71-41B4-9C95-AEAD4F3F10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Іншыя падатковыя і непадатковыя даходы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F71-41B4-9C95-AEAD4F3F10A7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F71-41B4-9C95-AEAD4F3F10A7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F71-41B4-9C95-AEAD4F3F10A7}"/>
                </c:ext>
              </c:extLst>
            </c:dLbl>
            <c:dLbl>
              <c:idx val="3"/>
              <c:layout>
                <c:manualLayout>
                  <c:x val="5.6494950843009976E-3"/>
                  <c:y val="2.2897443375133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F71-41B4-9C95-AEAD4F3F10A7}"/>
                </c:ext>
              </c:extLst>
            </c:dLbl>
            <c:dLbl>
              <c:idx val="4"/>
              <c:layout>
                <c:manualLayout>
                  <c:x val="-2.8248587570621798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F71-41B4-9C95-AEAD4F3F10A7}"/>
                </c:ext>
              </c:extLst>
            </c:dLbl>
            <c:dLbl>
              <c:idx val="5"/>
              <c:layout>
                <c:manualLayout>
                  <c:x val="0"/>
                  <c:y val="7.78380480217753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F71-41B4-9C95-AEAD4F3F10A7}"/>
                </c:ext>
              </c:extLst>
            </c:dLbl>
            <c:dLbl>
              <c:idx val="6"/>
              <c:layout>
                <c:manualLayout>
                  <c:x val="2.8248587570621647E-3"/>
                  <c:y val="5.3146689997084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9.6999999999999993</c:v>
                </c:pt>
                <c:pt idx="1">
                  <c:v>8.3000000000000007</c:v>
                </c:pt>
                <c:pt idx="2">
                  <c:v>9.6</c:v>
                </c:pt>
                <c:pt idx="3">
                  <c:v>1.7</c:v>
                </c:pt>
                <c:pt idx="4">
                  <c:v>12.2</c:v>
                </c:pt>
                <c:pt idx="5">
                  <c:v>18.8</c:v>
                </c:pt>
                <c:pt idx="6">
                  <c:v>3.9</c:v>
                </c:pt>
                <c:pt idx="7">
                  <c:v>8.5</c:v>
                </c:pt>
                <c:pt idx="8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F71-41B4-9C95-AEAD4F3F10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Датацыя, субвенцыі і іншыя міжбюджэтныя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9F71-41B4-9C95-AEAD4F3F10A7}"/>
                </c:ext>
              </c:extLst>
            </c:dLbl>
            <c:dLbl>
              <c:idx val="4"/>
              <c:layout>
                <c:manualLayout>
                  <c:x val="8.4745762711865361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F71-41B4-9C95-AEAD4F3F10A7}"/>
                </c:ext>
              </c:extLst>
            </c:dLbl>
            <c:dLbl>
              <c:idx val="6"/>
              <c:layout>
                <c:manualLayout>
                  <c:x val="-8.4745762711865361E-3"/>
                  <c:y val="-7.4074074074074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62.6</c:v>
                </c:pt>
                <c:pt idx="1">
                  <c:v>32.1</c:v>
                </c:pt>
                <c:pt idx="2">
                  <c:v>30.3</c:v>
                </c:pt>
                <c:pt idx="3">
                  <c:v>29.8</c:v>
                </c:pt>
                <c:pt idx="4">
                  <c:v>51.6</c:v>
                </c:pt>
                <c:pt idx="5">
                  <c:v>23.2</c:v>
                </c:pt>
                <c:pt idx="6">
                  <c:v>25.3</c:v>
                </c:pt>
                <c:pt idx="7">
                  <c:v>28.4</c:v>
                </c:pt>
                <c:pt idx="8">
                  <c:v>35.9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F71-41B4-9C95-AEAD4F3F1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1332480"/>
        <c:axId val="81330944"/>
      </c:barChart>
      <c:valAx>
        <c:axId val="813309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2480"/>
        <c:crosses val="autoZero"/>
        <c:crossBetween val="between"/>
        <c:majorUnit val="20"/>
        <c:minorUnit val="20"/>
      </c:valAx>
      <c:catAx>
        <c:axId val="81332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09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5.8939454602073074E-2"/>
          <c:y val="0.68377038981238469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5264004642745539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8214-4E25-A0F3-9B87A9690398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214-4E25-A0F3-9B87A9690398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214-4E25-A0F3-9B87A9690398}"/>
                </c:ext>
              </c:extLst>
            </c:dLbl>
            <c:dLbl>
              <c:idx val="2"/>
              <c:layout>
                <c:manualLayout>
                  <c:x val="8.4745762711864403E-2"/>
                  <c:y val="-2.45315188165119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214-4E25-A0F3-9B87A9690398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214-4E25-A0F3-9B87A9690398}"/>
                </c:ext>
              </c:extLst>
            </c:dLbl>
            <c:dLbl>
              <c:idx val="4"/>
              <c:layout>
                <c:manualLayout>
                  <c:x val="-0.10169491525423729"/>
                  <c:y val="8.72231780142647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214-4E25-A0F3-9B87A9690398}"/>
                </c:ext>
              </c:extLst>
            </c:dLbl>
            <c:dLbl>
              <c:idx val="5"/>
              <c:layout>
                <c:manualLayout>
                  <c:x val="-3.1073446327684009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214-4E25-A0F3-9B87A969039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Падаходны падатак</c:v>
                </c:pt>
                <c:pt idx="1">
                  <c:v>Падаткі на ўласнасць</c:v>
                </c:pt>
                <c:pt idx="2">
                  <c:v>Падатак на дабаўленую вартасць</c:v>
                </c:pt>
                <c:pt idx="3">
                  <c:v>Адзіны падатак для вытворцаў сельскагаспадарчай прадукцыі</c:v>
                </c:pt>
                <c:pt idx="4">
                  <c:v>Іншыя падатковыя і непадатковыя даходы</c:v>
                </c:pt>
                <c:pt idx="5">
                  <c:v>Датацыя, субвенцыі і іншыя міжбюджэтныя транферты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2468.3000000000002</c:v>
                </c:pt>
                <c:pt idx="1">
                  <c:v>576.70000000000005</c:v>
                </c:pt>
                <c:pt idx="2">
                  <c:v>807.7</c:v>
                </c:pt>
                <c:pt idx="3">
                  <c:v>265.39999999999998</c:v>
                </c:pt>
                <c:pt idx="4">
                  <c:v>1115.5</c:v>
                </c:pt>
                <c:pt idx="5">
                  <c:v>9164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14-4E25-A0F3-9B87A9690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774456159082208E-2"/>
          <c:y val="6.8837448634842123E-4"/>
          <c:w val="0.75021486720940256"/>
          <c:h val="0.749479290865793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45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012-4AC7-B6E1-2813ED4843FB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012-4AC7-B6E1-2813ED4843FB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012-4AC7-B6E1-2813ED4843FB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012-4AC7-B6E1-2813ED4843FB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012-4AC7-B6E1-2813ED4843FB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687,7</a:t>
                    </a:r>
                  </a:p>
                  <a:p>
                    <a:r>
                      <a:rPr lang="en-US" dirty="0" smtClean="0"/>
                      <a:t> 4,6 %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012-4AC7-B6E1-2813ED4843FB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96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012-4AC7-B6E1-2813ED4843F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Агульнадзяржаўная дзейнасць</c:v>
                </c:pt>
                <c:pt idx="1">
                  <c:v>Жыллёва-камунальныя паслугі і жыллёвае будаўніцтва</c:v>
                </c:pt>
                <c:pt idx="2">
                  <c:v>Ахова здароўя</c:v>
                </c:pt>
                <c:pt idx="3">
                  <c:v>Фізічная культура, спорт, культура і СМІ</c:v>
                </c:pt>
                <c:pt idx="4">
                  <c:v>Адукацыя</c:v>
                </c:pt>
                <c:pt idx="5">
                  <c:v>Сацыяльная палітыка</c:v>
                </c:pt>
                <c:pt idx="6">
                  <c:v>Нацыянальная эканоміка і іншыя выдаткі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1349.4</c:v>
                </c:pt>
                <c:pt idx="1">
                  <c:v>1477.5</c:v>
                </c:pt>
                <c:pt idx="2">
                  <c:v>3441.9</c:v>
                </c:pt>
                <c:pt idx="3">
                  <c:v>1094.4000000000001</c:v>
                </c:pt>
                <c:pt idx="4">
                  <c:v>5972.9</c:v>
                </c:pt>
                <c:pt idx="5">
                  <c:v>687.7</c:v>
                </c:pt>
                <c:pt idx="6">
                  <c:v>945.9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012-4AC7-B6E1-2813ED484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691"/>
          <c:w val="1"/>
          <c:h val="0.256429127650849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Агульнадзяржаўная дзейнасць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7.4</c:v>
                </c:pt>
                <c:pt idx="1">
                  <c:v>82.6</c:v>
                </c:pt>
                <c:pt idx="2">
                  <c:v>80.3</c:v>
                </c:pt>
                <c:pt idx="3">
                  <c:v>87.9</c:v>
                </c:pt>
                <c:pt idx="4">
                  <c:v>87.8</c:v>
                </c:pt>
                <c:pt idx="5">
                  <c:v>79.2</c:v>
                </c:pt>
                <c:pt idx="6">
                  <c:v>74.5</c:v>
                </c:pt>
                <c:pt idx="7">
                  <c:v>82.2</c:v>
                </c:pt>
                <c:pt idx="8">
                  <c:v>84.5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0-4DD5-BD1E-DFB6820010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Жыллёва-камунальныя паслугі і жыллёвае будаўніцтва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9.6999999999999993</c:v>
                </c:pt>
                <c:pt idx="1">
                  <c:v>17.399999999999999</c:v>
                </c:pt>
                <c:pt idx="2">
                  <c:v>19.7</c:v>
                </c:pt>
                <c:pt idx="3">
                  <c:v>12.1</c:v>
                </c:pt>
                <c:pt idx="4">
                  <c:v>12.2</c:v>
                </c:pt>
                <c:pt idx="5">
                  <c:v>20.8</c:v>
                </c:pt>
                <c:pt idx="6">
                  <c:v>25.5</c:v>
                </c:pt>
                <c:pt idx="7">
                  <c:v>17.8</c:v>
                </c:pt>
                <c:pt idx="8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0-4DD5-BD1E-DFB68200109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Ахова здароўя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0-4DD5-BD1E-DFB68200109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Фізічная культура, спорт, культура і СМІ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70-4DD5-BD1E-DFB68200109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Адукацыя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770-4DD5-BD1E-DFB68200109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70-4DD5-BD1E-DFB68200109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70-4DD5-BD1E-DFB682001097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0-4DD5-BD1E-DFB682001097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70-4DD5-BD1E-DFB682001097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0-4DD5-BD1E-DFB682001097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40.799999999999997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770-4DD5-BD1E-DFB68200109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Сацыяльная палітыка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770-4DD5-BD1E-DFB68200109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Нацыянальная эканоміка і 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770-4DD5-BD1E-DFB68200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422080"/>
        <c:axId val="133420544"/>
      </c:barChart>
      <c:valAx>
        <c:axId val="133420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2080"/>
        <c:crosses val="autoZero"/>
        <c:crossBetween val="between"/>
        <c:majorUnit val="20"/>
        <c:minorUnit val="20"/>
      </c:valAx>
      <c:catAx>
        <c:axId val="133422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054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75143632562185159"/>
          <c:w val="0.96140551181102352"/>
          <c:h val="0.2457834310306845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91"/>
          <c:y val="1.0366455058169709E-3"/>
          <c:w val="0.7376482494772969"/>
          <c:h val="0.737478026319385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702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03E-450F-8708-599434BF7612}"/>
                </c:ext>
              </c:extLst>
            </c:dLbl>
            <c:dLbl>
              <c:idx val="1"/>
              <c:layout>
                <c:manualLayout>
                  <c:x val="-4.2372881355932306E-2"/>
                  <c:y val="-5.426346620167290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03E-450F-8708-599434BF7612}"/>
                </c:ext>
              </c:extLst>
            </c:dLbl>
            <c:dLbl>
              <c:idx val="2"/>
              <c:layout>
                <c:manualLayout>
                  <c:x val="0"/>
                  <c:y val="-1.58334741029343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03E-450F-8708-599434BF7612}"/>
                </c:ext>
              </c:extLst>
            </c:dLbl>
            <c:dLbl>
              <c:idx val="3"/>
              <c:layout>
                <c:manualLayout>
                  <c:x val="1.8245918412740779E-3"/>
                  <c:y val="-3.1238863308176445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03E-450F-8708-599434BF7612}"/>
                </c:ext>
              </c:extLst>
            </c:dLbl>
            <c:dLbl>
              <c:idx val="4"/>
              <c:layout>
                <c:manualLayout>
                  <c:x val="0"/>
                  <c:y val="-1.496204669917990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03E-450F-8708-599434BF7612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03E-450F-8708-599434BF7612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03E-450F-8708-599434BF761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Заробак</c:v>
                </c:pt>
                <c:pt idx="1">
                  <c:v>Набыццё прадметаў забеспячэння і расходных матэрыялаў</c:v>
                </c:pt>
                <c:pt idx="2">
                  <c:v>Аплата камунальных паслуг</c:v>
                </c:pt>
                <c:pt idx="3">
                  <c:v>Іншыя бягучыя выдаткі на закупкі тавараў і аплату паслуг</c:v>
                </c:pt>
                <c:pt idx="4">
                  <c:v>Субсідыі гаспадарчым арганізацыям</c:v>
                </c:pt>
                <c:pt idx="5">
                  <c:v>Бягучыя і капітальныя бюджэтныя трансферты насельніцтву</c:v>
                </c:pt>
                <c:pt idx="6">
                  <c:v>Іншыя выдаткі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9414.7000000000007</c:v>
                </c:pt>
                <c:pt idx="1">
                  <c:v>32.299999999999997</c:v>
                </c:pt>
                <c:pt idx="2">
                  <c:v>1685.1</c:v>
                </c:pt>
                <c:pt idx="3">
                  <c:v>864</c:v>
                </c:pt>
                <c:pt idx="4">
                  <c:v>1256.2</c:v>
                </c:pt>
                <c:pt idx="5">
                  <c:v>376.7</c:v>
                </c:pt>
                <c:pt idx="6">
                  <c:v>1340.7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03E-450F-8708-599434BF761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Заробак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678E-4"/>
                  <c:y val="-1.6440073018554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63</c:v>
                </c:pt>
                <c:pt idx="1">
                  <c:v>57</c:v>
                </c:pt>
                <c:pt idx="2">
                  <c:v>59</c:v>
                </c:pt>
                <c:pt idx="3">
                  <c:v>67.5</c:v>
                </c:pt>
                <c:pt idx="4">
                  <c:v>37.9</c:v>
                </c:pt>
                <c:pt idx="5">
                  <c:v>65.099999999999994</c:v>
                </c:pt>
                <c:pt idx="6">
                  <c:v>56.5</c:v>
                </c:pt>
                <c:pt idx="7">
                  <c:v>62.1</c:v>
                </c:pt>
                <c:pt idx="8">
                  <c:v>63.9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15-4134-AA36-7ECA24ED1FE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Набыццё прадметаў забеспячэння і расходных матэрыялаў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15-4134-AA36-7ECA24ED1FE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Аплата камунальных паслуг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32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11.3</c:v>
                </c:pt>
                <c:pt idx="1">
                  <c:v>10.199999999999999</c:v>
                </c:pt>
                <c:pt idx="2">
                  <c:v>13.2</c:v>
                </c:pt>
                <c:pt idx="3">
                  <c:v>10.199999999999999</c:v>
                </c:pt>
                <c:pt idx="4">
                  <c:v>12.1</c:v>
                </c:pt>
                <c:pt idx="5">
                  <c:v>6.4</c:v>
                </c:pt>
                <c:pt idx="6">
                  <c:v>11.3</c:v>
                </c:pt>
                <c:pt idx="7">
                  <c:v>10.4</c:v>
                </c:pt>
                <c:pt idx="8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15-4134-AA36-7ECA24ED1FE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Іншыя бягучыя выдаткі на закупкі тавараў і аплату паслуг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5.5</c:v>
                </c:pt>
                <c:pt idx="1">
                  <c:v>19.3</c:v>
                </c:pt>
                <c:pt idx="2">
                  <c:v>21.6</c:v>
                </c:pt>
                <c:pt idx="3">
                  <c:v>13.6</c:v>
                </c:pt>
                <c:pt idx="4">
                  <c:v>11.9</c:v>
                </c:pt>
                <c:pt idx="5">
                  <c:v>21.5</c:v>
                </c:pt>
                <c:pt idx="6">
                  <c:v>27</c:v>
                </c:pt>
                <c:pt idx="7">
                  <c:v>19.8</c:v>
                </c:pt>
                <c:pt idx="8">
                  <c:v>22.1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15-4134-AA36-7ECA24ED1FE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Субсідыі гаспадарчым арганізацыям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915-4134-AA36-7ECA24ED1FE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15-4134-AA36-7ECA24ED1FE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15-4134-AA36-7ECA24ED1FE6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15-4134-AA36-7ECA24ED1FE6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15-4134-AA36-7ECA24ED1FE6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15-4134-AA36-7ECA24ED1FE6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915-4134-AA36-7ECA24ED1FE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Бягучыя і капітальныя бюджэтныя трансферты насельніцтва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915-4134-AA36-7ECA24ED1FE6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A915-4134-AA36-7ECA24ED1FE6}"/>
                </c:ext>
              </c:extLst>
            </c:dLbl>
            <c:dLbl>
              <c:idx val="1"/>
              <c:layout>
                <c:manualLayout>
                  <c:x val="0"/>
                  <c:y val="-2.2145328719723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8.9</c:v>
                </c:pt>
                <c:pt idx="1">
                  <c:v>13.5</c:v>
                </c:pt>
                <c:pt idx="2">
                  <c:v>6.2</c:v>
                </c:pt>
                <c:pt idx="3">
                  <c:v>8.6999999999999993</c:v>
                </c:pt>
                <c:pt idx="4">
                  <c:v>38.1</c:v>
                </c:pt>
                <c:pt idx="5">
                  <c:v>7</c:v>
                </c:pt>
                <c:pt idx="6">
                  <c:v>5.2</c:v>
                </c:pt>
                <c:pt idx="7">
                  <c:v>7.7</c:v>
                </c:pt>
                <c:pt idx="8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915-4134-AA36-7ECA24ED1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4018560"/>
        <c:axId val="134017024"/>
      </c:barChart>
      <c:valAx>
        <c:axId val="13401702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8560"/>
        <c:crosses val="autoZero"/>
        <c:crossBetween val="between"/>
        <c:majorUnit val="20"/>
        <c:minorUnit val="20"/>
      </c:valAx>
      <c:catAx>
        <c:axId val="134018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702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6905366863744109"/>
          <c:w val="0.96015814760443163"/>
          <c:h val="0.30946331362558932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даўгавых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абавязацельстваў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доўгатэрміновы (звыш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63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0F-4578-B265-3BCD6BDBE8E9}"/>
                </c:ext>
              </c:extLst>
            </c:dLbl>
            <c:dLbl>
              <c:idx val="1"/>
              <c:layout>
                <c:manualLayout>
                  <c:x val="-2.0833333333333663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01.07.19 г.</c:v>
                </c:pt>
                <c:pt idx="1">
                  <c:v>01.07.18 г.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426.6</c:v>
                </c:pt>
                <c:pt idx="1">
                  <c:v>619.4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0F-4578-B265-3BCD6BDBE8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кароткатэрміновы (да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01.07.19 г.</c:v>
                </c:pt>
                <c:pt idx="1">
                  <c:v>01.07.18 г.</c:v>
                </c:pt>
              </c:strCache>
            </c:strRef>
          </c:cat>
          <c:val>
            <c:numRef>
              <c:f>Лист1!$C$2:$C$4</c:f>
              <c:numCache>
                <c:formatCode>#\ ##0.0</c:formatCode>
                <c:ptCount val="3"/>
                <c:pt idx="0">
                  <c:v>85.9</c:v>
                </c:pt>
                <c:pt idx="1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0F-4578-B265-3BCD6BDBE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829952"/>
        <c:axId val="134831488"/>
      </c:barChart>
      <c:catAx>
        <c:axId val="13482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31488"/>
        <c:crosses val="autoZero"/>
        <c:auto val="1"/>
        <c:lblAlgn val="ctr"/>
        <c:lblOffset val="100"/>
        <c:noMultiLvlLbl val="0"/>
      </c:catAx>
      <c:valAx>
        <c:axId val="134831488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2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920308398950165"/>
          <c:y val="0.33255290354331107"/>
          <c:w val="0.34413024934383202"/>
          <c:h val="0.4454099409448854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4853" y="82347"/>
          <a:ext cx="296633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0.35377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0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0.35377</cdr:x>
      <cdr:y>0.72765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793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0.35377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08.08.2019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08.08.2019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08.08.2019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08.08.2019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08.08.2019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08.08.2019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08.08.2019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08.08.2019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08.08.2019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08.08.2019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08.08.2019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08.08.2019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08.08.2019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08.08.2019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736962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be-BY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БЮЛЕТЭНЬ</a:t>
                      </a:r>
                    </a:p>
                    <a:p>
                      <a:pPr algn="ctr" fontAlgn="ctr"/>
                      <a:r>
                        <a:rPr lang="be-BY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</a:t>
                      </a:r>
                      <a:r>
                        <a:rPr lang="be-BY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выкананні бюджету </a:t>
                      </a:r>
                      <a:r>
                        <a:rPr lang="ru-RU" sz="2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1 </a:t>
                      </a:r>
                      <a:r>
                        <a:rPr lang="ru-RU" sz="2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паугоддзе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656232612"/>
              </p:ext>
            </p:extLst>
          </p:nvPr>
        </p:nvGraphicFramePr>
        <p:xfrm>
          <a:off x="1475656" y="55552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347230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кансалідаванага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бюджэту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71085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Раённы бюджэт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сельскіх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бюджэтаў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Вердаміцкі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Дабравольскі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Нязбодзіцкі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Навадворскі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Свіслацкі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Ханявіцкі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Паразоўскі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83124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Базавы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Першасны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468817"/>
              </p:ext>
            </p:extLst>
          </p:nvPr>
        </p:nvGraphicFramePr>
        <p:xfrm>
          <a:off x="107505" y="555526"/>
          <a:ext cx="8856984" cy="4045568"/>
        </p:xfrm>
        <a:graphic>
          <a:graphicData uri="http://schemas.openxmlformats.org/drawingml/2006/table">
            <a:tbl>
              <a:tblPr/>
              <a:tblGrid>
                <a:gridCol w="1571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3627">
                  <a:extLst>
                    <a:ext uri="{9D8B030D-6E8A-4147-A177-3AD203B41FA5}">
                      <a16:colId xmlns:a16="http://schemas.microsoft.com/office/drawing/2014/main" val="475653390"/>
                    </a:ext>
                  </a:extLst>
                </a:gridCol>
                <a:gridCol w="3664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3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4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99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428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23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ВЫКАНАННЕ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БЮДЖЭТУ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  <a:r>
                        <a:rPr lang="be-BY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ВЫДАТКІ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ДЭФІЦЫТ (-);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ПРАФІЦЫТ (+)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29 084,6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14 397,6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29 384,6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14 969,7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50,9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-300,0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-572,1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28 372,5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14 081,0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28 672,5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14 650,3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51,1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-300,0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-569,3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712,1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316,6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44,5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712,1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319,4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44,9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-2,8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135,9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41,6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135,9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41,7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72,3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48,8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72,5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48,8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126,2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68,3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54,1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126,2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68,8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54,5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85,5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49,5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85,5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49,6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90,1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45,6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50,6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90,1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46,2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51,3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-0,6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78,8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38,1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48,3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78,7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38,3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48,7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36,7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999078"/>
              </p:ext>
            </p:extLst>
          </p:nvPr>
        </p:nvGraphicFramePr>
        <p:xfrm>
          <a:off x="179512" y="483518"/>
          <a:ext cx="8856985" cy="4406138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5915">
                  <a:extLst>
                    <a:ext uri="{9D8B030D-6E8A-4147-A177-3AD203B41FA5}">
                      <a16:colId xmlns:a16="http://schemas.microsoft.com/office/drawing/2014/main" val="277275635"/>
                    </a:ext>
                  </a:extLst>
                </a:gridCol>
                <a:gridCol w="7401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568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17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3363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2025109828"/>
                    </a:ext>
                  </a:extLst>
                </a:gridCol>
              </a:tblGrid>
              <a:tr h="294216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паступленняў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en-US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be-BY" sz="135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r>
                        <a:rPr lang="be-BY" sz="13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Падатковыя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непадатковыя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даходы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Бязвыплатныя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паступленні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датацыя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субвенцыі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</a:t>
                      </a:r>
                      <a:r>
                        <a:rPr lang="ru-RU" sz="13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</a:t>
                      </a:r>
                      <a:r>
                        <a:rPr lang="ru-RU" sz="13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201</a:t>
                      </a:r>
                      <a:r>
                        <a:rPr kumimoji="0" lang="en-US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ctr" fontAlgn="ctr"/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20</a:t>
                      </a:r>
                      <a:r>
                        <a:rPr kumimoji="0" lang="en-US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19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2018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201</a:t>
                      </a:r>
                      <a:r>
                        <a:rPr kumimoji="0" lang="en-US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4 715,4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5 233,6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110,9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8 727,8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9 164,0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13 443,20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14 397,6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4 492,4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5 023,8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8 667,8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9 057,2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13 160,2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14 081,0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106,9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316,6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111,9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314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3 266,7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2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1 630,0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даходаў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70945978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14927025"/>
              </p:ext>
            </p:extLst>
          </p:nvPr>
        </p:nvGraphicFramePr>
        <p:xfrm>
          <a:off x="0" y="454773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184935"/>
              </p:ext>
            </p:extLst>
          </p:nvPr>
        </p:nvGraphicFramePr>
        <p:xfrm>
          <a:off x="142844" y="27176"/>
          <a:ext cx="8786876" cy="4560382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</a:t>
                      </a:r>
                    </a:p>
                    <a:p>
                      <a:pPr algn="ctr" rtl="0" fontAlgn="ctr"/>
                      <a:r>
                        <a:rPr lang="be-BY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Першачарговыя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(заработная плата,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лекавыя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сродкі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прадукты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харчавання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камунальныя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паслугі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транспарт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сувязь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рамонт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будынкаў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вулічнае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асвятленне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набыццё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  <a:r>
                        <a:rPr lang="be-BY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паугоддзе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be-BY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паугоддзе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паугоддзе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паугоддзе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201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паугоддзе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201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паугоддзе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201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60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12 383,1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13 083,9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1 381,9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1 885,8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13 765,0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14 969,7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79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12 181,9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12 869,4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1 296,8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1 780,9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13 478,8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14 650,3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97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286,2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149,89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па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</a:t>
            </a:r>
            <a:r>
              <a:rPr lang="ru-RU" sz="1800" b="1" dirty="0" err="1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функцыянальнай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класіфікацыі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09571422"/>
              </p:ext>
            </p:extLst>
          </p:nvPr>
        </p:nvGraphicFramePr>
        <p:xfrm>
          <a:off x="6740" y="641554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52247422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мясцовых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па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эканамічнай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класіфікацыі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бюджэту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81705351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06560840"/>
              </p:ext>
            </p:extLst>
          </p:nvPr>
        </p:nvGraphicFramePr>
        <p:xfrm>
          <a:off x="464820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910787"/>
              </p:ext>
            </p:extLst>
          </p:nvPr>
        </p:nvGraphicFramePr>
        <p:xfrm>
          <a:off x="179513" y="195485"/>
          <a:ext cx="8712966" cy="4898796"/>
        </p:xfrm>
        <a:graphic>
          <a:graphicData uri="http://schemas.openxmlformats.org/drawingml/2006/table">
            <a:tbl>
              <a:tblPr/>
              <a:tblGrid>
                <a:gridCol w="357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9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137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582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Даўгавыя</a:t>
                      </a: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абавязацельствы органаў мясцовага кіравання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 самакіравання Свіслацкага раёна на 01.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.2019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37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814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Віды абязацельстваў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7.2019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7.201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 органаў мясцовага кіравання і самакіравання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Каштоўныя бумагі, размешчаныя мясцовымі выканаўчымі і распарадчымі органамі на ўнутраным фінансавым рынку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Абавязацельствы, якія падлягаюць выкананню па выдадзеным гарантыям мясцовых выканаўчых і распарадчых органаў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Бюджэтныя крэдыты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65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Іншыя даўгавыя абавязацельствы, раней аднесеныя ў адпаведнасці з заканадаўствам на доўг органаў мясцовага кіравання і самакіравання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64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Доўг, гарантаваны мясцовымі выканаўчымі і распарадчымі органамі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512,5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705,4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-192,9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УСЯГО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512,5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705,4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-192,9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5934</TotalTime>
  <Words>839</Words>
  <Application>Microsoft Office PowerPoint</Application>
  <PresentationFormat>Экран (16:9)</PresentationFormat>
  <Paragraphs>474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даходаў мясцовых бюджэтаў.</vt:lpstr>
      <vt:lpstr>Презентация PowerPoint</vt:lpstr>
      <vt:lpstr>Структура выдаткаў мясцовых бюджэтаў па                                    функцыянальнай класіфікацыі выдаткаў бюджэту.</vt:lpstr>
      <vt:lpstr>Структура выдаткаў мясцовых бюджэтаў па                                      эканамічнай класіфікацыі выдаткаў бюджэту.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Budget2</cp:lastModifiedBy>
  <cp:revision>476</cp:revision>
  <cp:lastPrinted>2016-04-12T06:59:46Z</cp:lastPrinted>
  <dcterms:created xsi:type="dcterms:W3CDTF">2013-10-16T05:53:51Z</dcterms:created>
  <dcterms:modified xsi:type="dcterms:W3CDTF">2019-08-08T06:32:27Z</dcterms:modified>
</cp:coreProperties>
</file>