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6" autoAdjust="0"/>
    <p:restoredTop sz="94676" autoAdjust="0"/>
  </p:normalViewPr>
  <p:slideViewPr>
    <p:cSldViewPr>
      <p:cViewPr varScale="1">
        <p:scale>
          <a:sx n="85" d="100"/>
          <a:sy n="85" d="100"/>
        </p:scale>
        <p:origin x="78" y="18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7972"/>
          <c:y val="0.10989890152619812"/>
          <c:w val="0.81200676186662413"/>
          <c:h val="0.396867113832996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Подоходный налог с физических лиц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15.6</c:v>
                </c:pt>
                <c:pt idx="1">
                  <c:v>68.8</c:v>
                </c:pt>
                <c:pt idx="2">
                  <c:v>73.099999999999994</c:v>
                </c:pt>
                <c:pt idx="3">
                  <c:v>87.8</c:v>
                </c:pt>
                <c:pt idx="4">
                  <c:v>46</c:v>
                </c:pt>
                <c:pt idx="5">
                  <c:v>76.400000000000006</c:v>
                </c:pt>
                <c:pt idx="6">
                  <c:v>56.3</c:v>
                </c:pt>
                <c:pt idx="7">
                  <c:v>76.2</c:v>
                </c:pt>
                <c:pt idx="8">
                  <c:v>81.7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84-43C9-B96A-171FE044EB6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собственнотсть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4.5</c:v>
                </c:pt>
                <c:pt idx="1">
                  <c:v>8.1</c:v>
                </c:pt>
                <c:pt idx="2">
                  <c:v>5.0999999999999996</c:v>
                </c:pt>
                <c:pt idx="3">
                  <c:v>5.2</c:v>
                </c:pt>
                <c:pt idx="4">
                  <c:v>5.3</c:v>
                </c:pt>
                <c:pt idx="5">
                  <c:v>8.9</c:v>
                </c:pt>
                <c:pt idx="6">
                  <c:v>15.1</c:v>
                </c:pt>
                <c:pt idx="7">
                  <c:v>4.2</c:v>
                </c:pt>
                <c:pt idx="8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84-43C9-B96A-171FE044EB6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добавленную стоимость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84-43C9-B96A-171FE044EB6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налог для производителей сельскохозяйственной продукции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84-43C9-B96A-171FE044EB6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184-43C9-B96A-171FE044EB66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184-43C9-B96A-171FE044EB66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184-43C9-B96A-171FE044EB66}"/>
                </c:ext>
              </c:extLst>
            </c:dLbl>
            <c:dLbl>
              <c:idx val="3"/>
              <c:layout>
                <c:manualLayout>
                  <c:x val="5.6494950843009812E-3"/>
                  <c:y val="2.2897443375133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184-43C9-B96A-171FE044EB66}"/>
                </c:ext>
              </c:extLst>
            </c:dLbl>
            <c:dLbl>
              <c:idx val="4"/>
              <c:layout>
                <c:manualLayout>
                  <c:x val="-2.8248587570621716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8184-43C9-B96A-171FE044EB66}"/>
                </c:ext>
              </c:extLst>
            </c:dLbl>
            <c:dLbl>
              <c:idx val="5"/>
              <c:layout>
                <c:manualLayout>
                  <c:x val="0"/>
                  <c:y val="7.78380480217752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184-43C9-B96A-171FE044EB66}"/>
                </c:ext>
              </c:extLst>
            </c:dLbl>
            <c:dLbl>
              <c:idx val="6"/>
              <c:layout>
                <c:manualLayout>
                  <c:x val="2.824858757062156E-3"/>
                  <c:y val="5.3146689997083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4.3</c:v>
                </c:pt>
                <c:pt idx="1">
                  <c:v>5.8</c:v>
                </c:pt>
                <c:pt idx="2">
                  <c:v>5.2</c:v>
                </c:pt>
                <c:pt idx="3">
                  <c:v>0.8</c:v>
                </c:pt>
                <c:pt idx="4">
                  <c:v>3.1</c:v>
                </c:pt>
                <c:pt idx="5">
                  <c:v>14.1</c:v>
                </c:pt>
                <c:pt idx="6">
                  <c:v>11.3</c:v>
                </c:pt>
                <c:pt idx="7">
                  <c:v>4.9000000000000004</c:v>
                </c:pt>
                <c:pt idx="8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184-43C9-B96A-171FE044EB6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Дотация, субвенции и иные межбюджетные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8184-43C9-B96A-171FE044EB66}"/>
                </c:ext>
              </c:extLst>
            </c:dLbl>
            <c:dLbl>
              <c:idx val="4"/>
              <c:layout>
                <c:manualLayout>
                  <c:x val="8.4745762711864996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8184-43C9-B96A-171FE044EB66}"/>
                </c:ext>
              </c:extLst>
            </c:dLbl>
            <c:dLbl>
              <c:idx val="6"/>
              <c:layout>
                <c:manualLayout>
                  <c:x val="-8.4745762711864996E-3"/>
                  <c:y val="-7.40740740740742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66.8</c:v>
                </c:pt>
                <c:pt idx="1">
                  <c:v>17.3</c:v>
                </c:pt>
                <c:pt idx="2">
                  <c:v>16.600000000000001</c:v>
                </c:pt>
                <c:pt idx="3">
                  <c:v>6.2</c:v>
                </c:pt>
                <c:pt idx="4">
                  <c:v>45.6</c:v>
                </c:pt>
                <c:pt idx="5">
                  <c:v>0.6</c:v>
                </c:pt>
                <c:pt idx="6">
                  <c:v>17.3</c:v>
                </c:pt>
                <c:pt idx="7">
                  <c:v>14.7</c:v>
                </c:pt>
                <c:pt idx="8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184-43C9-B96A-171FE044E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273088"/>
        <c:axId val="132892544"/>
      </c:barChart>
      <c:valAx>
        <c:axId val="132892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273088"/>
        <c:crosses val="autoZero"/>
        <c:crossBetween val="between"/>
        <c:majorUnit val="20"/>
        <c:minorUnit val="20"/>
      </c:valAx>
      <c:catAx>
        <c:axId val="133273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28925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1990302059700182E-2"/>
          <c:y val="0.6788320413347656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30012"/>
          <c:y val="1.6183934452125123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C8B4-4DE5-9E93-A55D34D29851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8B4-4DE5-9E93-A55D34D29851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8B4-4DE5-9E93-A55D34D29851}"/>
                </c:ext>
              </c:extLst>
            </c:dLbl>
            <c:dLbl>
              <c:idx val="2"/>
              <c:layout>
                <c:manualLayout>
                  <c:x val="-8.474576271186569E-3"/>
                  <c:y val="-3.27086917553492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8B4-4DE5-9E93-A55D34D29851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8B4-4DE5-9E93-A55D34D29851}"/>
                </c:ext>
              </c:extLst>
            </c:dLbl>
            <c:dLbl>
              <c:idx val="4"/>
              <c:layout>
                <c:manualLayout>
                  <c:x val="-0.10451977401130012"/>
                  <c:y val="4.90630376330246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8B4-4DE5-9E93-A55D34D29851}"/>
                </c:ext>
              </c:extLst>
            </c:dLbl>
            <c:dLbl>
              <c:idx val="5"/>
              <c:layout>
                <c:manualLayout>
                  <c:x val="-3.1073446327683923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8B4-4DE5-9E93-A55D34D2985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Налоги на собственность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Дотация,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4739.2</c:v>
                </c:pt>
                <c:pt idx="1">
                  <c:v>1301.7</c:v>
                </c:pt>
                <c:pt idx="2">
                  <c:v>1663.6</c:v>
                </c:pt>
                <c:pt idx="3">
                  <c:v>774.3</c:v>
                </c:pt>
                <c:pt idx="4">
                  <c:v>1229.5</c:v>
                </c:pt>
                <c:pt idx="5">
                  <c:v>18624.099999999999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B4-4DE5-9E93-A55D34D298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2360870145604"/>
          <c:y val="6.8837448634842123E-4"/>
          <c:w val="0.75021486720940134"/>
          <c:h val="0.749479290865792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266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26-40C6-87DB-6E745C99FDAC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26-40C6-87DB-6E745C99FDAC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26-40C6-87DB-6E745C99FDAC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26-40C6-87DB-6E745C99FDAC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B26-40C6-87DB-6E745C99FDAC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B26-40C6-87DB-6E745C99FDAC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0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B26-40C6-87DB-6E745C99FDA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 и другие расходы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2469.9</c:v>
                </c:pt>
                <c:pt idx="1">
                  <c:v>3417.5</c:v>
                </c:pt>
                <c:pt idx="2">
                  <c:v>6643.9</c:v>
                </c:pt>
                <c:pt idx="3">
                  <c:v>2011.4</c:v>
                </c:pt>
                <c:pt idx="4">
                  <c:v>10486.4</c:v>
                </c:pt>
                <c:pt idx="5">
                  <c:v>1432</c:v>
                </c:pt>
                <c:pt idx="6">
                  <c:v>1689.3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26-40C6-87DB-6E745C99F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568"/>
          <c:w val="1"/>
          <c:h val="0.25642912765084847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Общегосударственная деятельность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7.2</c:v>
                </c:pt>
                <c:pt idx="1">
                  <c:v>79.900000000000006</c:v>
                </c:pt>
                <c:pt idx="2">
                  <c:v>79.099999999999994</c:v>
                </c:pt>
                <c:pt idx="3">
                  <c:v>85.2</c:v>
                </c:pt>
                <c:pt idx="4">
                  <c:v>82.4</c:v>
                </c:pt>
                <c:pt idx="5">
                  <c:v>77.599999999999994</c:v>
                </c:pt>
                <c:pt idx="6">
                  <c:v>74.599999999999994</c:v>
                </c:pt>
                <c:pt idx="7">
                  <c:v>80.7</c:v>
                </c:pt>
                <c:pt idx="8">
                  <c:v>80.2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04-4F02-9BE3-25F3878C130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12</c:v>
                </c:pt>
                <c:pt idx="1">
                  <c:v>19.8</c:v>
                </c:pt>
                <c:pt idx="2">
                  <c:v>20.9</c:v>
                </c:pt>
                <c:pt idx="3">
                  <c:v>14.8</c:v>
                </c:pt>
                <c:pt idx="4">
                  <c:v>17.600000000000001</c:v>
                </c:pt>
                <c:pt idx="5">
                  <c:v>20.9</c:v>
                </c:pt>
                <c:pt idx="6">
                  <c:v>25.4</c:v>
                </c:pt>
                <c:pt idx="7">
                  <c:v>19.3</c:v>
                </c:pt>
                <c:pt idx="8">
                  <c:v>19.5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04-4F02-9BE3-25F3878C130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Здравоохранение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04-4F02-9BE3-25F3878C130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Физическая культура, спорт, культура и СМИ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04-4F02-9BE3-25F3878C130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Образование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04-4F02-9BE3-25F3878C1309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04-4F02-9BE3-25F3878C1309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04-4F02-9BE3-25F3878C1309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04-4F02-9BE3-25F3878C1309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04-4F02-9BE3-25F3878C1309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04-4F02-9BE3-25F3878C1309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C04-4F02-9BE3-25F3878C1309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C04-4F02-9BE3-25F3878C1309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экономика и 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6.1</c:v>
                </c:pt>
                <c:pt idx="1">
                  <c:v>0.2</c:v>
                </c:pt>
                <c:pt idx="5">
                  <c:v>1.5</c:v>
                </c:pt>
                <c:pt idx="8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04-4F02-9BE3-25F3878C1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9974528"/>
        <c:axId val="139972992"/>
      </c:barChart>
      <c:valAx>
        <c:axId val="139972992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4528"/>
        <c:crosses val="autoZero"/>
        <c:crossBetween val="between"/>
        <c:majorUnit val="20"/>
        <c:minorUnit val="20"/>
      </c:valAx>
      <c:catAx>
        <c:axId val="139974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299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143632562185159"/>
          <c:w val="0.96140551181102352"/>
          <c:h val="0.2457834310306842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58"/>
          <c:y val="1.0366455058169633E-3"/>
          <c:w val="0.73764824947729568"/>
          <c:h val="0.737478026319383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58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8D-409A-8A12-842E742CCA1F}"/>
                </c:ext>
              </c:extLst>
            </c:dLbl>
            <c:dLbl>
              <c:idx val="1"/>
              <c:layout>
                <c:manualLayout>
                  <c:x val="-7.3446327683615822E-2"/>
                  <c:y val="-5.149530011170749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8D-409A-8A12-842E742CCA1F}"/>
                </c:ext>
              </c:extLst>
            </c:dLbl>
            <c:dLbl>
              <c:idx val="2"/>
              <c:layout>
                <c:manualLayout>
                  <c:x val="0"/>
                  <c:y val="-1.860164019289978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8D-409A-8A12-842E742CCA1F}"/>
                </c:ext>
              </c:extLst>
            </c:dLbl>
            <c:dLbl>
              <c:idx val="3"/>
              <c:layout>
                <c:manualLayout>
                  <c:x val="-2.9877663597135212E-2"/>
                  <c:y val="2.412445849113117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8D-409A-8A12-842E742CCA1F}"/>
                </c:ext>
              </c:extLst>
            </c:dLbl>
            <c:dLbl>
              <c:idx val="4"/>
              <c:layout>
                <c:manualLayout>
                  <c:x val="1.1999644112282581E-2"/>
                  <c:y val="2.37922785603356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8D-409A-8A12-842E742CCA1F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8D-409A-8A12-842E742CCA1F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8D-409A-8A12-842E742CCA1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Заработная плата</c:v>
                </c:pt>
                <c:pt idx="1">
                  <c:v>Приобретение предметов снабжения и расходных материалов</c:v>
                </c:pt>
                <c:pt idx="2">
                  <c:v>Оплата коммунальных услуг</c:v>
                </c:pt>
                <c:pt idx="3">
                  <c:v>Прочие текущие расходы на закупки товаров и оплату услуг</c:v>
                </c:pt>
                <c:pt idx="4">
                  <c:v>Субсидии хозяйственным организациям</c:v>
                </c:pt>
                <c:pt idx="5">
                  <c:v>Текущие и капитальные бюджетные трансферты населению</c:v>
                </c:pt>
                <c:pt idx="6">
                  <c:v>Другие расходы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12320.1</c:v>
                </c:pt>
                <c:pt idx="1">
                  <c:v>348.6</c:v>
                </c:pt>
                <c:pt idx="2">
                  <c:v>2824.3</c:v>
                </c:pt>
                <c:pt idx="3">
                  <c:v>419.4</c:v>
                </c:pt>
                <c:pt idx="4">
                  <c:v>4057</c:v>
                </c:pt>
                <c:pt idx="5">
                  <c:v>1008.2</c:v>
                </c:pt>
                <c:pt idx="6">
                  <c:v>6896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8D-409A-8A12-842E742CCA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234E-4"/>
                  <c:y val="-1.6440073018554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43.5</c:v>
                </c:pt>
                <c:pt idx="1">
                  <c:v>54.3</c:v>
                </c:pt>
                <c:pt idx="2">
                  <c:v>52.7</c:v>
                </c:pt>
                <c:pt idx="3">
                  <c:v>67</c:v>
                </c:pt>
                <c:pt idx="4">
                  <c:v>34.700000000000003</c:v>
                </c:pt>
                <c:pt idx="5">
                  <c:v>62.8</c:v>
                </c:pt>
                <c:pt idx="6">
                  <c:v>56.4</c:v>
                </c:pt>
                <c:pt idx="7">
                  <c:v>57.4</c:v>
                </c:pt>
                <c:pt idx="8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B6-4051-BFD9-802C2EF9B7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Приобретение предметов снабжения и расходных материалов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B6-4051-BFD9-802C2EF9B7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Оплата коммунальных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2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10.1</c:v>
                </c:pt>
                <c:pt idx="1">
                  <c:v>6.9</c:v>
                </c:pt>
                <c:pt idx="2">
                  <c:v>26.9</c:v>
                </c:pt>
                <c:pt idx="3">
                  <c:v>5.4</c:v>
                </c:pt>
                <c:pt idx="4">
                  <c:v>5.2</c:v>
                </c:pt>
                <c:pt idx="5">
                  <c:v>3.3</c:v>
                </c:pt>
                <c:pt idx="6">
                  <c:v>7.6</c:v>
                </c:pt>
                <c:pt idx="7">
                  <c:v>7.7</c:v>
                </c:pt>
                <c:pt idx="8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B6-4051-BFD9-802C2EF9B77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текущие расходы на закупки товаров и оплату услуг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1.5</c:v>
                </c:pt>
                <c:pt idx="1">
                  <c:v>2.6</c:v>
                </c:pt>
                <c:pt idx="2">
                  <c:v>2.8</c:v>
                </c:pt>
                <c:pt idx="3">
                  <c:v>3.3</c:v>
                </c:pt>
                <c:pt idx="4">
                  <c:v>1.9</c:v>
                </c:pt>
                <c:pt idx="5">
                  <c:v>2.9</c:v>
                </c:pt>
                <c:pt idx="6">
                  <c:v>2.7</c:v>
                </c:pt>
                <c:pt idx="7">
                  <c:v>2.4</c:v>
                </c:pt>
                <c:pt idx="8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B6-4051-BFD9-802C2EF9B77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Субсидии хозяйственным организациям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B6-4051-BFD9-802C2EF9B77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B6-4051-BFD9-802C2EF9B77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B6-4051-BFD9-802C2EF9B77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DB6-4051-BFD9-802C2EF9B773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B6-4051-BFD9-802C2EF9B773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B6-4051-BFD9-802C2EF9B773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B6-4051-BFD9-802C2EF9B773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Текущие и капитальные бюджетные трансферты населению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DB6-4051-BFD9-802C2EF9B773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DB6-4051-BFD9-802C2EF9B773}"/>
                </c:ext>
              </c:extLst>
            </c:dLbl>
            <c:dLbl>
              <c:idx val="1"/>
              <c:layout>
                <c:manualLayout>
                  <c:x val="0"/>
                  <c:y val="-2.2145328719723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25.2</c:v>
                </c:pt>
                <c:pt idx="1">
                  <c:v>36.200000000000003</c:v>
                </c:pt>
                <c:pt idx="2">
                  <c:v>17.600000000000001</c:v>
                </c:pt>
                <c:pt idx="3">
                  <c:v>24.3</c:v>
                </c:pt>
                <c:pt idx="4">
                  <c:v>58.2</c:v>
                </c:pt>
                <c:pt idx="5">
                  <c:v>30.1</c:v>
                </c:pt>
                <c:pt idx="6">
                  <c:v>33.299999999999997</c:v>
                </c:pt>
                <c:pt idx="7">
                  <c:v>32.5</c:v>
                </c:pt>
                <c:pt idx="8">
                  <c:v>31.1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DB6-4051-BFD9-802C2EF9B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41062912"/>
        <c:axId val="141044736"/>
      </c:barChart>
      <c:valAx>
        <c:axId val="141044736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62912"/>
        <c:crosses val="autoZero"/>
        <c:crossBetween val="between"/>
        <c:majorUnit val="20"/>
        <c:minorUnit val="20"/>
      </c:valAx>
      <c:catAx>
        <c:axId val="1410629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4473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420450644362158"/>
          <c:w val="0.96015814760443163"/>
          <c:h val="0.23472282919652346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долговых обязательств.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долгосрочный (свыше 1 года),
в нацвалюте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11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06-4067-8107-BC9E9F1F137D}"/>
                </c:ext>
              </c:extLst>
            </c:dLbl>
            <c:dLbl>
              <c:idx val="1"/>
              <c:layout>
                <c:manualLayout>
                  <c:x val="-2.0833333333333611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01.01.18 г.</c:v>
                </c:pt>
                <c:pt idx="1">
                  <c:v>01.01.19 г.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986.5</c:v>
                </c:pt>
                <c:pt idx="1">
                  <c:v>450.2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06-4067-8107-BC9E9F1F13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краткосрочный (до 1 года),
в нацвалюте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01.01.18 г.</c:v>
                </c:pt>
                <c:pt idx="1">
                  <c:v>01.01.19 г.</c:v>
                </c:pt>
              </c:strCache>
            </c:strRef>
          </c:cat>
          <c:val>
            <c:numRef>
              <c:f>Лист1!$C$2:$C$4</c:f>
              <c:numCache>
                <c:formatCode>#\ ##0.0</c:formatCode>
                <c:ptCount val="3"/>
                <c:pt idx="0">
                  <c:v>75</c:v>
                </c:pt>
                <c:pt idx="1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06-4067-8107-BC9E9F1F1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334976"/>
        <c:axId val="142349056"/>
      </c:barChart>
      <c:catAx>
        <c:axId val="142334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49056"/>
        <c:crosses val="autoZero"/>
        <c:auto val="1"/>
        <c:lblAlgn val="ctr"/>
        <c:lblOffset val="100"/>
        <c:noMultiLvlLbl val="0"/>
      </c:catAx>
      <c:valAx>
        <c:axId val="142349056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34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86975065617792"/>
          <c:y val="0.33255290354331041"/>
          <c:w val="0.32746358267716863"/>
          <c:h val="0.44540994094488473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32048" y="7200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0.43364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378823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378823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41363"/>
            <a:ext cx="658177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8823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8823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41363"/>
            <a:ext cx="6581775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733245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b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ru-RU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год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189115330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61821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сельских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бюджетов:</a:t>
            </a: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Вердомичский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Добровольский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Незбодичский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Новодворский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Свислочский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Хоневичский</a:t>
            </a:r>
            <a:endParaRPr lang="ru-RU" sz="1600" dirty="0" smtClean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Порозовский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281147"/>
              </p:ext>
            </p:extLst>
          </p:nvPr>
        </p:nvGraphicFramePr>
        <p:xfrm>
          <a:off x="107506" y="555526"/>
          <a:ext cx="8928988" cy="4234130"/>
        </p:xfrm>
        <a:graphic>
          <a:graphicData uri="http://schemas.openxmlformats.org/drawingml/2006/table">
            <a:tbl>
              <a:tblPr/>
              <a:tblGrid>
                <a:gridCol w="1584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9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96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58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32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80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района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28002,9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28332,4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101,17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28162,9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28 150,4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182,0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27397,3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27726,5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101,20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27557,3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27 545,0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182,0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605,6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605,9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100,05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605,6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605,4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86,0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86,0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86,0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86,0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Добровольский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61,5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61,5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61,5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61,5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123,9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124,2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100,21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123,9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123,9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Новодворский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79,3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99,73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79,6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79,3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84,8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84,8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84,8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84,8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75,6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75,6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75,6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75,6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100,20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973191"/>
              </p:ext>
            </p:extLst>
          </p:nvPr>
        </p:nvGraphicFramePr>
        <p:xfrm>
          <a:off x="107503" y="483517"/>
          <a:ext cx="8928989" cy="4452549"/>
        </p:xfrm>
        <a:graphic>
          <a:graphicData uri="http://schemas.openxmlformats.org/drawingml/2006/table">
            <a:tbl>
              <a:tblPr/>
              <a:tblGrid>
                <a:gridCol w="1582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16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44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18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224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40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поступлений доходов </a:t>
                      </a:r>
                      <a:r>
                        <a:rPr lang="ru-RU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местных бюджетов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и неналоговые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(дотация, субвенции)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8533,7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9708,3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113,8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17010,1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18624,1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109,5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29854,0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smtClean="0"/>
                        <a:t>28332,4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94,9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8121,6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9207,0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113,3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16951,1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18519,5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109,3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29382,9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27726,5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94,3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412,1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501,3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121,6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59,0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104,6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177,3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471,1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605,9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128,6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55,0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71,8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130,5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9,7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14,2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146,4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64,7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86,0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132,9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47,7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57,7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120,9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0,7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3,8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542,8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48,5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61,5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126,8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54,9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67,6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123,1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56,6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1617,1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58,3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124,2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213,0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69,9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78,8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112,7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0,5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69,8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79,3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113,6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59,5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70,1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117,8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24,2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14,7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60,7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83,7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84,8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101,3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55,0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64,5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117,3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7,3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11,1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152,1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62,3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75,6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121,3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70,1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90,8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129,5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3,7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smtClean="0"/>
                        <a:t>27,2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83,8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94,5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112,8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местных бюджетов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25984485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39449411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553870"/>
              </p:ext>
            </p:extLst>
          </p:nvPr>
        </p:nvGraphicFramePr>
        <p:xfrm>
          <a:off x="142844" y="27176"/>
          <a:ext cx="8786876" cy="4835338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расходов местных бюджетов.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</a:t>
                      </a:r>
                    </a:p>
                    <a:p>
                      <a:pPr algn="ctr" fontAlgn="ctr"/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другие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прочие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2018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2018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2018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18 642,8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21 254,4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10 883,6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6 896,0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29 526,4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28 150,4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18 357,3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20 883,4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10 700,1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6 662,0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29 057,4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27 545,0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285,5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183,5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469,0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605,4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375,8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местных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бюджетов</a:t>
            </a:r>
            <a:b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36560382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33781761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местных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бюджетов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экономической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82211194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93539831"/>
              </p:ext>
            </p:extLst>
          </p:nvPr>
        </p:nvGraphicFramePr>
        <p:xfrm>
          <a:off x="4483231" y="586854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651610"/>
              </p:ext>
            </p:extLst>
          </p:nvPr>
        </p:nvGraphicFramePr>
        <p:xfrm>
          <a:off x="-1116632" y="-596602"/>
          <a:ext cx="8866441" cy="4840770"/>
        </p:xfrm>
        <a:graphic>
          <a:graphicData uri="http://schemas.openxmlformats.org/drawingml/2006/table">
            <a:tbl>
              <a:tblPr/>
              <a:tblGrid>
                <a:gridCol w="36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Долговые обязательства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управления и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самоуправления </a:t>
                      </a:r>
                      <a:r>
                        <a:rPr lang="ru-RU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01.01.2019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434">
                <a:tc gridSpan="6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01.01.201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01.01.2019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41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Обязательства, подлежащие исполнению по выданным гарантиям местных исполнительных и распорядительных органов</a:t>
                      </a: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законодательством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143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1061,5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536,2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-525,3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2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1061,5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536,2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-525,3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5929</TotalTime>
  <Words>682</Words>
  <Application>Microsoft Office PowerPoint</Application>
  <PresentationFormat>Экран (16:9)</PresentationFormat>
  <Paragraphs>445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местных бюджетов по функциональной классификации расходов бюджета.</vt:lpstr>
      <vt:lpstr>Структура расходов местных бюджетов по экономической классификации расходов бюджета.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Лохман Елена</cp:lastModifiedBy>
  <cp:revision>418</cp:revision>
  <cp:lastPrinted>2019-03-13T08:14:05Z</cp:lastPrinted>
  <dcterms:created xsi:type="dcterms:W3CDTF">2013-10-16T05:53:51Z</dcterms:created>
  <dcterms:modified xsi:type="dcterms:W3CDTF">2019-03-13T08:40:50Z</dcterms:modified>
</cp:coreProperties>
</file>